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75" r:id="rId4"/>
    <p:sldMasterId id="2147484495" r:id="rId5"/>
  </p:sldMasterIdLst>
  <p:notesMasterIdLst>
    <p:notesMasterId r:id="rId60"/>
  </p:notesMasterIdLst>
  <p:handoutMasterIdLst>
    <p:handoutMasterId r:id="rId61"/>
  </p:handoutMasterIdLst>
  <p:sldIdLst>
    <p:sldId id="1502" r:id="rId6"/>
    <p:sldId id="1572" r:id="rId7"/>
    <p:sldId id="1518" r:id="rId8"/>
    <p:sldId id="1573" r:id="rId9"/>
    <p:sldId id="1519" r:id="rId10"/>
    <p:sldId id="1520" r:id="rId11"/>
    <p:sldId id="1521" r:id="rId12"/>
    <p:sldId id="1522" r:id="rId13"/>
    <p:sldId id="1523" r:id="rId14"/>
    <p:sldId id="1537" r:id="rId15"/>
    <p:sldId id="1538" r:id="rId16"/>
    <p:sldId id="1574" r:id="rId17"/>
    <p:sldId id="1603" r:id="rId18"/>
    <p:sldId id="1539" r:id="rId19"/>
    <p:sldId id="1576" r:id="rId20"/>
    <p:sldId id="1578" r:id="rId21"/>
    <p:sldId id="1579" r:id="rId22"/>
    <p:sldId id="1580" r:id="rId23"/>
    <p:sldId id="1581" r:id="rId24"/>
    <p:sldId id="1582" r:id="rId25"/>
    <p:sldId id="1583" r:id="rId26"/>
    <p:sldId id="1546" r:id="rId27"/>
    <p:sldId id="1615" r:id="rId28"/>
    <p:sldId id="1584" r:id="rId29"/>
    <p:sldId id="1586" r:id="rId30"/>
    <p:sldId id="1587" r:id="rId31"/>
    <p:sldId id="1589" r:id="rId32"/>
    <p:sldId id="1590" r:id="rId33"/>
    <p:sldId id="1591" r:id="rId34"/>
    <p:sldId id="1592" r:id="rId35"/>
    <p:sldId id="1594" r:id="rId36"/>
    <p:sldId id="1595" r:id="rId37"/>
    <p:sldId id="1596" r:id="rId38"/>
    <p:sldId id="1597" r:id="rId39"/>
    <p:sldId id="1545" r:id="rId40"/>
    <p:sldId id="1570" r:id="rId41"/>
    <p:sldId id="1598" r:id="rId42"/>
    <p:sldId id="1599" r:id="rId43"/>
    <p:sldId id="1600" r:id="rId44"/>
    <p:sldId id="1601" r:id="rId45"/>
    <p:sldId id="1602" r:id="rId46"/>
    <p:sldId id="1605" r:id="rId47"/>
    <p:sldId id="1611" r:id="rId48"/>
    <p:sldId id="1604" r:id="rId49"/>
    <p:sldId id="1610" r:id="rId50"/>
    <p:sldId id="1613" r:id="rId51"/>
    <p:sldId id="1616" r:id="rId52"/>
    <p:sldId id="1607" r:id="rId53"/>
    <p:sldId id="1617" r:id="rId54"/>
    <p:sldId id="1612" r:id="rId55"/>
    <p:sldId id="1609" r:id="rId56"/>
    <p:sldId id="1571" r:id="rId57"/>
    <p:sldId id="1618" r:id="rId58"/>
    <p:sldId id="1614" r:id="rId59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D2CB"/>
    <a:srgbClr val="CBB3AD"/>
    <a:srgbClr val="E6E6E6"/>
    <a:srgbClr val="FFFFFF"/>
    <a:srgbClr val="0078D7"/>
    <a:srgbClr val="000000"/>
    <a:srgbClr val="FF8C00"/>
    <a:srgbClr val="D83B01"/>
    <a:srgbClr val="FFB900"/>
    <a:srgbClr val="107C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33" autoAdjust="0"/>
    <p:restoredTop sz="94280" autoAdjust="0"/>
  </p:normalViewPr>
  <p:slideViewPr>
    <p:cSldViewPr snapToGrid="0">
      <p:cViewPr varScale="1">
        <p:scale>
          <a:sx n="71" d="100"/>
          <a:sy n="71" d="100"/>
        </p:scale>
        <p:origin x="624" y="66"/>
      </p:cViewPr>
      <p:guideLst>
        <p:guide orient="horz" pos="2203"/>
        <p:guide pos="3917"/>
      </p:guideLst>
    </p:cSldViewPr>
  </p:slideViewPr>
  <p:outlineViewPr>
    <p:cViewPr>
      <p:scale>
        <a:sx n="33" d="100"/>
        <a:sy n="33" d="100"/>
      </p:scale>
      <p:origin x="0" y="-98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2102"/>
    </p:cViewPr>
  </p:sorterViewPr>
  <p:notesViewPr>
    <p:cSldViewPr snapToGrid="0" showGuides="1">
      <p:cViewPr varScale="1">
        <p:scale>
          <a:sx n="55" d="100"/>
          <a:sy n="55" d="100"/>
        </p:scale>
        <p:origin x="1680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2114BF-C241-4F1D-95DB-9C2316CA5EA2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B8AEFF2-1835-4639-9C35-3DD32F85A157}">
      <dgm:prSet custT="1"/>
      <dgm:spPr>
        <a:ln>
          <a:noFill/>
        </a:ln>
      </dgm:spPr>
      <dgm:t>
        <a:bodyPr/>
        <a:lstStyle/>
        <a:p>
          <a:pPr rtl="0"/>
          <a:r>
            <a:rPr lang="en-US" sz="2800" baseline="0"/>
            <a:t>Cognitive Services</a:t>
          </a:r>
          <a:endParaRPr lang="en-US" sz="2800"/>
        </a:p>
      </dgm:t>
    </dgm:pt>
    <dgm:pt modelId="{6F63A8C6-06F3-45F3-A4F6-ECECE6894774}" type="parTrans" cxnId="{6CFCFFF5-2E7B-4649-AF4F-8D1A937F77E2}">
      <dgm:prSet/>
      <dgm:spPr/>
      <dgm:t>
        <a:bodyPr/>
        <a:lstStyle/>
        <a:p>
          <a:endParaRPr lang="en-US"/>
        </a:p>
      </dgm:t>
    </dgm:pt>
    <dgm:pt modelId="{A1FE0FB6-3A4C-459F-B791-AF631C4BFC81}" type="sibTrans" cxnId="{6CFCFFF5-2E7B-4649-AF4F-8D1A937F77E2}">
      <dgm:prSet/>
      <dgm:spPr/>
      <dgm:t>
        <a:bodyPr/>
        <a:lstStyle/>
        <a:p>
          <a:endParaRPr lang="en-US"/>
        </a:p>
      </dgm:t>
    </dgm:pt>
    <dgm:pt modelId="{4028B813-92F6-41BD-A1DA-05C4956C7912}">
      <dgm:prSet custT="1"/>
      <dgm:spPr>
        <a:ln>
          <a:noFill/>
        </a:ln>
      </dgm:spPr>
      <dgm:t>
        <a:bodyPr/>
        <a:lstStyle/>
        <a:p>
          <a:pPr rtl="0"/>
          <a:r>
            <a:rPr lang="en-US" sz="2800" baseline="0"/>
            <a:t>Customizable Cognitive Services</a:t>
          </a:r>
          <a:endParaRPr lang="en-US" sz="2800"/>
        </a:p>
      </dgm:t>
    </dgm:pt>
    <dgm:pt modelId="{8A380F54-E8DE-48FD-A4A5-E4CA7B6B6480}" type="parTrans" cxnId="{F1D2B468-9369-4B3C-8D4B-94FFF55C7981}">
      <dgm:prSet/>
      <dgm:spPr/>
      <dgm:t>
        <a:bodyPr/>
        <a:lstStyle/>
        <a:p>
          <a:endParaRPr lang="en-US"/>
        </a:p>
      </dgm:t>
    </dgm:pt>
    <dgm:pt modelId="{F9C2DFC2-4182-4C3C-9958-F283108169E8}" type="sibTrans" cxnId="{F1D2B468-9369-4B3C-8D4B-94FFF55C7981}">
      <dgm:prSet/>
      <dgm:spPr/>
      <dgm:t>
        <a:bodyPr/>
        <a:lstStyle/>
        <a:p>
          <a:endParaRPr lang="en-US"/>
        </a:p>
      </dgm:t>
    </dgm:pt>
    <dgm:pt modelId="{80564C7F-9913-4B48-B186-BD4C7DBE62C0}">
      <dgm:prSet custT="1"/>
      <dgm:spPr>
        <a:ln>
          <a:noFill/>
        </a:ln>
      </dgm:spPr>
      <dgm:t>
        <a:bodyPr/>
        <a:lstStyle/>
        <a:p>
          <a:pPr rtl="0"/>
          <a:r>
            <a:rPr lang="en-US" sz="2800" baseline="0"/>
            <a:t>Azure Machine Learning</a:t>
          </a:r>
          <a:endParaRPr lang="en-US" sz="2800"/>
        </a:p>
      </dgm:t>
    </dgm:pt>
    <dgm:pt modelId="{D1187905-41BF-4F6D-81D9-C4BDCBB655A1}" type="parTrans" cxnId="{ABC54262-DDBB-428E-AED4-4106CCE971FC}">
      <dgm:prSet/>
      <dgm:spPr/>
      <dgm:t>
        <a:bodyPr/>
        <a:lstStyle/>
        <a:p>
          <a:endParaRPr lang="en-US"/>
        </a:p>
      </dgm:t>
    </dgm:pt>
    <dgm:pt modelId="{55F23965-D6FC-403A-B685-7E4547905D12}" type="sibTrans" cxnId="{ABC54262-DDBB-428E-AED4-4106CCE971FC}">
      <dgm:prSet/>
      <dgm:spPr/>
      <dgm:t>
        <a:bodyPr/>
        <a:lstStyle/>
        <a:p>
          <a:endParaRPr lang="en-US"/>
        </a:p>
      </dgm:t>
    </dgm:pt>
    <dgm:pt modelId="{7A35B436-BE7B-4C55-999C-568529A57266}">
      <dgm:prSet custT="1"/>
      <dgm:spPr>
        <a:ln>
          <a:noFill/>
        </a:ln>
      </dgm:spPr>
      <dgm:t>
        <a:bodyPr/>
        <a:lstStyle/>
        <a:p>
          <a:pPr rtl="0"/>
          <a:r>
            <a:rPr lang="en-US" sz="2800" baseline="0"/>
            <a:t>Cognitive Toolkit (CNTK)</a:t>
          </a:r>
          <a:endParaRPr lang="en-US" sz="2800"/>
        </a:p>
      </dgm:t>
    </dgm:pt>
    <dgm:pt modelId="{4EFC89EB-8BE7-4010-A01A-014785E6429E}" type="parTrans" cxnId="{3424977D-B6ED-4D1A-921A-2231FBC837DA}">
      <dgm:prSet/>
      <dgm:spPr/>
      <dgm:t>
        <a:bodyPr/>
        <a:lstStyle/>
        <a:p>
          <a:endParaRPr lang="en-US"/>
        </a:p>
      </dgm:t>
    </dgm:pt>
    <dgm:pt modelId="{B7632235-9780-4811-8276-027A3AE74717}" type="sibTrans" cxnId="{3424977D-B6ED-4D1A-921A-2231FBC837DA}">
      <dgm:prSet/>
      <dgm:spPr/>
      <dgm:t>
        <a:bodyPr/>
        <a:lstStyle/>
        <a:p>
          <a:endParaRPr lang="en-US"/>
        </a:p>
      </dgm:t>
    </dgm:pt>
    <dgm:pt modelId="{A98620D6-E5AB-4252-A196-1CB83361DD06}" type="pres">
      <dgm:prSet presAssocID="{DB2114BF-C241-4F1D-95DB-9C2316CA5EA2}" presName="diagram" presStyleCnt="0">
        <dgm:presLayoutVars>
          <dgm:dir/>
          <dgm:resizeHandles val="exact"/>
        </dgm:presLayoutVars>
      </dgm:prSet>
      <dgm:spPr/>
    </dgm:pt>
    <dgm:pt modelId="{81AFD43C-4CE6-42E4-84BB-F60DC3E0F489}" type="pres">
      <dgm:prSet presAssocID="{6B8AEFF2-1835-4639-9C35-3DD32F85A157}" presName="node" presStyleLbl="node1" presStyleIdx="0" presStyleCnt="4" custLinFactNeighborY="-26114">
        <dgm:presLayoutVars>
          <dgm:bulletEnabled val="1"/>
        </dgm:presLayoutVars>
      </dgm:prSet>
      <dgm:spPr/>
    </dgm:pt>
    <dgm:pt modelId="{7091EF0E-6648-4DF4-8D9D-C45549C7BA53}" type="pres">
      <dgm:prSet presAssocID="{A1FE0FB6-3A4C-459F-B791-AF631C4BFC81}" presName="sibTrans" presStyleCnt="0"/>
      <dgm:spPr/>
    </dgm:pt>
    <dgm:pt modelId="{8CB6064A-6D91-4964-8508-1411A796A146}" type="pres">
      <dgm:prSet presAssocID="{4028B813-92F6-41BD-A1DA-05C4956C7912}" presName="node" presStyleLbl="node1" presStyleIdx="1" presStyleCnt="4" custLinFactNeighborY="-26114">
        <dgm:presLayoutVars>
          <dgm:bulletEnabled val="1"/>
        </dgm:presLayoutVars>
      </dgm:prSet>
      <dgm:spPr/>
    </dgm:pt>
    <dgm:pt modelId="{766B2474-986E-479D-A6C8-EEE50BFF4F92}" type="pres">
      <dgm:prSet presAssocID="{F9C2DFC2-4182-4C3C-9958-F283108169E8}" presName="sibTrans" presStyleCnt="0"/>
      <dgm:spPr/>
    </dgm:pt>
    <dgm:pt modelId="{40E5A8A5-B5CD-4DFD-B739-B5A25B322257}" type="pres">
      <dgm:prSet presAssocID="{80564C7F-9913-4B48-B186-BD4C7DBE62C0}" presName="node" presStyleLbl="node1" presStyleIdx="2" presStyleCnt="4" custLinFactNeighborY="-26114">
        <dgm:presLayoutVars>
          <dgm:bulletEnabled val="1"/>
        </dgm:presLayoutVars>
      </dgm:prSet>
      <dgm:spPr/>
    </dgm:pt>
    <dgm:pt modelId="{81105EC0-31FE-40D5-907D-D655210C4CCE}" type="pres">
      <dgm:prSet presAssocID="{55F23965-D6FC-403A-B685-7E4547905D12}" presName="sibTrans" presStyleCnt="0"/>
      <dgm:spPr/>
    </dgm:pt>
    <dgm:pt modelId="{EBEABC6F-5296-405A-9580-CE912F047ED9}" type="pres">
      <dgm:prSet presAssocID="{7A35B436-BE7B-4C55-999C-568529A57266}" presName="node" presStyleLbl="node1" presStyleIdx="3" presStyleCnt="4" custLinFactNeighborY="-26114">
        <dgm:presLayoutVars>
          <dgm:bulletEnabled val="1"/>
        </dgm:presLayoutVars>
      </dgm:prSet>
      <dgm:spPr/>
    </dgm:pt>
  </dgm:ptLst>
  <dgm:cxnLst>
    <dgm:cxn modelId="{9100D822-DD3C-D44F-9DD0-9552E6C02E7F}" type="presOf" srcId="{6B8AEFF2-1835-4639-9C35-3DD32F85A157}" destId="{81AFD43C-4CE6-42E4-84BB-F60DC3E0F489}" srcOrd="0" destOrd="0" presId="urn:microsoft.com/office/officeart/2005/8/layout/default"/>
    <dgm:cxn modelId="{AD907C36-BAB9-9145-847A-8D0A5E9ECF2A}" type="presOf" srcId="{7A35B436-BE7B-4C55-999C-568529A57266}" destId="{EBEABC6F-5296-405A-9580-CE912F047ED9}" srcOrd="0" destOrd="0" presId="urn:microsoft.com/office/officeart/2005/8/layout/default"/>
    <dgm:cxn modelId="{ABC54262-DDBB-428E-AED4-4106CCE971FC}" srcId="{DB2114BF-C241-4F1D-95DB-9C2316CA5EA2}" destId="{80564C7F-9913-4B48-B186-BD4C7DBE62C0}" srcOrd="2" destOrd="0" parTransId="{D1187905-41BF-4F6D-81D9-C4BDCBB655A1}" sibTransId="{55F23965-D6FC-403A-B685-7E4547905D12}"/>
    <dgm:cxn modelId="{A7730166-0ADF-E046-A7A5-D4A34BA876E9}" type="presOf" srcId="{80564C7F-9913-4B48-B186-BD4C7DBE62C0}" destId="{40E5A8A5-B5CD-4DFD-B739-B5A25B322257}" srcOrd="0" destOrd="0" presId="urn:microsoft.com/office/officeart/2005/8/layout/default"/>
    <dgm:cxn modelId="{F1D2B468-9369-4B3C-8D4B-94FFF55C7981}" srcId="{DB2114BF-C241-4F1D-95DB-9C2316CA5EA2}" destId="{4028B813-92F6-41BD-A1DA-05C4956C7912}" srcOrd="1" destOrd="0" parTransId="{8A380F54-E8DE-48FD-A4A5-E4CA7B6B6480}" sibTransId="{F9C2DFC2-4182-4C3C-9958-F283108169E8}"/>
    <dgm:cxn modelId="{A2EF9E70-908D-FE48-B7CC-58592D6C64E8}" type="presOf" srcId="{DB2114BF-C241-4F1D-95DB-9C2316CA5EA2}" destId="{A98620D6-E5AB-4252-A196-1CB83361DD06}" srcOrd="0" destOrd="0" presId="urn:microsoft.com/office/officeart/2005/8/layout/default"/>
    <dgm:cxn modelId="{3424977D-B6ED-4D1A-921A-2231FBC837DA}" srcId="{DB2114BF-C241-4F1D-95DB-9C2316CA5EA2}" destId="{7A35B436-BE7B-4C55-999C-568529A57266}" srcOrd="3" destOrd="0" parTransId="{4EFC89EB-8BE7-4010-A01A-014785E6429E}" sibTransId="{B7632235-9780-4811-8276-027A3AE74717}"/>
    <dgm:cxn modelId="{925F73AD-1525-C648-BA28-A41A2A459DCC}" type="presOf" srcId="{4028B813-92F6-41BD-A1DA-05C4956C7912}" destId="{8CB6064A-6D91-4964-8508-1411A796A146}" srcOrd="0" destOrd="0" presId="urn:microsoft.com/office/officeart/2005/8/layout/default"/>
    <dgm:cxn modelId="{6CFCFFF5-2E7B-4649-AF4F-8D1A937F77E2}" srcId="{DB2114BF-C241-4F1D-95DB-9C2316CA5EA2}" destId="{6B8AEFF2-1835-4639-9C35-3DD32F85A157}" srcOrd="0" destOrd="0" parTransId="{6F63A8C6-06F3-45F3-A4F6-ECECE6894774}" sibTransId="{A1FE0FB6-3A4C-459F-B791-AF631C4BFC81}"/>
    <dgm:cxn modelId="{5EFC59EC-0EA2-EB4C-B5BC-53663CC388F9}" type="presParOf" srcId="{A98620D6-E5AB-4252-A196-1CB83361DD06}" destId="{81AFD43C-4CE6-42E4-84BB-F60DC3E0F489}" srcOrd="0" destOrd="0" presId="urn:microsoft.com/office/officeart/2005/8/layout/default"/>
    <dgm:cxn modelId="{21F1A2C1-63BF-8B44-97BC-8F3A7E872449}" type="presParOf" srcId="{A98620D6-E5AB-4252-A196-1CB83361DD06}" destId="{7091EF0E-6648-4DF4-8D9D-C45549C7BA53}" srcOrd="1" destOrd="0" presId="urn:microsoft.com/office/officeart/2005/8/layout/default"/>
    <dgm:cxn modelId="{43211EE3-F142-2F40-8413-84B853FC8ED7}" type="presParOf" srcId="{A98620D6-E5AB-4252-A196-1CB83361DD06}" destId="{8CB6064A-6D91-4964-8508-1411A796A146}" srcOrd="2" destOrd="0" presId="urn:microsoft.com/office/officeart/2005/8/layout/default"/>
    <dgm:cxn modelId="{4D852C8B-967E-AF46-93DD-E657DAD17DB3}" type="presParOf" srcId="{A98620D6-E5AB-4252-A196-1CB83361DD06}" destId="{766B2474-986E-479D-A6C8-EEE50BFF4F92}" srcOrd="3" destOrd="0" presId="urn:microsoft.com/office/officeart/2005/8/layout/default"/>
    <dgm:cxn modelId="{6F7FF51D-6B58-AD4F-B0E3-AF6132FF8CC2}" type="presParOf" srcId="{A98620D6-E5AB-4252-A196-1CB83361DD06}" destId="{40E5A8A5-B5CD-4DFD-B739-B5A25B322257}" srcOrd="4" destOrd="0" presId="urn:microsoft.com/office/officeart/2005/8/layout/default"/>
    <dgm:cxn modelId="{44911D1D-690B-7D4B-94BD-F60CF1996792}" type="presParOf" srcId="{A98620D6-E5AB-4252-A196-1CB83361DD06}" destId="{81105EC0-31FE-40D5-907D-D655210C4CCE}" srcOrd="5" destOrd="0" presId="urn:microsoft.com/office/officeart/2005/8/layout/default"/>
    <dgm:cxn modelId="{FB716AFC-423C-9245-A404-7E6621995AFF}" type="presParOf" srcId="{A98620D6-E5AB-4252-A196-1CB83361DD06}" destId="{EBEABC6F-5296-405A-9580-CE912F047ED9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AFD43C-4CE6-42E4-84BB-F60DC3E0F489}">
      <dsp:nvSpPr>
        <dsp:cNvPr id="0" name=""/>
        <dsp:cNvSpPr/>
      </dsp:nvSpPr>
      <dsp:spPr>
        <a:xfrm>
          <a:off x="3386" y="0"/>
          <a:ext cx="2686335" cy="16118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/>
            <a:t>Cognitive Services</a:t>
          </a:r>
          <a:endParaRPr lang="en-US" sz="2800" kern="1200"/>
        </a:p>
      </dsp:txBody>
      <dsp:txXfrm>
        <a:off x="3386" y="0"/>
        <a:ext cx="2686335" cy="1611801"/>
      </dsp:txXfrm>
    </dsp:sp>
    <dsp:sp modelId="{8CB6064A-6D91-4964-8508-1411A796A146}">
      <dsp:nvSpPr>
        <dsp:cNvPr id="0" name=""/>
        <dsp:cNvSpPr/>
      </dsp:nvSpPr>
      <dsp:spPr>
        <a:xfrm>
          <a:off x="2958355" y="0"/>
          <a:ext cx="2686335" cy="16118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/>
            <a:t>Customizable Cognitive Services</a:t>
          </a:r>
          <a:endParaRPr lang="en-US" sz="2800" kern="1200"/>
        </a:p>
      </dsp:txBody>
      <dsp:txXfrm>
        <a:off x="2958355" y="0"/>
        <a:ext cx="2686335" cy="1611801"/>
      </dsp:txXfrm>
    </dsp:sp>
    <dsp:sp modelId="{40E5A8A5-B5CD-4DFD-B739-B5A25B322257}">
      <dsp:nvSpPr>
        <dsp:cNvPr id="0" name=""/>
        <dsp:cNvSpPr/>
      </dsp:nvSpPr>
      <dsp:spPr>
        <a:xfrm>
          <a:off x="5913324" y="0"/>
          <a:ext cx="2686335" cy="16118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/>
            <a:t>Azure Machine Learning</a:t>
          </a:r>
          <a:endParaRPr lang="en-US" sz="2800" kern="1200"/>
        </a:p>
      </dsp:txBody>
      <dsp:txXfrm>
        <a:off x="5913324" y="0"/>
        <a:ext cx="2686335" cy="1611801"/>
      </dsp:txXfrm>
    </dsp:sp>
    <dsp:sp modelId="{EBEABC6F-5296-405A-9580-CE912F047ED9}">
      <dsp:nvSpPr>
        <dsp:cNvPr id="0" name=""/>
        <dsp:cNvSpPr/>
      </dsp:nvSpPr>
      <dsp:spPr>
        <a:xfrm>
          <a:off x="8868294" y="0"/>
          <a:ext cx="2686335" cy="16118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/>
            <a:t>Cognitive Toolkit (CNTK)</a:t>
          </a:r>
          <a:endParaRPr lang="en-US" sz="2800" kern="1200"/>
        </a:p>
      </dsp:txBody>
      <dsp:txXfrm>
        <a:off x="8868294" y="0"/>
        <a:ext cx="2686335" cy="16118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3/21/2018 10:38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‹N°›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3/21/2018 10:36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313C66B-7AF5-40BA-8933-D16874FF94CC}" type="datetime8">
              <a:rPr lang="en-US" smtClean="0"/>
              <a:t>3/21/2018 10:36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2412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15" marR="0" lvl="0" indent="0" algn="l" defTabSz="95603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3/21/2018 10:36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7695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15" marR="0" lvl="0" indent="0" algn="l" defTabSz="95603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3/21/2018 10:36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435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15" marR="0" lvl="0" indent="0" algn="l" defTabSz="95603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3/21/2018 10:36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435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15" marR="0" lvl="0" indent="0" algn="l" defTabSz="95603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3/21/2018 10:36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4359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AC9FF8-4000-415C-BB49-BD7C14613DFB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887131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937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EC29EE-A8AD-4CE0-9C0B-116E0D4D753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3/21/2018 10:36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51781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3/21/2018 10:40 PM</a:t>
            </a:fld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2422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70A388-5CB4-42F2-85B9-1AE1F63398FA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3/21/2018 10:36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579254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1E034-5232-41F8-B991-F18E5FA0EB1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234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ModernBiz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7708" marR="0" lvl="0" indent="0" algn="l" defTabSz="92402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5298EA-D246-4B2A-8132-EC416373A9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3/21/2018 10:36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39795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2B8548-015C-4D34-B965-6EAA61AD54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3257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EC29EE-A8AD-4CE0-9C0B-116E0D4D753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3/21/2018 10:36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62979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8602D-D426-4C00-B215-BFA18C07642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3/21/2018 10:36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01271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3/21/2018 10:36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8002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3/21/2018 10:36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71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65175" y="1190625"/>
            <a:ext cx="5716588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9605">
              <a:spcAft>
                <a:spcPts val="350"/>
              </a:spcAft>
              <a:defRPr/>
            </a:pP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778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778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3/21/2018 10:36 PM</a:t>
            </a:fld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80102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3/21/2018 10:36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08203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3/21/2018 10:36 PM</a:t>
            </a:fld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935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3/21/2018 10:36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892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3/21/2018 10:36 PM</a:t>
            </a:fld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161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ModernBiz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7708" marR="0" lvl="0" indent="0" algn="l" defTabSz="92402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5298EA-D246-4B2A-8132-EC416373A9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3/21/2018 10:36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39795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70A388-5CB4-42F2-85B9-1AE1F63398FA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3/21/2018 10:36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2100427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8EAAE8-B538-48EB-83B5-2B364220CC8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3/21/2018 10:36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81569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3/25/2018 8:51 AM</a:t>
            </a:fld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775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b="0" kern="120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D3B629-ABE3-4545-9E80-4ED2B88B106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046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Envision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7708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3/21/2018 10:36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1049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ModernBiz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7708" marR="0" lvl="0" indent="0" algn="l" defTabSz="92402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5298EA-D246-4B2A-8132-EC416373A9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3/21/2018 10:36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287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b="0" kern="120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D3B629-ABE3-4545-9E80-4ED2B88B106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278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Envision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3/22/2018 5:10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7607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ModernBiz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7708" marR="0" lvl="0" indent="0" algn="l" defTabSz="92402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5298EA-D246-4B2A-8132-EC416373A9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3/21/2018 10:36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2887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3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1371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97938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0969" y="295274"/>
            <a:ext cx="7043233" cy="91757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20970" y="4868863"/>
            <a:ext cx="7042456" cy="1828800"/>
          </a:xfrm>
        </p:spPr>
        <p:txBody>
          <a:bodyPr wrap="square">
            <a:noAutofit/>
          </a:bodyPr>
          <a:lstStyle>
            <a:lvl1pPr marL="0" indent="0">
              <a:spcBef>
                <a:spcPts val="1800"/>
              </a:spcBef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4925696" cy="699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1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11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247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9364663" y="6372903"/>
            <a:ext cx="2797175" cy="371475"/>
          </a:xfrm>
          <a:prstGeom prst="rect">
            <a:avLst/>
          </a:prstGeom>
        </p:spPr>
        <p:txBody>
          <a:bodyPr vert="horz" lIns="91440" tIns="45720" rIns="146304" bIns="45720" rtlCol="0" anchor="ctr"/>
          <a:lstStyle>
            <a:lvl1pPr marL="0" algn="r" defTabSz="932563" rtl="0" eaLnBrk="1" latinLnBrk="0" hangingPunct="1">
              <a:lnSpc>
                <a:spcPct val="90000"/>
              </a:lnSpc>
              <a:spcAft>
                <a:spcPts val="600"/>
              </a:spcAft>
              <a:defRPr lang="en-US" sz="2000" kern="1200" smtClean="0">
                <a:gradFill>
                  <a:gsLst>
                    <a:gs pos="2917">
                      <a:srgbClr val="D7D7D7"/>
                    </a:gs>
                    <a:gs pos="100000">
                      <a:srgbClr val="D7D7D7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fld id="{461BA605-C888-4326-8417-118ADDBFD3D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79677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F3F3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9364663" y="6372903"/>
            <a:ext cx="2797175" cy="371475"/>
          </a:xfrm>
          <a:prstGeom prst="rect">
            <a:avLst/>
          </a:prstGeom>
        </p:spPr>
        <p:txBody>
          <a:bodyPr vert="horz" lIns="91440" tIns="45720" rIns="146304" bIns="45720" rtlCol="0" anchor="ctr"/>
          <a:lstStyle>
            <a:lvl1pPr marL="0" algn="r" defTabSz="932563" rtl="0" eaLnBrk="1" latinLnBrk="0" hangingPunct="1">
              <a:lnSpc>
                <a:spcPct val="90000"/>
              </a:lnSpc>
              <a:spcAft>
                <a:spcPts val="600"/>
              </a:spcAft>
              <a:defRPr lang="en-US" sz="2000" kern="1200" smtClean="0">
                <a:gradFill>
                  <a:gsLst>
                    <a:gs pos="2917">
                      <a:srgbClr val="D7D7D7"/>
                    </a:gs>
                    <a:gs pos="100000">
                      <a:srgbClr val="D7D7D7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fld id="{461BA605-C888-4326-8417-118ADDBFD3D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070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20567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50675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7646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624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0507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440629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671556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0969" y="295274"/>
            <a:ext cx="7043233" cy="91757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20970" y="4868863"/>
            <a:ext cx="7042456" cy="1828800"/>
          </a:xfrm>
        </p:spPr>
        <p:txBody>
          <a:bodyPr wrap="square">
            <a:noAutofit/>
          </a:bodyPr>
          <a:lstStyle>
            <a:lvl1pPr marL="0" indent="0">
              <a:spcBef>
                <a:spcPts val="1800"/>
              </a:spcBef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4925696" cy="699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7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73767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Click to 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8" r:id="rId1"/>
    <p:sldLayoutId id="2147484480" r:id="rId2"/>
    <p:sldLayoutId id="2147484481" r:id="rId3"/>
    <p:sldLayoutId id="2147484482" r:id="rId4"/>
    <p:sldLayoutId id="2147484483" r:id="rId5"/>
    <p:sldLayoutId id="2147484484" r:id="rId6"/>
    <p:sldLayoutId id="2147484485" r:id="rId7"/>
    <p:sldLayoutId id="2147484486" r:id="rId8"/>
    <p:sldLayoutId id="2147484487" r:id="rId9"/>
    <p:sldLayoutId id="2147484488" r:id="rId10"/>
    <p:sldLayoutId id="2147484489" r:id="rId11"/>
    <p:sldLayoutId id="2147484490" r:id="rId12"/>
    <p:sldLayoutId id="2147484491" r:id="rId13"/>
    <p:sldLayoutId id="2147484517" r:id="rId14"/>
    <p:sldLayoutId id="2147484492" r:id="rId15"/>
    <p:sldLayoutId id="2147484493" r:id="rId16"/>
    <p:sldLayoutId id="2147484494" r:id="rId17"/>
    <p:sldLayoutId id="2147484519" r:id="rId18"/>
    <p:sldLayoutId id="2147484520" r:id="rId19"/>
    <p:sldLayoutId id="2147484521" r:id="rId2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8" r:id="rId1"/>
    <p:sldLayoutId id="2147484500" r:id="rId2"/>
    <p:sldLayoutId id="2147484501" r:id="rId3"/>
    <p:sldLayoutId id="2147484502" r:id="rId4"/>
    <p:sldLayoutId id="2147484503" r:id="rId5"/>
    <p:sldLayoutId id="2147484504" r:id="rId6"/>
    <p:sldLayoutId id="2147484516" r:id="rId7"/>
    <p:sldLayoutId id="2147484505" r:id="rId8"/>
    <p:sldLayoutId id="2147484506" r:id="rId9"/>
    <p:sldLayoutId id="2147484507" r:id="rId10"/>
    <p:sldLayoutId id="2147484508" r:id="rId11"/>
    <p:sldLayoutId id="2147484509" r:id="rId12"/>
    <p:sldLayoutId id="2147484518" r:id="rId13"/>
    <p:sldLayoutId id="2147484510" r:id="rId14"/>
    <p:sldLayoutId id="2147484511" r:id="rId15"/>
    <p:sldLayoutId id="2147484512" r:id="rId16"/>
    <p:sldLayoutId id="2147484513" r:id="rId17"/>
    <p:sldLayoutId id="214748451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4.em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emf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botframework.com/en-us/restapi/directline3/swagger.json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13" Type="http://schemas.openxmlformats.org/officeDocument/2006/relationships/image" Target="../media/image32.png"/><Relationship Id="rId3" Type="http://schemas.openxmlformats.org/officeDocument/2006/relationships/image" Target="../media/image22.tiff"/><Relationship Id="rId7" Type="http://schemas.openxmlformats.org/officeDocument/2006/relationships/image" Target="../media/image26.tiff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tiff"/><Relationship Id="rId11" Type="http://schemas.openxmlformats.org/officeDocument/2006/relationships/image" Target="../media/image30.tiff"/><Relationship Id="rId5" Type="http://schemas.openxmlformats.org/officeDocument/2006/relationships/image" Target="../media/image24.tiff"/><Relationship Id="rId10" Type="http://schemas.openxmlformats.org/officeDocument/2006/relationships/image" Target="../media/image29.tiff"/><Relationship Id="rId4" Type="http://schemas.openxmlformats.org/officeDocument/2006/relationships/image" Target="../media/image23.tiff"/><Relationship Id="rId9" Type="http://schemas.openxmlformats.org/officeDocument/2006/relationships/image" Target="../media/image28.tiff"/><Relationship Id="rId14" Type="http://schemas.openxmlformats.org/officeDocument/2006/relationships/image" Target="../media/image33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microsoft.com/office/2007/relationships/hdphoto" Target="../media/hdphoto2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38.png"/><Relationship Id="rId4" Type="http://schemas.openxmlformats.org/officeDocument/2006/relationships/image" Target="../media/image35.jpeg"/><Relationship Id="rId9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57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emf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5.wdp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12" Type="http://schemas.microsoft.com/office/2007/relationships/hdphoto" Target="../media/hdphoto10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microsoft.com/office/2007/relationships/hdphoto" Target="../media/hdphoto7.wdp"/><Relationship Id="rId11" Type="http://schemas.openxmlformats.org/officeDocument/2006/relationships/image" Target="../media/image64.png"/><Relationship Id="rId5" Type="http://schemas.openxmlformats.org/officeDocument/2006/relationships/image" Target="../media/image61.png"/><Relationship Id="rId10" Type="http://schemas.microsoft.com/office/2007/relationships/hdphoto" Target="../media/hdphoto9.wdp"/><Relationship Id="rId4" Type="http://schemas.microsoft.com/office/2007/relationships/hdphoto" Target="../media/hdphoto6.wdp"/><Relationship Id="rId9" Type="http://schemas.openxmlformats.org/officeDocument/2006/relationships/image" Target="../media/image63.png"/><Relationship Id="rId14" Type="http://schemas.microsoft.com/office/2007/relationships/hdphoto" Target="../media/hdphoto11.wdp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73.emf"/><Relationship Id="rId4" Type="http://schemas.openxmlformats.org/officeDocument/2006/relationships/diagramLayout" Target="../diagrams/layout1.xml"/><Relationship Id="rId9" Type="http://schemas.openxmlformats.org/officeDocument/2006/relationships/image" Target="../media/image72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hinault/bot-application-with-azure-cognitive-services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inault/bot-application-with-azure-cognitive-services" TargetMode="External"/><Relationship Id="rId7" Type="http://schemas.openxmlformats.org/officeDocument/2006/relationships/hyperlink" Target="https://github.com/Microsoft/BotFramework-Samples" TargetMode="External"/><Relationship Id="rId2" Type="http://schemas.openxmlformats.org/officeDocument/2006/relationships/hyperlink" Target="https://aischool.microsoft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botframework.com/" TargetMode="External"/><Relationship Id="rId5" Type="http://schemas.openxmlformats.org/officeDocument/2006/relationships/hyperlink" Target="https://qnamaker.ai/" TargetMode="External"/><Relationship Id="rId4" Type="http://schemas.openxmlformats.org/officeDocument/2006/relationships/hyperlink" Target="https://www.luis.ai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8SIs1GfSz0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AI with Bot Framework and Azure Cognitive Services</a:t>
            </a:r>
            <a:endParaRPr lang="en-US" sz="320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57580" y="3315691"/>
            <a:ext cx="9143937" cy="1828007"/>
          </a:xfrm>
        </p:spPr>
        <p:txBody>
          <a:bodyPr/>
          <a:lstStyle/>
          <a:p>
            <a:r>
              <a:rPr lang="en-US"/>
              <a:t>Hinault Romaric Donfack</a:t>
            </a:r>
          </a:p>
          <a:p>
            <a:r>
              <a:rPr lang="en-US"/>
              <a:t>MVP Visual Studio and Development tools</a:t>
            </a:r>
          </a:p>
        </p:txBody>
      </p:sp>
    </p:spTree>
    <p:extLst>
      <p:ext uri="{BB962C8B-B14F-4D97-AF65-F5344CB8AC3E}">
        <p14:creationId xmlns:p14="http://schemas.microsoft.com/office/powerpoint/2010/main" val="378864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3038476"/>
            <a:ext cx="11887878" cy="917575"/>
          </a:xfrm>
        </p:spPr>
        <p:txBody>
          <a:bodyPr/>
          <a:lstStyle/>
          <a:p>
            <a:pPr algn="ctr"/>
            <a:r>
              <a:rPr lang="en-US" sz="4896"/>
              <a:t>3. What does Microsoft offer?</a:t>
            </a:r>
          </a:p>
        </p:txBody>
      </p:sp>
    </p:spTree>
    <p:extLst>
      <p:ext uri="{BB962C8B-B14F-4D97-AF65-F5344CB8AC3E}">
        <p14:creationId xmlns:p14="http://schemas.microsoft.com/office/powerpoint/2010/main" val="122491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>
            <a:extLst>
              <a:ext uri="{FF2B5EF4-FFF2-40B4-BE49-F238E27FC236}">
                <a16:creationId xmlns:a16="http://schemas.microsoft.com/office/drawing/2014/main" id="{31C41EAC-BB0D-4549-B6F9-589C56C493C4}"/>
              </a:ext>
            </a:extLst>
          </p:cNvPr>
          <p:cNvSpPr/>
          <p:nvPr/>
        </p:nvSpPr>
        <p:spPr bwMode="auto">
          <a:xfrm>
            <a:off x="1483297" y="1645274"/>
            <a:ext cx="3535195" cy="3535193"/>
          </a:xfrm>
          <a:prstGeom prst="ellipse">
            <a:avLst/>
          </a:prstGeom>
          <a:noFill/>
          <a:ln w="127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B5AAA81-46A7-4AE9-88C9-E6849401123B}"/>
              </a:ext>
            </a:extLst>
          </p:cNvPr>
          <p:cNvSpPr/>
          <p:nvPr/>
        </p:nvSpPr>
        <p:spPr bwMode="auto">
          <a:xfrm flipV="1">
            <a:off x="2634748" y="2679681"/>
            <a:ext cx="1232296" cy="679306"/>
          </a:xfrm>
          <a:custGeom>
            <a:avLst/>
            <a:gdLst>
              <a:gd name="connsiteX0" fmla="*/ 2780439 w 5647350"/>
              <a:gd name="connsiteY0" fmla="*/ 3113116 h 3113116"/>
              <a:gd name="connsiteX1" fmla="*/ 4003228 w 5647350"/>
              <a:gd name="connsiteY1" fmla="*/ 2302597 h 3113116"/>
              <a:gd name="connsiteX2" fmla="*/ 4014578 w 5647350"/>
              <a:gd name="connsiteY2" fmla="*/ 2266034 h 3113116"/>
              <a:gd name="connsiteX3" fmla="*/ 4121367 w 5647350"/>
              <a:gd name="connsiteY3" fmla="*/ 2305119 h 3113116"/>
              <a:gd name="connsiteX4" fmla="*/ 4471137 w 5647350"/>
              <a:gd name="connsiteY4" fmla="*/ 2357999 h 3113116"/>
              <a:gd name="connsiteX5" fmla="*/ 5647350 w 5647350"/>
              <a:gd name="connsiteY5" fmla="*/ 1181786 h 3113116"/>
              <a:gd name="connsiteX6" fmla="*/ 4591398 w 5647350"/>
              <a:gd name="connsiteY6" fmla="*/ 11645 h 3113116"/>
              <a:gd name="connsiteX7" fmla="*/ 4501659 w 5647350"/>
              <a:gd name="connsiteY7" fmla="*/ 7114 h 3113116"/>
              <a:gd name="connsiteX8" fmla="*/ 4452514 w 5647350"/>
              <a:gd name="connsiteY8" fmla="*/ 2160 h 3113116"/>
              <a:gd name="connsiteX9" fmla="*/ 661901 w 5647350"/>
              <a:gd name="connsiteY9" fmla="*/ 2161 h 3113116"/>
              <a:gd name="connsiteX10" fmla="*/ 606779 w 5647350"/>
              <a:gd name="connsiteY10" fmla="*/ 0 h 3113116"/>
              <a:gd name="connsiteX11" fmla="*/ 477910 w 5647350"/>
              <a:gd name="connsiteY11" fmla="*/ 20972 h 3113116"/>
              <a:gd name="connsiteX12" fmla="*/ 22123 w 5647350"/>
              <a:gd name="connsiteY12" fmla="*/ 810419 h 3113116"/>
              <a:gd name="connsiteX13" fmla="*/ 682701 w 5647350"/>
              <a:gd name="connsiteY13" fmla="*/ 1287178 h 3113116"/>
              <a:gd name="connsiteX14" fmla="*/ 731822 w 5647350"/>
              <a:gd name="connsiteY14" fmla="*/ 1279184 h 3113116"/>
              <a:gd name="connsiteX15" fmla="*/ 718255 w 5647350"/>
              <a:gd name="connsiteY15" fmla="*/ 1360043 h 3113116"/>
              <a:gd name="connsiteX16" fmla="*/ 818090 w 5647350"/>
              <a:gd name="connsiteY16" fmla="*/ 1791984 h 3113116"/>
              <a:gd name="connsiteX17" fmla="*/ 1422047 w 5647350"/>
              <a:gd name="connsiteY17" fmla="*/ 2169387 h 3113116"/>
              <a:gd name="connsiteX18" fmla="*/ 1509532 w 5647350"/>
              <a:gd name="connsiteY18" fmla="*/ 2167085 h 3113116"/>
              <a:gd name="connsiteX19" fmla="*/ 1513025 w 5647350"/>
              <a:gd name="connsiteY19" fmla="*/ 2180671 h 3113116"/>
              <a:gd name="connsiteX20" fmla="*/ 2780439 w 5647350"/>
              <a:gd name="connsiteY20" fmla="*/ 3113116 h 311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647350" h="3113116">
                <a:moveTo>
                  <a:pt x="2780439" y="3113116"/>
                </a:moveTo>
                <a:cubicBezTo>
                  <a:pt x="3330132" y="3113116"/>
                  <a:pt x="3801767" y="2778905"/>
                  <a:pt x="4003228" y="2302597"/>
                </a:cubicBezTo>
                <a:lnTo>
                  <a:pt x="4014578" y="2266034"/>
                </a:lnTo>
                <a:lnTo>
                  <a:pt x="4121367" y="2305119"/>
                </a:lnTo>
                <a:cubicBezTo>
                  <a:pt x="4231860" y="2339485"/>
                  <a:pt x="4349336" y="2357999"/>
                  <a:pt x="4471137" y="2357999"/>
                </a:cubicBezTo>
                <a:cubicBezTo>
                  <a:pt x="5120742" y="2357999"/>
                  <a:pt x="5647350" y="1831391"/>
                  <a:pt x="5647350" y="1181786"/>
                </a:cubicBezTo>
                <a:cubicBezTo>
                  <a:pt x="5647350" y="572781"/>
                  <a:pt x="5184511" y="71879"/>
                  <a:pt x="4591398" y="11645"/>
                </a:cubicBezTo>
                <a:lnTo>
                  <a:pt x="4501659" y="7114"/>
                </a:lnTo>
                <a:lnTo>
                  <a:pt x="4452514" y="2160"/>
                </a:lnTo>
                <a:lnTo>
                  <a:pt x="661901" y="2161"/>
                </a:lnTo>
                <a:lnTo>
                  <a:pt x="606779" y="0"/>
                </a:lnTo>
                <a:cubicBezTo>
                  <a:pt x="564026" y="2566"/>
                  <a:pt x="520893" y="9455"/>
                  <a:pt x="477910" y="20972"/>
                </a:cubicBezTo>
                <a:cubicBezTo>
                  <a:pt x="134048" y="113110"/>
                  <a:pt x="-70014" y="466557"/>
                  <a:pt x="22123" y="810419"/>
                </a:cubicBezTo>
                <a:cubicBezTo>
                  <a:pt x="102744" y="1111298"/>
                  <a:pt x="383429" y="1305143"/>
                  <a:pt x="682701" y="1287178"/>
                </a:cubicBezTo>
                <a:lnTo>
                  <a:pt x="731822" y="1279184"/>
                </a:lnTo>
                <a:lnTo>
                  <a:pt x="718255" y="1360043"/>
                </a:lnTo>
                <a:cubicBezTo>
                  <a:pt x="707958" y="1505742"/>
                  <a:pt x="739562" y="1655971"/>
                  <a:pt x="818090" y="1791984"/>
                </a:cubicBezTo>
                <a:cubicBezTo>
                  <a:pt x="948969" y="2018674"/>
                  <a:pt x="1179216" y="2152226"/>
                  <a:pt x="1422047" y="2169387"/>
                </a:cubicBezTo>
                <a:lnTo>
                  <a:pt x="1509532" y="2167085"/>
                </a:lnTo>
                <a:lnTo>
                  <a:pt x="1513025" y="2180671"/>
                </a:lnTo>
                <a:cubicBezTo>
                  <a:pt x="1681048" y="2720882"/>
                  <a:pt x="2184939" y="3113116"/>
                  <a:pt x="2780439" y="3113116"/>
                </a:cubicBezTo>
                <a:close/>
              </a:path>
            </a:pathLst>
          </a:custGeom>
          <a:noFill/>
          <a:ln w="22225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505050"/>
              </a:solidFill>
              <a:latin typeface="Segoe UI Semiligh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541E78-3AD4-4214-9EA8-1CD126C339D8}"/>
              </a:ext>
            </a:extLst>
          </p:cNvPr>
          <p:cNvSpPr txBox="1"/>
          <p:nvPr/>
        </p:nvSpPr>
        <p:spPr>
          <a:xfrm>
            <a:off x="2449795" y="3652324"/>
            <a:ext cx="1602202" cy="1102286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2856" spc="-80">
                <a:gradFill>
                  <a:gsLst>
                    <a:gs pos="20000">
                      <a:srgbClr val="505050"/>
                    </a:gs>
                    <a:gs pos="68000">
                      <a:srgbClr val="474747"/>
                    </a:gs>
                  </a:gsLst>
                  <a:path path="circle">
                    <a:fillToRect l="50000" t="50000" r="50000" b="50000"/>
                  </a:path>
                </a:gradFill>
                <a:latin typeface="Segoe UI Light"/>
                <a:cs typeface="Segoe UI Semilight" panose="020B0402040204020203" pitchFamily="34" charset="0"/>
              </a:rPr>
              <a:t>AI </a:t>
            </a:r>
            <a:br>
              <a:rPr lang="en-US" sz="2856" spc="-80">
                <a:gradFill>
                  <a:gsLst>
                    <a:gs pos="20000">
                      <a:srgbClr val="505050"/>
                    </a:gs>
                    <a:gs pos="68000">
                      <a:srgbClr val="474747"/>
                    </a:gs>
                  </a:gsLst>
                  <a:path path="circle">
                    <a:fillToRect l="50000" t="50000" r="50000" b="50000"/>
                  </a:path>
                </a:gradFill>
                <a:latin typeface="Segoe UI Light"/>
                <a:cs typeface="Segoe UI Semilight" panose="020B0402040204020203" pitchFamily="34" charset="0"/>
              </a:rPr>
            </a:br>
            <a:r>
              <a:rPr lang="en-US" sz="2856" spc="-80">
                <a:gradFill>
                  <a:gsLst>
                    <a:gs pos="20000">
                      <a:srgbClr val="505050"/>
                    </a:gs>
                    <a:gs pos="68000">
                      <a:srgbClr val="474747"/>
                    </a:gs>
                  </a:gsLst>
                  <a:path path="circle">
                    <a:fillToRect l="50000" t="50000" r="50000" b="50000"/>
                  </a:path>
                </a:gradFill>
                <a:latin typeface="Segoe UI Light"/>
                <a:cs typeface="Segoe UI Semilight" panose="020B0402040204020203" pitchFamily="34" charset="0"/>
              </a:rPr>
              <a:t>Platform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003B9D1-FF6A-4427-8316-1318BFD2B561}"/>
              </a:ext>
            </a:extLst>
          </p:cNvPr>
          <p:cNvSpPr/>
          <p:nvPr/>
        </p:nvSpPr>
        <p:spPr bwMode="auto">
          <a:xfrm>
            <a:off x="7417982" y="1645274"/>
            <a:ext cx="3535195" cy="3535193"/>
          </a:xfrm>
          <a:prstGeom prst="ellipse">
            <a:avLst/>
          </a:prstGeom>
          <a:noFill/>
          <a:ln w="127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6C7488-283B-4CFA-BFC6-B74470A5AD96}"/>
              </a:ext>
            </a:extLst>
          </p:cNvPr>
          <p:cNvSpPr txBox="1"/>
          <p:nvPr/>
        </p:nvSpPr>
        <p:spPr>
          <a:xfrm>
            <a:off x="8361364" y="3652324"/>
            <a:ext cx="1648438" cy="1102286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2856" spc="-80">
                <a:gradFill>
                  <a:gsLst>
                    <a:gs pos="20000">
                      <a:srgbClr val="505050"/>
                    </a:gs>
                    <a:gs pos="68000">
                      <a:srgbClr val="474747"/>
                    </a:gs>
                  </a:gsLst>
                  <a:path path="circle">
                    <a:fillToRect l="50000" t="50000" r="50000" b="50000"/>
                  </a:path>
                </a:gradFill>
                <a:latin typeface="Segoe UI Light"/>
                <a:cs typeface="Segoe UI Semilight" panose="020B0402040204020203" pitchFamily="34" charset="0"/>
              </a:rPr>
              <a:t>Business</a:t>
            </a:r>
            <a:br>
              <a:rPr lang="en-US" sz="2856" spc="-80">
                <a:gradFill>
                  <a:gsLst>
                    <a:gs pos="20000">
                      <a:srgbClr val="505050"/>
                    </a:gs>
                    <a:gs pos="68000">
                      <a:srgbClr val="474747"/>
                    </a:gs>
                  </a:gsLst>
                  <a:path path="circle">
                    <a:fillToRect l="50000" t="50000" r="50000" b="50000"/>
                  </a:path>
                </a:gradFill>
                <a:latin typeface="Segoe UI Light"/>
                <a:cs typeface="Segoe UI Semilight" panose="020B0402040204020203" pitchFamily="34" charset="0"/>
              </a:rPr>
            </a:br>
            <a:r>
              <a:rPr lang="en-US" sz="2856" spc="-80">
                <a:gradFill>
                  <a:gsLst>
                    <a:gs pos="20000">
                      <a:srgbClr val="505050"/>
                    </a:gs>
                    <a:gs pos="68000">
                      <a:srgbClr val="474747"/>
                    </a:gs>
                  </a:gsLst>
                  <a:path path="circle">
                    <a:fillToRect l="50000" t="50000" r="50000" b="50000"/>
                  </a:path>
                </a:gradFill>
                <a:latin typeface="Segoe UI Light"/>
                <a:cs typeface="Segoe UI Semilight" panose="020B0402040204020203" pitchFamily="34" charset="0"/>
              </a:rPr>
              <a:t>solutions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3FF02F-C0C1-4A2A-B1DD-79434310B86A}"/>
              </a:ext>
            </a:extLst>
          </p:cNvPr>
          <p:cNvSpPr/>
          <p:nvPr/>
        </p:nvSpPr>
        <p:spPr bwMode="auto">
          <a:xfrm>
            <a:off x="4450640" y="1645274"/>
            <a:ext cx="3535195" cy="3535193"/>
          </a:xfrm>
          <a:prstGeom prst="ellipse">
            <a:avLst/>
          </a:prstGeom>
          <a:noFill/>
          <a:ln w="127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7FBA05-9E2A-47A2-898F-26E8B757626E}"/>
              </a:ext>
            </a:extLst>
          </p:cNvPr>
          <p:cNvSpPr txBox="1"/>
          <p:nvPr/>
        </p:nvSpPr>
        <p:spPr>
          <a:xfrm>
            <a:off x="4887334" y="3652324"/>
            <a:ext cx="2661822" cy="1102286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2856" spc="-80">
                <a:gradFill>
                  <a:gsLst>
                    <a:gs pos="20000">
                      <a:srgbClr val="505050"/>
                    </a:gs>
                    <a:gs pos="68000">
                      <a:srgbClr val="474747"/>
                    </a:gs>
                  </a:gsLst>
                  <a:path path="circle">
                    <a:fillToRect l="50000" t="50000" r="50000" b="50000"/>
                  </a:path>
                </a:gradFill>
                <a:latin typeface="Segoe UI Light"/>
                <a:cs typeface="Segoe UI Semilight" panose="020B0402040204020203" pitchFamily="34" charset="0"/>
              </a:rPr>
              <a:t>Comprehensive</a:t>
            </a:r>
            <a:br>
              <a:rPr lang="en-US" sz="2856" spc="-80">
                <a:gradFill>
                  <a:gsLst>
                    <a:gs pos="20000">
                      <a:srgbClr val="505050"/>
                    </a:gs>
                    <a:gs pos="68000">
                      <a:srgbClr val="474747"/>
                    </a:gs>
                  </a:gsLst>
                  <a:path path="circle">
                    <a:fillToRect l="50000" t="50000" r="50000" b="50000"/>
                  </a:path>
                </a:gradFill>
                <a:latin typeface="Segoe UI Light"/>
                <a:cs typeface="Segoe UI Semilight" panose="020B0402040204020203" pitchFamily="34" charset="0"/>
              </a:rPr>
            </a:br>
            <a:r>
              <a:rPr lang="en-US" sz="2856" spc="-80">
                <a:gradFill>
                  <a:gsLst>
                    <a:gs pos="20000">
                      <a:srgbClr val="505050"/>
                    </a:gs>
                    <a:gs pos="68000">
                      <a:srgbClr val="474747"/>
                    </a:gs>
                  </a:gsLst>
                  <a:path path="circle">
                    <a:fillToRect l="50000" t="50000" r="50000" b="50000"/>
                  </a:path>
                </a:gradFill>
                <a:latin typeface="Segoe UI Light"/>
                <a:cs typeface="Segoe UI Semilight" panose="020B0402040204020203" pitchFamily="34" charset="0"/>
              </a:rPr>
              <a:t>data</a:t>
            </a:r>
          </a:p>
        </p:txBody>
      </p:sp>
      <p:grpSp>
        <p:nvGrpSpPr>
          <p:cNvPr id="45" name="Group 20">
            <a:extLst>
              <a:ext uri="{FF2B5EF4-FFF2-40B4-BE49-F238E27FC236}">
                <a16:creationId xmlns:a16="http://schemas.microsoft.com/office/drawing/2014/main" id="{2ED88998-FAE6-4084-96AC-71FA2FEA68C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766948" y="2596266"/>
            <a:ext cx="932885" cy="816605"/>
            <a:chOff x="3764" y="3313"/>
            <a:chExt cx="353" cy="309"/>
          </a:xfrm>
        </p:grpSpPr>
        <p:sp>
          <p:nvSpPr>
            <p:cNvPr id="58" name="Freeform 21">
              <a:extLst>
                <a:ext uri="{FF2B5EF4-FFF2-40B4-BE49-F238E27FC236}">
                  <a16:creationId xmlns:a16="http://schemas.microsoft.com/office/drawing/2014/main" id="{0A68EA35-25FB-4986-A121-57B700E625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4" y="3313"/>
              <a:ext cx="0" cy="71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1515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59" name="Freeform 22">
              <a:extLst>
                <a:ext uri="{FF2B5EF4-FFF2-40B4-BE49-F238E27FC236}">
                  <a16:creationId xmlns:a16="http://schemas.microsoft.com/office/drawing/2014/main" id="{6823165D-039F-40AD-89C7-CC2992222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7" y="3313"/>
              <a:ext cx="0" cy="71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60" name="Freeform 23">
              <a:extLst>
                <a:ext uri="{FF2B5EF4-FFF2-40B4-BE49-F238E27FC236}">
                  <a16:creationId xmlns:a16="http://schemas.microsoft.com/office/drawing/2014/main" id="{C707A776-854C-4F67-BB7A-8F3D3475A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8" y="3313"/>
              <a:ext cx="0" cy="71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1515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61" name="Freeform 24">
              <a:extLst>
                <a:ext uri="{FF2B5EF4-FFF2-40B4-BE49-F238E27FC236}">
                  <a16:creationId xmlns:a16="http://schemas.microsoft.com/office/drawing/2014/main" id="{1DDECCDE-B808-4D47-A1D1-A7A3896A91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7" y="3313"/>
              <a:ext cx="47" cy="72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62" name="Freeform 25">
              <a:extLst>
                <a:ext uri="{FF2B5EF4-FFF2-40B4-BE49-F238E27FC236}">
                  <a16:creationId xmlns:a16="http://schemas.microsoft.com/office/drawing/2014/main" id="{6681CFB2-966D-4E0E-9876-72A4C5B92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0" y="3313"/>
              <a:ext cx="44" cy="72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63" name="Freeform 26">
              <a:extLst>
                <a:ext uri="{FF2B5EF4-FFF2-40B4-BE49-F238E27FC236}">
                  <a16:creationId xmlns:a16="http://schemas.microsoft.com/office/drawing/2014/main" id="{DCE66CB8-739E-4076-9834-D0E49A7CB1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1" y="3313"/>
              <a:ext cx="46" cy="72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1515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64" name="Freeform 27">
              <a:extLst>
                <a:ext uri="{FF2B5EF4-FFF2-40B4-BE49-F238E27FC236}">
                  <a16:creationId xmlns:a16="http://schemas.microsoft.com/office/drawing/2014/main" id="{45E28F7F-4B6C-4AA7-88E7-78103DD596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4" y="3550"/>
              <a:ext cx="0" cy="72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1515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65" name="Freeform 28">
              <a:extLst>
                <a:ext uri="{FF2B5EF4-FFF2-40B4-BE49-F238E27FC236}">
                  <a16:creationId xmlns:a16="http://schemas.microsoft.com/office/drawing/2014/main" id="{28A8F856-970E-413B-8318-266CDA5D5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7" y="3550"/>
              <a:ext cx="0" cy="72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1515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66" name="Freeform 29">
              <a:extLst>
                <a:ext uri="{FF2B5EF4-FFF2-40B4-BE49-F238E27FC236}">
                  <a16:creationId xmlns:a16="http://schemas.microsoft.com/office/drawing/2014/main" id="{3A16F137-631D-48D3-9D4A-199586D30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8" y="3550"/>
              <a:ext cx="0" cy="72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67" name="Freeform 30">
              <a:extLst>
                <a:ext uri="{FF2B5EF4-FFF2-40B4-BE49-F238E27FC236}">
                  <a16:creationId xmlns:a16="http://schemas.microsoft.com/office/drawing/2014/main" id="{C0055C7F-DC78-498C-826D-4864EB8A3E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7" y="3550"/>
              <a:ext cx="47" cy="72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1515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68" name="Freeform 31">
              <a:extLst>
                <a:ext uri="{FF2B5EF4-FFF2-40B4-BE49-F238E27FC236}">
                  <a16:creationId xmlns:a16="http://schemas.microsoft.com/office/drawing/2014/main" id="{233E9C95-6BFF-4F64-A6D5-BCC53A41D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0" y="3550"/>
              <a:ext cx="44" cy="72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69" name="Freeform 32">
              <a:extLst>
                <a:ext uri="{FF2B5EF4-FFF2-40B4-BE49-F238E27FC236}">
                  <a16:creationId xmlns:a16="http://schemas.microsoft.com/office/drawing/2014/main" id="{A58A429F-03BA-4191-B2B1-47036C7CC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1" y="3550"/>
              <a:ext cx="46" cy="72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1515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70" name="Freeform 33">
              <a:extLst>
                <a:ext uri="{FF2B5EF4-FFF2-40B4-BE49-F238E27FC236}">
                  <a16:creationId xmlns:a16="http://schemas.microsoft.com/office/drawing/2014/main" id="{C5BBC13A-E01D-4E62-83E7-DF2E20A8E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4" y="3435"/>
              <a:ext cx="0" cy="6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71" name="Freeform 34">
              <a:extLst>
                <a:ext uri="{FF2B5EF4-FFF2-40B4-BE49-F238E27FC236}">
                  <a16:creationId xmlns:a16="http://schemas.microsoft.com/office/drawing/2014/main" id="{7620FACE-6413-433A-8EC0-2DE62D729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4" y="3435"/>
              <a:ext cx="0" cy="6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1515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72" name="Freeform 35">
              <a:extLst>
                <a:ext uri="{FF2B5EF4-FFF2-40B4-BE49-F238E27FC236}">
                  <a16:creationId xmlns:a16="http://schemas.microsoft.com/office/drawing/2014/main" id="{E8E5337C-E270-4660-8338-0C77FA30C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4" y="3435"/>
              <a:ext cx="46" cy="71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1515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73" name="Freeform 36">
              <a:extLst>
                <a:ext uri="{FF2B5EF4-FFF2-40B4-BE49-F238E27FC236}">
                  <a16:creationId xmlns:a16="http://schemas.microsoft.com/office/drawing/2014/main" id="{2944C397-0AA9-434A-98B0-A6E5567B2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7" y="3435"/>
              <a:ext cx="45" cy="71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74" name="Freeform 37">
              <a:extLst>
                <a:ext uri="{FF2B5EF4-FFF2-40B4-BE49-F238E27FC236}">
                  <a16:creationId xmlns:a16="http://schemas.microsoft.com/office/drawing/2014/main" id="{3E1E721F-C785-4DDE-AF27-F6A4E38A5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8" y="3435"/>
              <a:ext cx="45" cy="71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1515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75" name="Freeform 38">
              <a:extLst>
                <a:ext uri="{FF2B5EF4-FFF2-40B4-BE49-F238E27FC236}">
                  <a16:creationId xmlns:a16="http://schemas.microsoft.com/office/drawing/2014/main" id="{13713961-4494-40BF-BAED-23FB4A0C6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7" y="3435"/>
              <a:ext cx="0" cy="6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1515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F7995F0-6312-4304-8F74-55A429E1E30F}"/>
              </a:ext>
            </a:extLst>
          </p:cNvPr>
          <p:cNvGrpSpPr/>
          <p:nvPr/>
        </p:nvGrpSpPr>
        <p:grpSpPr>
          <a:xfrm>
            <a:off x="8645499" y="2491665"/>
            <a:ext cx="1080161" cy="1033736"/>
            <a:chOff x="5428591" y="5871845"/>
            <a:chExt cx="1359230" cy="1300810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FD3C468-4793-423C-8089-ED30F8166B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900" y="6623850"/>
              <a:ext cx="64441" cy="305270"/>
            </a:xfrm>
            <a:prstGeom prst="line">
              <a:avLst/>
            </a:prstGeom>
            <a:ln w="222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56F4B57A-7D3C-4627-9FF4-C8081643F69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72927" y="6610058"/>
              <a:ext cx="293913" cy="435902"/>
            </a:xfrm>
            <a:prstGeom prst="line">
              <a:avLst/>
            </a:prstGeom>
            <a:ln w="222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580E5FD-9CFF-4D81-9C4E-99D175AD6A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87440" y="6596380"/>
              <a:ext cx="266700" cy="190500"/>
            </a:xfrm>
            <a:prstGeom prst="line">
              <a:avLst/>
            </a:prstGeom>
            <a:ln w="222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213D6DC-335B-494E-91A1-E6B7A99F4F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5220" y="6555740"/>
              <a:ext cx="436881" cy="2540"/>
            </a:xfrm>
            <a:prstGeom prst="line">
              <a:avLst/>
            </a:prstGeom>
            <a:ln w="222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1A1CE2B-1101-445F-BC35-56A4583CD0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90943" y="6263640"/>
              <a:ext cx="258117" cy="241592"/>
            </a:xfrm>
            <a:prstGeom prst="line">
              <a:avLst/>
            </a:prstGeom>
            <a:ln w="222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C6D479D-C66C-4176-A58F-94072E761E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7860" y="6596380"/>
              <a:ext cx="354025" cy="429260"/>
            </a:xfrm>
            <a:prstGeom prst="line">
              <a:avLst/>
            </a:prstGeom>
            <a:ln w="222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17D506C-7700-41FA-932A-F08C41FA1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8821" y="6588760"/>
              <a:ext cx="274319" cy="157480"/>
            </a:xfrm>
            <a:prstGeom prst="line">
              <a:avLst/>
            </a:prstGeom>
            <a:ln w="222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8D45B25-5A52-4D43-9262-0C46731708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0220" y="6406515"/>
              <a:ext cx="489585" cy="131445"/>
            </a:xfrm>
            <a:prstGeom prst="line">
              <a:avLst/>
            </a:prstGeom>
            <a:ln w="222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4B90466-512C-413D-B5DF-54C68E75F1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85485" y="6122670"/>
              <a:ext cx="297180" cy="373380"/>
            </a:xfrm>
            <a:prstGeom prst="line">
              <a:avLst/>
            </a:prstGeom>
            <a:ln w="222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B6364F-A288-45BA-A790-2332A4CD19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42660" y="6141720"/>
              <a:ext cx="75401" cy="339408"/>
            </a:xfrm>
            <a:prstGeom prst="line">
              <a:avLst/>
            </a:prstGeom>
            <a:ln w="222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71070755-C1D4-49BB-9EBF-72B4A7CDD4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2040" y="6012180"/>
              <a:ext cx="187960" cy="469900"/>
            </a:xfrm>
            <a:prstGeom prst="line">
              <a:avLst/>
            </a:prstGeom>
            <a:ln w="2222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D01B0AE-1033-4796-8238-DF0036141F27}"/>
                </a:ext>
              </a:extLst>
            </p:cNvPr>
            <p:cNvSpPr/>
            <p:nvPr/>
          </p:nvSpPr>
          <p:spPr bwMode="auto">
            <a:xfrm>
              <a:off x="6063591" y="6478905"/>
              <a:ext cx="142570" cy="142570"/>
            </a:xfrm>
            <a:prstGeom prst="ellipse">
              <a:avLst/>
            </a:prstGeom>
            <a:noFill/>
            <a:ln w="22225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5C45009-4709-4934-88D7-1647BF6AA5C8}"/>
                </a:ext>
              </a:extLst>
            </p:cNvPr>
            <p:cNvSpPr/>
            <p:nvPr/>
          </p:nvSpPr>
          <p:spPr bwMode="auto">
            <a:xfrm>
              <a:off x="6645251" y="6478905"/>
              <a:ext cx="142570" cy="142570"/>
            </a:xfrm>
            <a:prstGeom prst="ellipse">
              <a:avLst/>
            </a:prstGeom>
            <a:noFill/>
            <a:ln w="22225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F99887C7-14F9-4BEE-9920-F1B2150D194B}"/>
                </a:ext>
              </a:extLst>
            </p:cNvPr>
            <p:cNvSpPr/>
            <p:nvPr/>
          </p:nvSpPr>
          <p:spPr bwMode="auto">
            <a:xfrm>
              <a:off x="6431891" y="6755765"/>
              <a:ext cx="142570" cy="142570"/>
            </a:xfrm>
            <a:prstGeom prst="ellipse">
              <a:avLst/>
            </a:prstGeom>
            <a:noFill/>
            <a:ln w="22225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7C3075E8-5E4A-424D-9C08-C3D76731AA44}"/>
                </a:ext>
              </a:extLst>
            </p:cNvPr>
            <p:cNvSpPr/>
            <p:nvPr/>
          </p:nvSpPr>
          <p:spPr bwMode="auto">
            <a:xfrm>
              <a:off x="6431891" y="7030085"/>
              <a:ext cx="142570" cy="142570"/>
            </a:xfrm>
            <a:prstGeom prst="ellipse">
              <a:avLst/>
            </a:prstGeom>
            <a:noFill/>
            <a:ln w="22225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A82BAC09-6E20-4C22-97C4-449ED92C2C52}"/>
                </a:ext>
              </a:extLst>
            </p:cNvPr>
            <p:cNvSpPr/>
            <p:nvPr/>
          </p:nvSpPr>
          <p:spPr bwMode="auto">
            <a:xfrm>
              <a:off x="6431891" y="6143625"/>
              <a:ext cx="142570" cy="142570"/>
            </a:xfrm>
            <a:prstGeom prst="ellipse">
              <a:avLst/>
            </a:prstGeom>
            <a:noFill/>
            <a:ln w="22225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8C536F1A-EBF9-4C4C-B259-9587BB59A8A9}"/>
                </a:ext>
              </a:extLst>
            </p:cNvPr>
            <p:cNvSpPr/>
            <p:nvPr/>
          </p:nvSpPr>
          <p:spPr bwMode="auto">
            <a:xfrm>
              <a:off x="6304891" y="5871845"/>
              <a:ext cx="142570" cy="142570"/>
            </a:xfrm>
            <a:prstGeom prst="ellipse">
              <a:avLst/>
            </a:prstGeom>
            <a:noFill/>
            <a:ln w="22225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6A8A5D69-BEC9-4FD0-988D-C8B832B6D168}"/>
                </a:ext>
              </a:extLst>
            </p:cNvPr>
            <p:cNvSpPr/>
            <p:nvPr/>
          </p:nvSpPr>
          <p:spPr bwMode="auto">
            <a:xfrm>
              <a:off x="5954371" y="6001385"/>
              <a:ext cx="142570" cy="142570"/>
            </a:xfrm>
            <a:prstGeom prst="ellipse">
              <a:avLst/>
            </a:prstGeom>
            <a:noFill/>
            <a:ln w="22225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0F34218-274C-47E0-B482-36761777FD8C}"/>
                </a:ext>
              </a:extLst>
            </p:cNvPr>
            <p:cNvSpPr/>
            <p:nvPr/>
          </p:nvSpPr>
          <p:spPr bwMode="auto">
            <a:xfrm>
              <a:off x="5667351" y="6001385"/>
              <a:ext cx="142570" cy="142570"/>
            </a:xfrm>
            <a:prstGeom prst="ellipse">
              <a:avLst/>
            </a:prstGeom>
            <a:noFill/>
            <a:ln w="22225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1D21CE0-5430-4632-8AC2-5274D3995FFA}"/>
                </a:ext>
              </a:extLst>
            </p:cNvPr>
            <p:cNvSpPr/>
            <p:nvPr/>
          </p:nvSpPr>
          <p:spPr bwMode="auto">
            <a:xfrm>
              <a:off x="5428591" y="6318885"/>
              <a:ext cx="142570" cy="142570"/>
            </a:xfrm>
            <a:prstGeom prst="ellipse">
              <a:avLst/>
            </a:prstGeom>
            <a:noFill/>
            <a:ln w="22225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3BFAC25-EE11-4640-BF1A-D75D273C7CCA}"/>
                </a:ext>
              </a:extLst>
            </p:cNvPr>
            <p:cNvSpPr/>
            <p:nvPr/>
          </p:nvSpPr>
          <p:spPr bwMode="auto">
            <a:xfrm>
              <a:off x="5667351" y="6710058"/>
              <a:ext cx="142570" cy="142570"/>
            </a:xfrm>
            <a:prstGeom prst="ellipse">
              <a:avLst/>
            </a:prstGeom>
            <a:noFill/>
            <a:ln w="22225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A8D66E6-E191-4EC8-9F40-434CDD5F7C72}"/>
                </a:ext>
              </a:extLst>
            </p:cNvPr>
            <p:cNvSpPr/>
            <p:nvPr/>
          </p:nvSpPr>
          <p:spPr bwMode="auto">
            <a:xfrm>
              <a:off x="5619091" y="7002158"/>
              <a:ext cx="142570" cy="142570"/>
            </a:xfrm>
            <a:prstGeom prst="ellipse">
              <a:avLst/>
            </a:prstGeom>
            <a:noFill/>
            <a:ln w="22225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2AE1889-62DB-4EAD-B898-3024690B4541}"/>
                </a:ext>
              </a:extLst>
            </p:cNvPr>
            <p:cNvSpPr/>
            <p:nvPr/>
          </p:nvSpPr>
          <p:spPr bwMode="auto">
            <a:xfrm>
              <a:off x="5974691" y="6920878"/>
              <a:ext cx="142570" cy="142570"/>
            </a:xfrm>
            <a:prstGeom prst="ellipse">
              <a:avLst/>
            </a:prstGeom>
            <a:noFill/>
            <a:ln w="22225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455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>
            <a:extLst>
              <a:ext uri="{FF2B5EF4-FFF2-40B4-BE49-F238E27FC236}">
                <a16:creationId xmlns:a16="http://schemas.microsoft.com/office/drawing/2014/main" id="{31C41EAC-BB0D-4549-B6F9-589C56C493C4}"/>
              </a:ext>
            </a:extLst>
          </p:cNvPr>
          <p:cNvSpPr/>
          <p:nvPr/>
        </p:nvSpPr>
        <p:spPr bwMode="auto">
          <a:xfrm>
            <a:off x="1483297" y="1645274"/>
            <a:ext cx="3535195" cy="3535193"/>
          </a:xfrm>
          <a:prstGeom prst="ellipse">
            <a:avLst/>
          </a:prstGeom>
          <a:noFill/>
          <a:ln w="127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B5AAA81-46A7-4AE9-88C9-E6849401123B}"/>
              </a:ext>
            </a:extLst>
          </p:cNvPr>
          <p:cNvSpPr/>
          <p:nvPr/>
        </p:nvSpPr>
        <p:spPr bwMode="auto">
          <a:xfrm flipV="1">
            <a:off x="2634748" y="2679681"/>
            <a:ext cx="1232296" cy="679306"/>
          </a:xfrm>
          <a:custGeom>
            <a:avLst/>
            <a:gdLst>
              <a:gd name="connsiteX0" fmla="*/ 2780439 w 5647350"/>
              <a:gd name="connsiteY0" fmla="*/ 3113116 h 3113116"/>
              <a:gd name="connsiteX1" fmla="*/ 4003228 w 5647350"/>
              <a:gd name="connsiteY1" fmla="*/ 2302597 h 3113116"/>
              <a:gd name="connsiteX2" fmla="*/ 4014578 w 5647350"/>
              <a:gd name="connsiteY2" fmla="*/ 2266034 h 3113116"/>
              <a:gd name="connsiteX3" fmla="*/ 4121367 w 5647350"/>
              <a:gd name="connsiteY3" fmla="*/ 2305119 h 3113116"/>
              <a:gd name="connsiteX4" fmla="*/ 4471137 w 5647350"/>
              <a:gd name="connsiteY4" fmla="*/ 2357999 h 3113116"/>
              <a:gd name="connsiteX5" fmla="*/ 5647350 w 5647350"/>
              <a:gd name="connsiteY5" fmla="*/ 1181786 h 3113116"/>
              <a:gd name="connsiteX6" fmla="*/ 4591398 w 5647350"/>
              <a:gd name="connsiteY6" fmla="*/ 11645 h 3113116"/>
              <a:gd name="connsiteX7" fmla="*/ 4501659 w 5647350"/>
              <a:gd name="connsiteY7" fmla="*/ 7114 h 3113116"/>
              <a:gd name="connsiteX8" fmla="*/ 4452514 w 5647350"/>
              <a:gd name="connsiteY8" fmla="*/ 2160 h 3113116"/>
              <a:gd name="connsiteX9" fmla="*/ 661901 w 5647350"/>
              <a:gd name="connsiteY9" fmla="*/ 2161 h 3113116"/>
              <a:gd name="connsiteX10" fmla="*/ 606779 w 5647350"/>
              <a:gd name="connsiteY10" fmla="*/ 0 h 3113116"/>
              <a:gd name="connsiteX11" fmla="*/ 477910 w 5647350"/>
              <a:gd name="connsiteY11" fmla="*/ 20972 h 3113116"/>
              <a:gd name="connsiteX12" fmla="*/ 22123 w 5647350"/>
              <a:gd name="connsiteY12" fmla="*/ 810419 h 3113116"/>
              <a:gd name="connsiteX13" fmla="*/ 682701 w 5647350"/>
              <a:gd name="connsiteY13" fmla="*/ 1287178 h 3113116"/>
              <a:gd name="connsiteX14" fmla="*/ 731822 w 5647350"/>
              <a:gd name="connsiteY14" fmla="*/ 1279184 h 3113116"/>
              <a:gd name="connsiteX15" fmla="*/ 718255 w 5647350"/>
              <a:gd name="connsiteY15" fmla="*/ 1360043 h 3113116"/>
              <a:gd name="connsiteX16" fmla="*/ 818090 w 5647350"/>
              <a:gd name="connsiteY16" fmla="*/ 1791984 h 3113116"/>
              <a:gd name="connsiteX17" fmla="*/ 1422047 w 5647350"/>
              <a:gd name="connsiteY17" fmla="*/ 2169387 h 3113116"/>
              <a:gd name="connsiteX18" fmla="*/ 1509532 w 5647350"/>
              <a:gd name="connsiteY18" fmla="*/ 2167085 h 3113116"/>
              <a:gd name="connsiteX19" fmla="*/ 1513025 w 5647350"/>
              <a:gd name="connsiteY19" fmla="*/ 2180671 h 3113116"/>
              <a:gd name="connsiteX20" fmla="*/ 2780439 w 5647350"/>
              <a:gd name="connsiteY20" fmla="*/ 3113116 h 311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647350" h="3113116">
                <a:moveTo>
                  <a:pt x="2780439" y="3113116"/>
                </a:moveTo>
                <a:cubicBezTo>
                  <a:pt x="3330132" y="3113116"/>
                  <a:pt x="3801767" y="2778905"/>
                  <a:pt x="4003228" y="2302597"/>
                </a:cubicBezTo>
                <a:lnTo>
                  <a:pt x="4014578" y="2266034"/>
                </a:lnTo>
                <a:lnTo>
                  <a:pt x="4121367" y="2305119"/>
                </a:lnTo>
                <a:cubicBezTo>
                  <a:pt x="4231860" y="2339485"/>
                  <a:pt x="4349336" y="2357999"/>
                  <a:pt x="4471137" y="2357999"/>
                </a:cubicBezTo>
                <a:cubicBezTo>
                  <a:pt x="5120742" y="2357999"/>
                  <a:pt x="5647350" y="1831391"/>
                  <a:pt x="5647350" y="1181786"/>
                </a:cubicBezTo>
                <a:cubicBezTo>
                  <a:pt x="5647350" y="572781"/>
                  <a:pt x="5184511" y="71879"/>
                  <a:pt x="4591398" y="11645"/>
                </a:cubicBezTo>
                <a:lnTo>
                  <a:pt x="4501659" y="7114"/>
                </a:lnTo>
                <a:lnTo>
                  <a:pt x="4452514" y="2160"/>
                </a:lnTo>
                <a:lnTo>
                  <a:pt x="661901" y="2161"/>
                </a:lnTo>
                <a:lnTo>
                  <a:pt x="606779" y="0"/>
                </a:lnTo>
                <a:cubicBezTo>
                  <a:pt x="564026" y="2566"/>
                  <a:pt x="520893" y="9455"/>
                  <a:pt x="477910" y="20972"/>
                </a:cubicBezTo>
                <a:cubicBezTo>
                  <a:pt x="134048" y="113110"/>
                  <a:pt x="-70014" y="466557"/>
                  <a:pt x="22123" y="810419"/>
                </a:cubicBezTo>
                <a:cubicBezTo>
                  <a:pt x="102744" y="1111298"/>
                  <a:pt x="383429" y="1305143"/>
                  <a:pt x="682701" y="1287178"/>
                </a:cubicBezTo>
                <a:lnTo>
                  <a:pt x="731822" y="1279184"/>
                </a:lnTo>
                <a:lnTo>
                  <a:pt x="718255" y="1360043"/>
                </a:lnTo>
                <a:cubicBezTo>
                  <a:pt x="707958" y="1505742"/>
                  <a:pt x="739562" y="1655971"/>
                  <a:pt x="818090" y="1791984"/>
                </a:cubicBezTo>
                <a:cubicBezTo>
                  <a:pt x="948969" y="2018674"/>
                  <a:pt x="1179216" y="2152226"/>
                  <a:pt x="1422047" y="2169387"/>
                </a:cubicBezTo>
                <a:lnTo>
                  <a:pt x="1509532" y="2167085"/>
                </a:lnTo>
                <a:lnTo>
                  <a:pt x="1513025" y="2180671"/>
                </a:lnTo>
                <a:cubicBezTo>
                  <a:pt x="1681048" y="2720882"/>
                  <a:pt x="2184939" y="3113116"/>
                  <a:pt x="2780439" y="3113116"/>
                </a:cubicBezTo>
                <a:close/>
              </a:path>
            </a:pathLst>
          </a:custGeom>
          <a:noFill/>
          <a:ln w="22225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505050"/>
              </a:solidFill>
              <a:latin typeface="Segoe UI Semiligh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541E78-3AD4-4214-9EA8-1CD126C339D8}"/>
              </a:ext>
            </a:extLst>
          </p:cNvPr>
          <p:cNvSpPr txBox="1"/>
          <p:nvPr/>
        </p:nvSpPr>
        <p:spPr>
          <a:xfrm>
            <a:off x="2449797" y="3652324"/>
            <a:ext cx="1602202" cy="1102286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2856" spc="-80">
                <a:gradFill>
                  <a:gsLst>
                    <a:gs pos="20000">
                      <a:srgbClr val="505050"/>
                    </a:gs>
                    <a:gs pos="68000">
                      <a:srgbClr val="474747"/>
                    </a:gs>
                  </a:gsLst>
                  <a:path path="circle">
                    <a:fillToRect l="50000" t="50000" r="50000" b="50000"/>
                  </a:path>
                </a:gradFill>
                <a:latin typeface="Segoe UI Light"/>
                <a:cs typeface="Segoe UI Semilight" panose="020B0402040204020203" pitchFamily="34" charset="0"/>
              </a:rPr>
              <a:t>AI </a:t>
            </a:r>
            <a:br>
              <a:rPr lang="en-US" sz="2856" spc="-80">
                <a:gradFill>
                  <a:gsLst>
                    <a:gs pos="20000">
                      <a:srgbClr val="505050"/>
                    </a:gs>
                    <a:gs pos="68000">
                      <a:srgbClr val="474747"/>
                    </a:gs>
                  </a:gsLst>
                  <a:path path="circle">
                    <a:fillToRect l="50000" t="50000" r="50000" b="50000"/>
                  </a:path>
                </a:gradFill>
                <a:latin typeface="Segoe UI Light"/>
                <a:cs typeface="Segoe UI Semilight" panose="020B0402040204020203" pitchFamily="34" charset="0"/>
              </a:rPr>
            </a:br>
            <a:r>
              <a:rPr lang="en-US" sz="2856" spc="-80">
                <a:gradFill>
                  <a:gsLst>
                    <a:gs pos="20000">
                      <a:srgbClr val="505050"/>
                    </a:gs>
                    <a:gs pos="68000">
                      <a:srgbClr val="474747"/>
                    </a:gs>
                  </a:gsLst>
                  <a:path path="circle">
                    <a:fillToRect l="50000" t="50000" r="50000" b="50000"/>
                  </a:path>
                </a:gradFill>
                <a:latin typeface="Segoe UI Light"/>
                <a:cs typeface="Segoe UI Semilight" panose="020B0402040204020203" pitchFamily="34" charset="0"/>
              </a:rPr>
              <a:t>Platform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096704-CD33-4926-80EE-91EC64B52A41}"/>
              </a:ext>
            </a:extLst>
          </p:cNvPr>
          <p:cNvSpPr txBox="1"/>
          <p:nvPr/>
        </p:nvSpPr>
        <p:spPr>
          <a:xfrm>
            <a:off x="5523055" y="2198825"/>
            <a:ext cx="5927066" cy="2555785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4080" spc="-80">
                <a:gradFill>
                  <a:gsLst>
                    <a:gs pos="20000">
                      <a:srgbClr val="505050"/>
                    </a:gs>
                    <a:gs pos="68000">
                      <a:srgbClr val="474747"/>
                    </a:gs>
                  </a:gsLst>
                  <a:path path="circle">
                    <a:fillToRect l="50000" t="50000" r="50000" b="50000"/>
                  </a:path>
                </a:gradFill>
                <a:latin typeface="Segoe UI Light"/>
                <a:cs typeface="Segoe UI Semilight" panose="020B0402040204020203" pitchFamily="34" charset="0"/>
              </a:rPr>
              <a:t>Innovate and accelerate with powerful tools and services that bring AI to every developer.</a:t>
            </a:r>
          </a:p>
        </p:txBody>
      </p:sp>
    </p:spTree>
    <p:extLst>
      <p:ext uri="{BB962C8B-B14F-4D97-AF65-F5344CB8AC3E}">
        <p14:creationId xmlns:p14="http://schemas.microsoft.com/office/powerpoint/2010/main" val="814787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A7096704-CD33-4926-80EE-91EC64B52A41}"/>
              </a:ext>
            </a:extLst>
          </p:cNvPr>
          <p:cNvSpPr txBox="1"/>
          <p:nvPr/>
        </p:nvSpPr>
        <p:spPr>
          <a:xfrm>
            <a:off x="1588169" y="21109"/>
            <a:ext cx="9609289" cy="1314164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4400" spc="-80">
                <a:gradFill>
                  <a:gsLst>
                    <a:gs pos="20000">
                      <a:srgbClr val="505050"/>
                    </a:gs>
                    <a:gs pos="68000">
                      <a:srgbClr val="474747"/>
                    </a:gs>
                  </a:gsLst>
                  <a:path path="circle">
                    <a:fillToRect l="50000" t="50000" r="50000" b="50000"/>
                  </a:path>
                </a:gradFill>
                <a:latin typeface="Segoe UI Light"/>
                <a:cs typeface="Segoe UI Semilight" panose="020B0402040204020203" pitchFamily="34" charset="0"/>
              </a:rPr>
              <a:t>The Microsoft AI platform </a:t>
            </a:r>
          </a:p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2400" b="1" spc="-80">
                <a:gradFill>
                  <a:gsLst>
                    <a:gs pos="20000">
                      <a:srgbClr val="505050"/>
                    </a:gs>
                    <a:gs pos="68000">
                      <a:srgbClr val="474747"/>
                    </a:gs>
                  </a:gsLst>
                  <a:path path="circle">
                    <a:fillToRect l="50000" t="50000" r="50000" b="50000"/>
                  </a:path>
                </a:gradFill>
                <a:latin typeface="Segoe UI Light"/>
                <a:cs typeface="Segoe UI Semilight" panose="020B0402040204020203" pitchFamily="34" charset="0"/>
              </a:rPr>
              <a:t>Cloud-powered AI for every developer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156410" y="1426853"/>
            <a:ext cx="7615990" cy="2146526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CA" sz="320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Azure AI Services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5521677" y="2195980"/>
            <a:ext cx="174227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CA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Custom AI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2474502" y="2144276"/>
            <a:ext cx="2852704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CA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Conversationnal AI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10391" y="2114414"/>
            <a:ext cx="180959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CA" sz="24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PreBuild</a:t>
            </a:r>
            <a:r>
              <a:rPr lang="fr-CA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AI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216570" y="2823844"/>
            <a:ext cx="2310064" cy="532967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CA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Cognitive Services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2827421" y="2823844"/>
            <a:ext cx="1876926" cy="532967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CA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Bot Service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4923533" y="2824493"/>
            <a:ext cx="2812767" cy="532318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CA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Azure Machine Learning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144381" y="4105883"/>
            <a:ext cx="7615990" cy="2655864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CA" sz="320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Azure AI Infrastructure 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4857699" y="4600224"/>
            <a:ext cx="195226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CA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AI </a:t>
            </a:r>
            <a:r>
              <a:rPr lang="fr-CA" sz="24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Compute</a:t>
            </a:r>
            <a:endParaRPr lang="fr-CA" sz="2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370551" y="4649061"/>
            <a:ext cx="185852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CA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AI on Data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214138" y="5216765"/>
            <a:ext cx="977386" cy="642612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CA" sz="1400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Cosmos DB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24598" y="6042907"/>
            <a:ext cx="7499674" cy="532318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CA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CPU, FPGA, GPU 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1209593" y="5224338"/>
            <a:ext cx="715459" cy="642612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CA" sz="1400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SQL DB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1949116" y="5233398"/>
            <a:ext cx="725899" cy="642612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CA" sz="1400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SQL DW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2699079" y="5236371"/>
            <a:ext cx="729921" cy="639639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CA" sz="1400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Data Lake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3607459" y="5248260"/>
            <a:ext cx="856255" cy="642612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CA" sz="1400" b="1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Spark</a:t>
            </a:r>
            <a:endParaRPr lang="fr-CA" sz="1400" b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4487774" y="5233398"/>
            <a:ext cx="866695" cy="677079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CA" sz="1400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DSVM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5378534" y="5245923"/>
            <a:ext cx="843094" cy="673614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CA" sz="1400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Batch AI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6257724" y="5245431"/>
            <a:ext cx="684495" cy="669506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CA" sz="1400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ACS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6966283" y="5233400"/>
            <a:ext cx="757989" cy="686138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CA" sz="1400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IOT </a:t>
            </a:r>
            <a:r>
              <a:rPr lang="fr-CA" sz="1400" b="1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Edge</a:t>
            </a:r>
            <a:endParaRPr lang="fr-CA" sz="1400" b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7919162" y="1436649"/>
            <a:ext cx="4394758" cy="5325098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CA" sz="320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Tools</a:t>
            </a:r>
          </a:p>
        </p:txBody>
      </p:sp>
      <p:sp>
        <p:nvSpPr>
          <p:cNvPr id="38" name="ZoneTexte 37"/>
          <p:cNvSpPr txBox="1"/>
          <p:nvPr/>
        </p:nvSpPr>
        <p:spPr>
          <a:xfrm>
            <a:off x="7919162" y="1978076"/>
            <a:ext cx="4260645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CA" sz="24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Coding</a:t>
            </a:r>
            <a:r>
              <a:rPr lang="fr-CA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&amp; Management Tools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8026499" y="2693510"/>
            <a:ext cx="1248669" cy="739739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CA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VS Tools for AI</a:t>
            </a:r>
          </a:p>
        </p:txBody>
      </p:sp>
      <p:sp>
        <p:nvSpPr>
          <p:cNvPr id="43" name="Rectangle 42"/>
          <p:cNvSpPr/>
          <p:nvPr/>
        </p:nvSpPr>
        <p:spPr bwMode="auto">
          <a:xfrm>
            <a:off x="9336128" y="2698988"/>
            <a:ext cx="1309878" cy="739739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CA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Azure ML Studio</a:t>
            </a:r>
          </a:p>
        </p:txBody>
      </p:sp>
      <p:sp>
        <p:nvSpPr>
          <p:cNvPr id="44" name="Rectangle 43"/>
          <p:cNvSpPr/>
          <p:nvPr/>
        </p:nvSpPr>
        <p:spPr bwMode="auto">
          <a:xfrm>
            <a:off x="10702643" y="2711179"/>
            <a:ext cx="1550317" cy="739739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CA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Azure ML </a:t>
            </a:r>
            <a:r>
              <a:rPr lang="fr-CA" b="1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Workbench</a:t>
            </a:r>
            <a:endParaRPr lang="fr-CA" b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ZoneTexte 44"/>
          <p:cNvSpPr txBox="1"/>
          <p:nvPr/>
        </p:nvSpPr>
        <p:spPr>
          <a:xfrm>
            <a:off x="8026499" y="4131687"/>
            <a:ext cx="416966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CA" sz="24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Deep</a:t>
            </a:r>
            <a:r>
              <a:rPr lang="fr-CA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Learning Framework</a:t>
            </a:r>
          </a:p>
        </p:txBody>
      </p:sp>
      <p:sp>
        <p:nvSpPr>
          <p:cNvPr id="46" name="Rectangle 45"/>
          <p:cNvSpPr/>
          <p:nvPr/>
        </p:nvSpPr>
        <p:spPr bwMode="auto">
          <a:xfrm>
            <a:off x="7989923" y="4957515"/>
            <a:ext cx="1309629" cy="739739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CA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Cognitive </a:t>
            </a:r>
            <a:r>
              <a:rPr lang="fr-CA" b="1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Toolkit</a:t>
            </a:r>
            <a:endParaRPr lang="fr-CA" b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9348318" y="4962993"/>
            <a:ext cx="1502561" cy="739739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CA" b="1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Tensorflow</a:t>
            </a:r>
            <a:endParaRPr lang="fr-CA" b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10911840" y="4975184"/>
            <a:ext cx="1328928" cy="739739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CA" b="1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Caffe</a:t>
            </a:r>
            <a:endParaRPr lang="fr-CA" b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0427893" y="4621212"/>
            <a:ext cx="1065292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CA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3rd Party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8200074" y="5866950"/>
            <a:ext cx="3589590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CA" sz="14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Others</a:t>
            </a:r>
            <a:r>
              <a:rPr lang="fr-CA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(</a:t>
            </a:r>
            <a:r>
              <a:rPr lang="fr-CA" sz="14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Scikit-learnm</a:t>
            </a:r>
            <a:r>
              <a:rPr lang="fr-CA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fr-CA" sz="14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MXNet</a:t>
            </a:r>
            <a:r>
              <a:rPr lang="fr-CA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, </a:t>
            </a:r>
            <a:r>
              <a:rPr lang="fr-CA" sz="14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Keras</a:t>
            </a:r>
            <a:r>
              <a:rPr lang="fr-CA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, Chainer, Gluon…)</a:t>
            </a:r>
          </a:p>
        </p:txBody>
      </p:sp>
    </p:spTree>
    <p:extLst>
      <p:ext uri="{BB962C8B-B14F-4D97-AF65-F5344CB8AC3E}">
        <p14:creationId xmlns:p14="http://schemas.microsoft.com/office/powerpoint/2010/main" val="253883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A7096704-CD33-4926-80EE-91EC64B52A41}"/>
              </a:ext>
            </a:extLst>
          </p:cNvPr>
          <p:cNvSpPr txBox="1"/>
          <p:nvPr/>
        </p:nvSpPr>
        <p:spPr>
          <a:xfrm>
            <a:off x="1514935" y="1666866"/>
            <a:ext cx="4738545" cy="1957417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2400" spc="-80">
                <a:gradFill>
                  <a:gsLst>
                    <a:gs pos="20000">
                      <a:srgbClr val="505050"/>
                    </a:gs>
                    <a:gs pos="68000">
                      <a:srgbClr val="474747"/>
                    </a:gs>
                  </a:gsLst>
                  <a:path path="circle">
                    <a:fillToRect l="50000" t="50000" r="50000" b="50000"/>
                  </a:path>
                </a:gradFill>
                <a:latin typeface="Segoe UI Light"/>
                <a:cs typeface="Segoe UI Semilight" panose="020B0402040204020203" pitchFamily="34" charset="0"/>
              </a:rPr>
              <a:t>Use AI to solve business problems. Infuse your apps, websites, and bots with intelligent algorithms to see, hear, speak, and understand natural methods of communication.</a:t>
            </a:r>
          </a:p>
        </p:txBody>
      </p:sp>
      <p:sp>
        <p:nvSpPr>
          <p:cNvPr id="6" name="TextBox 36">
            <a:extLst>
              <a:ext uri="{FF2B5EF4-FFF2-40B4-BE49-F238E27FC236}">
                <a16:creationId xmlns:a16="http://schemas.microsoft.com/office/drawing/2014/main" id="{A7096704-CD33-4926-80EE-91EC64B52A41}"/>
              </a:ext>
            </a:extLst>
          </p:cNvPr>
          <p:cNvSpPr txBox="1"/>
          <p:nvPr/>
        </p:nvSpPr>
        <p:spPr>
          <a:xfrm>
            <a:off x="2875742" y="168202"/>
            <a:ext cx="5927066" cy="860514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4080" spc="-80">
                <a:gradFill>
                  <a:gsLst>
                    <a:gs pos="20000">
                      <a:srgbClr val="505050"/>
                    </a:gs>
                    <a:gs pos="68000">
                      <a:srgbClr val="474747"/>
                    </a:gs>
                  </a:gsLst>
                  <a:path path="circle">
                    <a:fillToRect l="50000" t="50000" r="50000" b="50000"/>
                  </a:path>
                </a:gradFill>
                <a:latin typeface="Segoe UI Light"/>
                <a:cs typeface="Segoe UI Semilight" panose="020B0402040204020203" pitchFamily="34" charset="0"/>
              </a:rPr>
              <a:t>AI services</a:t>
            </a:r>
          </a:p>
        </p:txBody>
      </p:sp>
      <p:sp>
        <p:nvSpPr>
          <p:cNvPr id="8" name="Oval 10"/>
          <p:cNvSpPr/>
          <p:nvPr/>
        </p:nvSpPr>
        <p:spPr bwMode="auto">
          <a:xfrm>
            <a:off x="126304" y="1599500"/>
            <a:ext cx="1296144" cy="1296144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brain_2" title="Icon of a brain with circles and connection lines inside">
            <a:extLst>
              <a:ext uri="{FF2B5EF4-FFF2-40B4-BE49-F238E27FC236}">
                <a16:creationId xmlns:a16="http://schemas.microsoft.com/office/drawing/2014/main" id="{43831704-DBA6-45CF-8A80-E22CC7AFCAE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84357" y="1986425"/>
            <a:ext cx="782480" cy="524676"/>
          </a:xfrm>
          <a:custGeom>
            <a:avLst/>
            <a:gdLst>
              <a:gd name="T0" fmla="*/ 379 w 440"/>
              <a:gd name="T1" fmla="*/ 133 h 295"/>
              <a:gd name="T2" fmla="*/ 379 w 440"/>
              <a:gd name="T3" fmla="*/ 169 h 295"/>
              <a:gd name="T4" fmla="*/ 259 w 440"/>
              <a:gd name="T5" fmla="*/ 181 h 295"/>
              <a:gd name="T6" fmla="*/ 295 w 440"/>
              <a:gd name="T7" fmla="*/ 181 h 295"/>
              <a:gd name="T8" fmla="*/ 259 w 440"/>
              <a:gd name="T9" fmla="*/ 181 h 295"/>
              <a:gd name="T10" fmla="*/ 114 w 440"/>
              <a:gd name="T11" fmla="*/ 179 h 295"/>
              <a:gd name="T12" fmla="*/ 78 w 440"/>
              <a:gd name="T13" fmla="*/ 169 h 295"/>
              <a:gd name="T14" fmla="*/ 235 w 440"/>
              <a:gd name="T15" fmla="*/ 88 h 295"/>
              <a:gd name="T16" fmla="*/ 192 w 440"/>
              <a:gd name="T17" fmla="*/ 79 h 295"/>
              <a:gd name="T18" fmla="*/ 174 w 440"/>
              <a:gd name="T19" fmla="*/ 97 h 295"/>
              <a:gd name="T20" fmla="*/ 174 w 440"/>
              <a:gd name="T21" fmla="*/ 61 h 295"/>
              <a:gd name="T22" fmla="*/ 277 w 440"/>
              <a:gd name="T23" fmla="*/ 85 h 295"/>
              <a:gd name="T24" fmla="*/ 313 w 440"/>
              <a:gd name="T25" fmla="*/ 85 h 295"/>
              <a:gd name="T26" fmla="*/ 277 w 440"/>
              <a:gd name="T27" fmla="*/ 85 h 295"/>
              <a:gd name="T28" fmla="*/ 168 w 440"/>
              <a:gd name="T29" fmla="*/ 205 h 295"/>
              <a:gd name="T30" fmla="*/ 168 w 440"/>
              <a:gd name="T31" fmla="*/ 169 h 295"/>
              <a:gd name="T32" fmla="*/ 42 w 440"/>
              <a:gd name="T33" fmla="*/ 169 h 295"/>
              <a:gd name="T34" fmla="*/ 78 w 440"/>
              <a:gd name="T35" fmla="*/ 169 h 295"/>
              <a:gd name="T36" fmla="*/ 42 w 440"/>
              <a:gd name="T37" fmla="*/ 169 h 295"/>
              <a:gd name="T38" fmla="*/ 284 w 440"/>
              <a:gd name="T39" fmla="*/ 121 h 295"/>
              <a:gd name="T40" fmla="*/ 295 w 440"/>
              <a:gd name="T41" fmla="*/ 103 h 295"/>
              <a:gd name="T42" fmla="*/ 114 w 440"/>
              <a:gd name="T43" fmla="*/ 125 h 295"/>
              <a:gd name="T44" fmla="*/ 143 w 440"/>
              <a:gd name="T45" fmla="*/ 133 h 295"/>
              <a:gd name="T46" fmla="*/ 168 w 440"/>
              <a:gd name="T47" fmla="*/ 144 h 295"/>
              <a:gd name="T48" fmla="*/ 361 w 440"/>
              <a:gd name="T49" fmla="*/ 151 h 295"/>
              <a:gd name="T50" fmla="*/ 331 w 440"/>
              <a:gd name="T51" fmla="*/ 160 h 295"/>
              <a:gd name="T52" fmla="*/ 331 w 440"/>
              <a:gd name="T53" fmla="*/ 243 h 295"/>
              <a:gd name="T54" fmla="*/ 321 w 440"/>
              <a:gd name="T55" fmla="*/ 181 h 295"/>
              <a:gd name="T56" fmla="*/ 358 w 440"/>
              <a:gd name="T57" fmla="*/ 206 h 295"/>
              <a:gd name="T58" fmla="*/ 440 w 440"/>
              <a:gd name="T59" fmla="*/ 163 h 295"/>
              <a:gd name="T60" fmla="*/ 388 w 440"/>
              <a:gd name="T61" fmla="*/ 110 h 295"/>
              <a:gd name="T62" fmla="*/ 227 w 440"/>
              <a:gd name="T63" fmla="*/ 30 h 295"/>
              <a:gd name="T64" fmla="*/ 68 w 440"/>
              <a:gd name="T65" fmla="*/ 103 h 295"/>
              <a:gd name="T66" fmla="*/ 4 w 440"/>
              <a:gd name="T67" fmla="*/ 165 h 295"/>
              <a:gd name="T68" fmla="*/ 164 w 440"/>
              <a:gd name="T69" fmla="*/ 237 h 295"/>
              <a:gd name="T70" fmla="*/ 358 w 440"/>
              <a:gd name="T71" fmla="*/ 206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40" h="295">
                <a:moveTo>
                  <a:pt x="361" y="151"/>
                </a:moveTo>
                <a:cubicBezTo>
                  <a:pt x="361" y="141"/>
                  <a:pt x="369" y="133"/>
                  <a:pt x="379" y="133"/>
                </a:cubicBezTo>
                <a:cubicBezTo>
                  <a:pt x="389" y="133"/>
                  <a:pt x="397" y="141"/>
                  <a:pt x="397" y="151"/>
                </a:cubicBezTo>
                <a:cubicBezTo>
                  <a:pt x="397" y="161"/>
                  <a:pt x="389" y="169"/>
                  <a:pt x="379" y="169"/>
                </a:cubicBezTo>
                <a:cubicBezTo>
                  <a:pt x="369" y="169"/>
                  <a:pt x="361" y="161"/>
                  <a:pt x="361" y="151"/>
                </a:cubicBezTo>
                <a:close/>
                <a:moveTo>
                  <a:pt x="259" y="181"/>
                </a:moveTo>
                <a:cubicBezTo>
                  <a:pt x="259" y="191"/>
                  <a:pt x="267" y="199"/>
                  <a:pt x="277" y="199"/>
                </a:cubicBezTo>
                <a:cubicBezTo>
                  <a:pt x="287" y="199"/>
                  <a:pt x="295" y="191"/>
                  <a:pt x="295" y="181"/>
                </a:cubicBezTo>
                <a:cubicBezTo>
                  <a:pt x="295" y="171"/>
                  <a:pt x="287" y="163"/>
                  <a:pt x="277" y="163"/>
                </a:cubicBezTo>
                <a:cubicBezTo>
                  <a:pt x="267" y="163"/>
                  <a:pt x="259" y="171"/>
                  <a:pt x="259" y="181"/>
                </a:cubicBezTo>
                <a:close/>
                <a:moveTo>
                  <a:pt x="114" y="239"/>
                </a:moveTo>
                <a:cubicBezTo>
                  <a:pt x="114" y="179"/>
                  <a:pt x="114" y="179"/>
                  <a:pt x="114" y="179"/>
                </a:cubicBezTo>
                <a:cubicBezTo>
                  <a:pt x="114" y="179"/>
                  <a:pt x="109" y="169"/>
                  <a:pt x="104" y="169"/>
                </a:cubicBezTo>
                <a:cubicBezTo>
                  <a:pt x="104" y="169"/>
                  <a:pt x="104" y="169"/>
                  <a:pt x="78" y="169"/>
                </a:cubicBezTo>
                <a:moveTo>
                  <a:pt x="235" y="260"/>
                </a:moveTo>
                <a:cubicBezTo>
                  <a:pt x="235" y="260"/>
                  <a:pt x="235" y="260"/>
                  <a:pt x="235" y="88"/>
                </a:cubicBezTo>
                <a:cubicBezTo>
                  <a:pt x="235" y="82"/>
                  <a:pt x="231" y="79"/>
                  <a:pt x="225" y="79"/>
                </a:cubicBezTo>
                <a:cubicBezTo>
                  <a:pt x="225" y="79"/>
                  <a:pt x="225" y="79"/>
                  <a:pt x="192" y="79"/>
                </a:cubicBezTo>
                <a:moveTo>
                  <a:pt x="156" y="79"/>
                </a:moveTo>
                <a:cubicBezTo>
                  <a:pt x="156" y="89"/>
                  <a:pt x="164" y="97"/>
                  <a:pt x="174" y="97"/>
                </a:cubicBezTo>
                <a:cubicBezTo>
                  <a:pt x="184" y="97"/>
                  <a:pt x="192" y="89"/>
                  <a:pt x="192" y="79"/>
                </a:cubicBezTo>
                <a:cubicBezTo>
                  <a:pt x="192" y="69"/>
                  <a:pt x="184" y="61"/>
                  <a:pt x="174" y="61"/>
                </a:cubicBezTo>
                <a:cubicBezTo>
                  <a:pt x="164" y="61"/>
                  <a:pt x="156" y="69"/>
                  <a:pt x="156" y="79"/>
                </a:cubicBezTo>
                <a:close/>
                <a:moveTo>
                  <a:pt x="277" y="85"/>
                </a:moveTo>
                <a:cubicBezTo>
                  <a:pt x="277" y="95"/>
                  <a:pt x="285" y="103"/>
                  <a:pt x="295" y="103"/>
                </a:cubicBezTo>
                <a:cubicBezTo>
                  <a:pt x="305" y="103"/>
                  <a:pt x="313" y="95"/>
                  <a:pt x="313" y="85"/>
                </a:cubicBezTo>
                <a:cubicBezTo>
                  <a:pt x="313" y="75"/>
                  <a:pt x="305" y="67"/>
                  <a:pt x="295" y="67"/>
                </a:cubicBezTo>
                <a:cubicBezTo>
                  <a:pt x="285" y="67"/>
                  <a:pt x="277" y="75"/>
                  <a:pt x="277" y="85"/>
                </a:cubicBezTo>
                <a:close/>
                <a:moveTo>
                  <a:pt x="150" y="187"/>
                </a:moveTo>
                <a:cubicBezTo>
                  <a:pt x="150" y="197"/>
                  <a:pt x="158" y="205"/>
                  <a:pt x="168" y="205"/>
                </a:cubicBezTo>
                <a:cubicBezTo>
                  <a:pt x="178" y="205"/>
                  <a:pt x="186" y="197"/>
                  <a:pt x="186" y="187"/>
                </a:cubicBezTo>
                <a:cubicBezTo>
                  <a:pt x="186" y="177"/>
                  <a:pt x="178" y="169"/>
                  <a:pt x="168" y="169"/>
                </a:cubicBezTo>
                <a:cubicBezTo>
                  <a:pt x="158" y="169"/>
                  <a:pt x="150" y="177"/>
                  <a:pt x="150" y="187"/>
                </a:cubicBezTo>
                <a:close/>
                <a:moveTo>
                  <a:pt x="42" y="169"/>
                </a:moveTo>
                <a:cubicBezTo>
                  <a:pt x="42" y="179"/>
                  <a:pt x="50" y="187"/>
                  <a:pt x="60" y="187"/>
                </a:cubicBezTo>
                <a:cubicBezTo>
                  <a:pt x="70" y="187"/>
                  <a:pt x="78" y="179"/>
                  <a:pt x="78" y="169"/>
                </a:cubicBezTo>
                <a:cubicBezTo>
                  <a:pt x="78" y="159"/>
                  <a:pt x="70" y="151"/>
                  <a:pt x="60" y="151"/>
                </a:cubicBezTo>
                <a:cubicBezTo>
                  <a:pt x="50" y="151"/>
                  <a:pt x="42" y="159"/>
                  <a:pt x="42" y="169"/>
                </a:cubicBezTo>
                <a:close/>
                <a:moveTo>
                  <a:pt x="235" y="121"/>
                </a:moveTo>
                <a:cubicBezTo>
                  <a:pt x="235" y="121"/>
                  <a:pt x="235" y="121"/>
                  <a:pt x="284" y="121"/>
                </a:cubicBezTo>
                <a:cubicBezTo>
                  <a:pt x="290" y="121"/>
                  <a:pt x="295" y="117"/>
                  <a:pt x="295" y="112"/>
                </a:cubicBezTo>
                <a:cubicBezTo>
                  <a:pt x="295" y="112"/>
                  <a:pt x="295" y="112"/>
                  <a:pt x="295" y="103"/>
                </a:cubicBezTo>
                <a:moveTo>
                  <a:pt x="114" y="49"/>
                </a:moveTo>
                <a:cubicBezTo>
                  <a:pt x="114" y="49"/>
                  <a:pt x="114" y="51"/>
                  <a:pt x="114" y="125"/>
                </a:cubicBezTo>
                <a:cubicBezTo>
                  <a:pt x="114" y="130"/>
                  <a:pt x="118" y="133"/>
                  <a:pt x="123" y="133"/>
                </a:cubicBezTo>
                <a:cubicBezTo>
                  <a:pt x="123" y="133"/>
                  <a:pt x="123" y="133"/>
                  <a:pt x="143" y="133"/>
                </a:cubicBezTo>
                <a:cubicBezTo>
                  <a:pt x="143" y="133"/>
                  <a:pt x="143" y="133"/>
                  <a:pt x="158" y="133"/>
                </a:cubicBezTo>
                <a:cubicBezTo>
                  <a:pt x="163" y="133"/>
                  <a:pt x="168" y="139"/>
                  <a:pt x="168" y="144"/>
                </a:cubicBezTo>
                <a:cubicBezTo>
                  <a:pt x="168" y="144"/>
                  <a:pt x="168" y="144"/>
                  <a:pt x="168" y="169"/>
                </a:cubicBezTo>
                <a:moveTo>
                  <a:pt x="361" y="151"/>
                </a:moveTo>
                <a:cubicBezTo>
                  <a:pt x="361" y="151"/>
                  <a:pt x="361" y="151"/>
                  <a:pt x="340" y="151"/>
                </a:cubicBezTo>
                <a:cubicBezTo>
                  <a:pt x="335" y="151"/>
                  <a:pt x="331" y="155"/>
                  <a:pt x="331" y="160"/>
                </a:cubicBezTo>
                <a:cubicBezTo>
                  <a:pt x="331" y="160"/>
                  <a:pt x="331" y="160"/>
                  <a:pt x="331" y="205"/>
                </a:cubicBezTo>
                <a:moveTo>
                  <a:pt x="331" y="243"/>
                </a:moveTo>
                <a:cubicBezTo>
                  <a:pt x="331" y="243"/>
                  <a:pt x="331" y="243"/>
                  <a:pt x="331" y="190"/>
                </a:cubicBezTo>
                <a:cubicBezTo>
                  <a:pt x="331" y="185"/>
                  <a:pt x="327" y="181"/>
                  <a:pt x="321" y="181"/>
                </a:cubicBezTo>
                <a:cubicBezTo>
                  <a:pt x="321" y="181"/>
                  <a:pt x="321" y="181"/>
                  <a:pt x="295" y="181"/>
                </a:cubicBezTo>
                <a:moveTo>
                  <a:pt x="358" y="206"/>
                </a:moveTo>
                <a:cubicBezTo>
                  <a:pt x="367" y="212"/>
                  <a:pt x="377" y="215"/>
                  <a:pt x="388" y="215"/>
                </a:cubicBezTo>
                <a:cubicBezTo>
                  <a:pt x="417" y="215"/>
                  <a:pt x="440" y="192"/>
                  <a:pt x="440" y="163"/>
                </a:cubicBezTo>
                <a:cubicBezTo>
                  <a:pt x="440" y="134"/>
                  <a:pt x="417" y="111"/>
                  <a:pt x="388" y="111"/>
                </a:cubicBezTo>
                <a:cubicBezTo>
                  <a:pt x="388" y="110"/>
                  <a:pt x="388" y="110"/>
                  <a:pt x="388" y="110"/>
                </a:cubicBezTo>
                <a:cubicBezTo>
                  <a:pt x="388" y="110"/>
                  <a:pt x="379" y="38"/>
                  <a:pt x="310" y="41"/>
                </a:cubicBezTo>
                <a:cubicBezTo>
                  <a:pt x="310" y="41"/>
                  <a:pt x="275" y="4"/>
                  <a:pt x="227" y="30"/>
                </a:cubicBezTo>
                <a:cubicBezTo>
                  <a:pt x="227" y="30"/>
                  <a:pt x="183" y="0"/>
                  <a:pt x="146" y="53"/>
                </a:cubicBezTo>
                <a:cubicBezTo>
                  <a:pt x="146" y="53"/>
                  <a:pt x="79" y="26"/>
                  <a:pt x="68" y="103"/>
                </a:cubicBezTo>
                <a:cubicBezTo>
                  <a:pt x="68" y="103"/>
                  <a:pt x="68" y="103"/>
                  <a:pt x="68" y="103"/>
                </a:cubicBezTo>
                <a:cubicBezTo>
                  <a:pt x="68" y="103"/>
                  <a:pt x="7" y="116"/>
                  <a:pt x="4" y="165"/>
                </a:cubicBezTo>
                <a:cubicBezTo>
                  <a:pt x="0" y="213"/>
                  <a:pt x="42" y="247"/>
                  <a:pt x="87" y="215"/>
                </a:cubicBezTo>
                <a:cubicBezTo>
                  <a:pt x="87" y="215"/>
                  <a:pt x="120" y="263"/>
                  <a:pt x="164" y="237"/>
                </a:cubicBezTo>
                <a:cubicBezTo>
                  <a:pt x="164" y="237"/>
                  <a:pt x="222" y="295"/>
                  <a:pt x="270" y="235"/>
                </a:cubicBezTo>
                <a:cubicBezTo>
                  <a:pt x="270" y="235"/>
                  <a:pt x="329" y="282"/>
                  <a:pt x="358" y="206"/>
                </a:cubicBezTo>
                <a:close/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0" name="TextBox 36">
            <a:extLst>
              <a:ext uri="{FF2B5EF4-FFF2-40B4-BE49-F238E27FC236}">
                <a16:creationId xmlns:a16="http://schemas.microsoft.com/office/drawing/2014/main" id="{A7096704-CD33-4926-80EE-91EC64B52A41}"/>
              </a:ext>
            </a:extLst>
          </p:cNvPr>
          <p:cNvSpPr txBox="1"/>
          <p:nvPr/>
        </p:nvSpPr>
        <p:spPr>
          <a:xfrm>
            <a:off x="1271095" y="931664"/>
            <a:ext cx="4982385" cy="627822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2400" b="1" spc="-80">
                <a:gradFill>
                  <a:gsLst>
                    <a:gs pos="20000">
                      <a:srgbClr val="505050"/>
                    </a:gs>
                    <a:gs pos="68000">
                      <a:srgbClr val="474747"/>
                    </a:gs>
                  </a:gsLst>
                  <a:path path="circle">
                    <a:fillToRect l="50000" t="50000" r="50000" b="50000"/>
                  </a:path>
                </a:gradFill>
                <a:latin typeface="Segoe UI Light"/>
                <a:cs typeface="Segoe UI Semilight" panose="020B0402040204020203" pitchFamily="34" charset="0"/>
              </a:rPr>
              <a:t>Cognitive Services</a:t>
            </a:r>
          </a:p>
        </p:txBody>
      </p:sp>
      <p:sp>
        <p:nvSpPr>
          <p:cNvPr id="11" name="ChatBot_F08B" title="Icon of a robotic chat bubble with a smiley face">
            <a:extLst>
              <a:ext uri="{FF2B5EF4-FFF2-40B4-BE49-F238E27FC236}">
                <a16:creationId xmlns:a16="http://schemas.microsoft.com/office/drawing/2014/main" id="{EF2FC808-2563-48A5-ACE1-F9490220C9D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692638" y="1997430"/>
            <a:ext cx="574020" cy="741427"/>
          </a:xfrm>
          <a:custGeom>
            <a:avLst/>
            <a:gdLst>
              <a:gd name="T0" fmla="*/ 871 w 2742"/>
              <a:gd name="T1" fmla="*/ 1541 h 3541"/>
              <a:gd name="T2" fmla="*/ 871 w 2742"/>
              <a:gd name="T3" fmla="*/ 1791 h 3541"/>
              <a:gd name="T4" fmla="*/ 1871 w 2742"/>
              <a:gd name="T5" fmla="*/ 1541 h 3541"/>
              <a:gd name="T6" fmla="*/ 1871 w 2742"/>
              <a:gd name="T7" fmla="*/ 1791 h 3541"/>
              <a:gd name="T8" fmla="*/ 0 w 2742"/>
              <a:gd name="T9" fmla="*/ 1541 h 3541"/>
              <a:gd name="T10" fmla="*/ 0 w 2742"/>
              <a:gd name="T11" fmla="*/ 2041 h 3541"/>
              <a:gd name="T12" fmla="*/ 2742 w 2742"/>
              <a:gd name="T13" fmla="*/ 1541 h 3541"/>
              <a:gd name="T14" fmla="*/ 2742 w 2742"/>
              <a:gd name="T15" fmla="*/ 2041 h 3541"/>
              <a:gd name="T16" fmla="*/ 1371 w 2742"/>
              <a:gd name="T17" fmla="*/ 339 h 3541"/>
              <a:gd name="T18" fmla="*/ 1371 w 2742"/>
              <a:gd name="T19" fmla="*/ 916 h 3541"/>
              <a:gd name="T20" fmla="*/ 1121 w 2742"/>
              <a:gd name="T21" fmla="*/ 2916 h 3541"/>
              <a:gd name="T22" fmla="*/ 1121 w 2742"/>
              <a:gd name="T23" fmla="*/ 3541 h 3541"/>
              <a:gd name="T24" fmla="*/ 1809 w 2742"/>
              <a:gd name="T25" fmla="*/ 2916 h 3541"/>
              <a:gd name="T26" fmla="*/ 2371 w 2742"/>
              <a:gd name="T27" fmla="*/ 2916 h 3541"/>
              <a:gd name="T28" fmla="*/ 2621 w 2742"/>
              <a:gd name="T29" fmla="*/ 2666 h 3541"/>
              <a:gd name="T30" fmla="*/ 2621 w 2742"/>
              <a:gd name="T31" fmla="*/ 1166 h 3541"/>
              <a:gd name="T32" fmla="*/ 2371 w 2742"/>
              <a:gd name="T33" fmla="*/ 916 h 3541"/>
              <a:gd name="T34" fmla="*/ 371 w 2742"/>
              <a:gd name="T35" fmla="*/ 916 h 3541"/>
              <a:gd name="T36" fmla="*/ 121 w 2742"/>
              <a:gd name="T37" fmla="*/ 1166 h 3541"/>
              <a:gd name="T38" fmla="*/ 121 w 2742"/>
              <a:gd name="T39" fmla="*/ 2666 h 3541"/>
              <a:gd name="T40" fmla="*/ 371 w 2742"/>
              <a:gd name="T41" fmla="*/ 2916 h 3541"/>
              <a:gd name="T42" fmla="*/ 1121 w 2742"/>
              <a:gd name="T43" fmla="*/ 2916 h 3541"/>
              <a:gd name="T44" fmla="*/ 1371 w 2742"/>
              <a:gd name="T45" fmla="*/ 0 h 3541"/>
              <a:gd name="T46" fmla="*/ 1205 w 2742"/>
              <a:gd name="T47" fmla="*/ 166 h 3541"/>
              <a:gd name="T48" fmla="*/ 1371 w 2742"/>
              <a:gd name="T49" fmla="*/ 332 h 3541"/>
              <a:gd name="T50" fmla="*/ 1537 w 2742"/>
              <a:gd name="T51" fmla="*/ 166 h 3541"/>
              <a:gd name="T52" fmla="*/ 1371 w 2742"/>
              <a:gd name="T53" fmla="*/ 0 h 3541"/>
              <a:gd name="T54" fmla="*/ 746 w 2742"/>
              <a:gd name="T55" fmla="*/ 2157 h 3541"/>
              <a:gd name="T56" fmla="*/ 1996 w 2742"/>
              <a:gd name="T57" fmla="*/ 2157 h 3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742" h="3541">
                <a:moveTo>
                  <a:pt x="871" y="1541"/>
                </a:moveTo>
                <a:cubicBezTo>
                  <a:pt x="871" y="1791"/>
                  <a:pt x="871" y="1791"/>
                  <a:pt x="871" y="1791"/>
                </a:cubicBezTo>
                <a:moveTo>
                  <a:pt x="1871" y="1541"/>
                </a:moveTo>
                <a:cubicBezTo>
                  <a:pt x="1871" y="1791"/>
                  <a:pt x="1871" y="1791"/>
                  <a:pt x="1871" y="1791"/>
                </a:cubicBezTo>
                <a:moveTo>
                  <a:pt x="0" y="1541"/>
                </a:moveTo>
                <a:cubicBezTo>
                  <a:pt x="0" y="2041"/>
                  <a:pt x="0" y="2041"/>
                  <a:pt x="0" y="2041"/>
                </a:cubicBezTo>
                <a:moveTo>
                  <a:pt x="2742" y="1541"/>
                </a:moveTo>
                <a:cubicBezTo>
                  <a:pt x="2742" y="2041"/>
                  <a:pt x="2742" y="2041"/>
                  <a:pt x="2742" y="2041"/>
                </a:cubicBezTo>
                <a:moveTo>
                  <a:pt x="1371" y="339"/>
                </a:moveTo>
                <a:cubicBezTo>
                  <a:pt x="1371" y="916"/>
                  <a:pt x="1371" y="916"/>
                  <a:pt x="1371" y="916"/>
                </a:cubicBezTo>
                <a:moveTo>
                  <a:pt x="1121" y="2916"/>
                </a:moveTo>
                <a:cubicBezTo>
                  <a:pt x="1121" y="3541"/>
                  <a:pt x="1121" y="3541"/>
                  <a:pt x="1121" y="3541"/>
                </a:cubicBezTo>
                <a:cubicBezTo>
                  <a:pt x="1809" y="2916"/>
                  <a:pt x="1809" y="2916"/>
                  <a:pt x="1809" y="2916"/>
                </a:cubicBezTo>
                <a:cubicBezTo>
                  <a:pt x="2371" y="2916"/>
                  <a:pt x="2371" y="2916"/>
                  <a:pt x="2371" y="2916"/>
                </a:cubicBezTo>
                <a:cubicBezTo>
                  <a:pt x="2509" y="2916"/>
                  <a:pt x="2621" y="2804"/>
                  <a:pt x="2621" y="2666"/>
                </a:cubicBezTo>
                <a:cubicBezTo>
                  <a:pt x="2621" y="1166"/>
                  <a:pt x="2621" y="1166"/>
                  <a:pt x="2621" y="1166"/>
                </a:cubicBezTo>
                <a:cubicBezTo>
                  <a:pt x="2621" y="1028"/>
                  <a:pt x="2509" y="916"/>
                  <a:pt x="2371" y="916"/>
                </a:cubicBezTo>
                <a:cubicBezTo>
                  <a:pt x="371" y="916"/>
                  <a:pt x="371" y="916"/>
                  <a:pt x="371" y="916"/>
                </a:cubicBezTo>
                <a:cubicBezTo>
                  <a:pt x="233" y="916"/>
                  <a:pt x="121" y="1028"/>
                  <a:pt x="121" y="1166"/>
                </a:cubicBezTo>
                <a:cubicBezTo>
                  <a:pt x="121" y="2666"/>
                  <a:pt x="121" y="2666"/>
                  <a:pt x="121" y="2666"/>
                </a:cubicBezTo>
                <a:cubicBezTo>
                  <a:pt x="121" y="2804"/>
                  <a:pt x="233" y="2916"/>
                  <a:pt x="371" y="2916"/>
                </a:cubicBezTo>
                <a:lnTo>
                  <a:pt x="1121" y="2916"/>
                </a:lnTo>
                <a:close/>
                <a:moveTo>
                  <a:pt x="1371" y="0"/>
                </a:moveTo>
                <a:cubicBezTo>
                  <a:pt x="1279" y="0"/>
                  <a:pt x="1205" y="74"/>
                  <a:pt x="1205" y="166"/>
                </a:cubicBezTo>
                <a:cubicBezTo>
                  <a:pt x="1205" y="258"/>
                  <a:pt x="1279" y="332"/>
                  <a:pt x="1371" y="332"/>
                </a:cubicBezTo>
                <a:cubicBezTo>
                  <a:pt x="1463" y="332"/>
                  <a:pt x="1537" y="258"/>
                  <a:pt x="1537" y="166"/>
                </a:cubicBezTo>
                <a:cubicBezTo>
                  <a:pt x="1537" y="74"/>
                  <a:pt x="1463" y="0"/>
                  <a:pt x="1371" y="0"/>
                </a:cubicBezTo>
                <a:close/>
                <a:moveTo>
                  <a:pt x="746" y="2157"/>
                </a:moveTo>
                <a:cubicBezTo>
                  <a:pt x="1091" y="2502"/>
                  <a:pt x="1651" y="2502"/>
                  <a:pt x="1996" y="2157"/>
                </a:cubicBezTo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2" name="Oval 4"/>
          <p:cNvSpPr/>
          <p:nvPr/>
        </p:nvSpPr>
        <p:spPr bwMode="auto">
          <a:xfrm>
            <a:off x="6331576" y="1720071"/>
            <a:ext cx="1296144" cy="1296144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36">
            <a:extLst>
              <a:ext uri="{FF2B5EF4-FFF2-40B4-BE49-F238E27FC236}">
                <a16:creationId xmlns:a16="http://schemas.microsoft.com/office/drawing/2014/main" id="{A7096704-CD33-4926-80EE-91EC64B52A41}"/>
              </a:ext>
            </a:extLst>
          </p:cNvPr>
          <p:cNvSpPr txBox="1"/>
          <p:nvPr/>
        </p:nvSpPr>
        <p:spPr>
          <a:xfrm>
            <a:off x="7784818" y="971678"/>
            <a:ext cx="4408365" cy="627822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2400" b="1" spc="-80">
                <a:gradFill>
                  <a:gsLst>
                    <a:gs pos="20000">
                      <a:srgbClr val="505050"/>
                    </a:gs>
                    <a:gs pos="68000">
                      <a:srgbClr val="474747"/>
                    </a:gs>
                  </a:gsLst>
                  <a:path path="circle">
                    <a:fillToRect l="50000" t="50000" r="50000" b="50000"/>
                  </a:path>
                </a:gradFill>
                <a:latin typeface="Segoe UI Light"/>
                <a:cs typeface="Segoe UI Semilight" panose="020B0402040204020203" pitchFamily="34" charset="0"/>
              </a:rPr>
              <a:t>Bot Service</a:t>
            </a:r>
          </a:p>
        </p:txBody>
      </p:sp>
      <p:sp>
        <p:nvSpPr>
          <p:cNvPr id="14" name="TextBox 36">
            <a:extLst>
              <a:ext uri="{FF2B5EF4-FFF2-40B4-BE49-F238E27FC236}">
                <a16:creationId xmlns:a16="http://schemas.microsoft.com/office/drawing/2014/main" id="{A7096704-CD33-4926-80EE-91EC64B52A41}"/>
              </a:ext>
            </a:extLst>
          </p:cNvPr>
          <p:cNvSpPr txBox="1"/>
          <p:nvPr/>
        </p:nvSpPr>
        <p:spPr>
          <a:xfrm>
            <a:off x="7784817" y="1666866"/>
            <a:ext cx="4651657" cy="1957417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2400" spc="-80">
                <a:gradFill>
                  <a:gsLst>
                    <a:gs pos="20000">
                      <a:srgbClr val="505050"/>
                    </a:gs>
                    <a:gs pos="68000">
                      <a:srgbClr val="474747"/>
                    </a:gs>
                  </a:gsLst>
                  <a:path path="circle">
                    <a:fillToRect l="50000" t="50000" r="50000" b="50000"/>
                  </a:path>
                </a:gradFill>
                <a:latin typeface="Segoe UI Light"/>
                <a:cs typeface="Segoe UI Semilight" panose="020B0402040204020203" pitchFamily="34" charset="0"/>
              </a:rPr>
              <a:t>Accelerate development for conversational AI. Integrate seamlessly with Cortana, Office 365, Slack, Facebook Messenger, and more.</a:t>
            </a:r>
          </a:p>
        </p:txBody>
      </p:sp>
      <p:sp>
        <p:nvSpPr>
          <p:cNvPr id="15" name="Oval 12"/>
          <p:cNvSpPr/>
          <p:nvPr/>
        </p:nvSpPr>
        <p:spPr bwMode="auto">
          <a:xfrm>
            <a:off x="3208637" y="4522390"/>
            <a:ext cx="1296144" cy="1296144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Beaker_F196" title="Icon of a scientific flask with liquid in it">
            <a:extLst>
              <a:ext uri="{FF2B5EF4-FFF2-40B4-BE49-F238E27FC236}">
                <a16:creationId xmlns:a16="http://schemas.microsoft.com/office/drawing/2014/main" id="{2BA98208-A342-4DC4-8776-7A4CCA48F63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609500" y="4912398"/>
            <a:ext cx="482944" cy="558012"/>
          </a:xfrm>
          <a:custGeom>
            <a:avLst/>
            <a:gdLst>
              <a:gd name="T0" fmla="*/ 2433 w 3250"/>
              <a:gd name="T1" fmla="*/ 2127 h 3754"/>
              <a:gd name="T2" fmla="*/ 1894 w 3250"/>
              <a:gd name="T3" fmla="*/ 2002 h 3754"/>
              <a:gd name="T4" fmla="*/ 1355 w 3250"/>
              <a:gd name="T5" fmla="*/ 2252 h 3754"/>
              <a:gd name="T6" fmla="*/ 817 w 3250"/>
              <a:gd name="T7" fmla="*/ 2127 h 3754"/>
              <a:gd name="T8" fmla="*/ 874 w 3250"/>
              <a:gd name="T9" fmla="*/ 0 h 3754"/>
              <a:gd name="T10" fmla="*/ 1249 w 3250"/>
              <a:gd name="T11" fmla="*/ 0 h 3754"/>
              <a:gd name="T12" fmla="*/ 1249 w 3250"/>
              <a:gd name="T13" fmla="*/ 1306 h 3754"/>
              <a:gd name="T14" fmla="*/ 1213 w 3250"/>
              <a:gd name="T15" fmla="*/ 1437 h 3754"/>
              <a:gd name="T16" fmla="*/ 100 w 3250"/>
              <a:gd name="T17" fmla="*/ 3375 h 3754"/>
              <a:gd name="T18" fmla="*/ 315 w 3250"/>
              <a:gd name="T19" fmla="*/ 3754 h 3754"/>
              <a:gd name="T20" fmla="*/ 2936 w 3250"/>
              <a:gd name="T21" fmla="*/ 3754 h 3754"/>
              <a:gd name="T22" fmla="*/ 3150 w 3250"/>
              <a:gd name="T23" fmla="*/ 3376 h 3754"/>
              <a:gd name="T24" fmla="*/ 2037 w 3250"/>
              <a:gd name="T25" fmla="*/ 1437 h 3754"/>
              <a:gd name="T26" fmla="*/ 2000 w 3250"/>
              <a:gd name="T27" fmla="*/ 1306 h 3754"/>
              <a:gd name="T28" fmla="*/ 2000 w 3250"/>
              <a:gd name="T29" fmla="*/ 0 h 3754"/>
              <a:gd name="T30" fmla="*/ 2376 w 3250"/>
              <a:gd name="T31" fmla="*/ 0 h 3754"/>
              <a:gd name="T32" fmla="*/ 874 w 3250"/>
              <a:gd name="T33" fmla="*/ 3254 h 3754"/>
              <a:gd name="T34" fmla="*/ 1124 w 3250"/>
              <a:gd name="T35" fmla="*/ 3254 h 3754"/>
              <a:gd name="T36" fmla="*/ 1375 w 3250"/>
              <a:gd name="T37" fmla="*/ 2905 h 3754"/>
              <a:gd name="T38" fmla="*/ 1625 w 3250"/>
              <a:gd name="T39" fmla="*/ 2905 h 3754"/>
              <a:gd name="T40" fmla="*/ 874 w 3250"/>
              <a:gd name="T41" fmla="*/ 2601 h 3754"/>
              <a:gd name="T42" fmla="*/ 1124 w 3250"/>
              <a:gd name="T43" fmla="*/ 2601 h 3754"/>
              <a:gd name="T44" fmla="*/ 1875 w 3250"/>
              <a:gd name="T45" fmla="*/ 2655 h 3754"/>
              <a:gd name="T46" fmla="*/ 2125 w 3250"/>
              <a:gd name="T47" fmla="*/ 2655 h 3754"/>
              <a:gd name="T48" fmla="*/ 2376 w 3250"/>
              <a:gd name="T49" fmla="*/ 3254 h 3754"/>
              <a:gd name="T50" fmla="*/ 2626 w 3250"/>
              <a:gd name="T51" fmla="*/ 3254 h 3754"/>
              <a:gd name="T52" fmla="*/ 1625 w 3250"/>
              <a:gd name="T53" fmla="*/ 3375 h 3754"/>
              <a:gd name="T54" fmla="*/ 1875 w 3250"/>
              <a:gd name="T55" fmla="*/ 3375 h 3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250" h="3754">
                <a:moveTo>
                  <a:pt x="2433" y="2127"/>
                </a:moveTo>
                <a:cubicBezTo>
                  <a:pt x="2433" y="2127"/>
                  <a:pt x="2164" y="2002"/>
                  <a:pt x="1894" y="2002"/>
                </a:cubicBezTo>
                <a:cubicBezTo>
                  <a:pt x="1625" y="2002"/>
                  <a:pt x="1625" y="2252"/>
                  <a:pt x="1355" y="2252"/>
                </a:cubicBezTo>
                <a:cubicBezTo>
                  <a:pt x="1086" y="2252"/>
                  <a:pt x="817" y="2127"/>
                  <a:pt x="817" y="2127"/>
                </a:cubicBezTo>
                <a:moveTo>
                  <a:pt x="874" y="0"/>
                </a:moveTo>
                <a:cubicBezTo>
                  <a:pt x="1249" y="0"/>
                  <a:pt x="1249" y="0"/>
                  <a:pt x="1249" y="0"/>
                </a:cubicBezTo>
                <a:cubicBezTo>
                  <a:pt x="1249" y="1306"/>
                  <a:pt x="1249" y="1306"/>
                  <a:pt x="1249" y="1306"/>
                </a:cubicBezTo>
                <a:cubicBezTo>
                  <a:pt x="1249" y="1352"/>
                  <a:pt x="1237" y="1397"/>
                  <a:pt x="1213" y="1437"/>
                </a:cubicBezTo>
                <a:cubicBezTo>
                  <a:pt x="100" y="3375"/>
                  <a:pt x="100" y="3375"/>
                  <a:pt x="100" y="3375"/>
                </a:cubicBezTo>
                <a:cubicBezTo>
                  <a:pt x="0" y="3542"/>
                  <a:pt x="120" y="3754"/>
                  <a:pt x="315" y="3754"/>
                </a:cubicBezTo>
                <a:cubicBezTo>
                  <a:pt x="2936" y="3754"/>
                  <a:pt x="2936" y="3754"/>
                  <a:pt x="2936" y="3754"/>
                </a:cubicBezTo>
                <a:cubicBezTo>
                  <a:pt x="3130" y="3754"/>
                  <a:pt x="3250" y="3543"/>
                  <a:pt x="3150" y="3376"/>
                </a:cubicBezTo>
                <a:cubicBezTo>
                  <a:pt x="2037" y="1437"/>
                  <a:pt x="2037" y="1437"/>
                  <a:pt x="2037" y="1437"/>
                </a:cubicBezTo>
                <a:cubicBezTo>
                  <a:pt x="2013" y="1397"/>
                  <a:pt x="2000" y="1352"/>
                  <a:pt x="2000" y="1306"/>
                </a:cubicBezTo>
                <a:cubicBezTo>
                  <a:pt x="2000" y="0"/>
                  <a:pt x="2000" y="0"/>
                  <a:pt x="2000" y="0"/>
                </a:cubicBezTo>
                <a:cubicBezTo>
                  <a:pt x="2376" y="0"/>
                  <a:pt x="2376" y="0"/>
                  <a:pt x="2376" y="0"/>
                </a:cubicBezTo>
                <a:moveTo>
                  <a:pt x="874" y="3254"/>
                </a:moveTo>
                <a:cubicBezTo>
                  <a:pt x="1124" y="3254"/>
                  <a:pt x="1124" y="3254"/>
                  <a:pt x="1124" y="3254"/>
                </a:cubicBezTo>
                <a:moveTo>
                  <a:pt x="1375" y="2905"/>
                </a:moveTo>
                <a:cubicBezTo>
                  <a:pt x="1625" y="2905"/>
                  <a:pt x="1625" y="2905"/>
                  <a:pt x="1625" y="2905"/>
                </a:cubicBezTo>
                <a:moveTo>
                  <a:pt x="874" y="2601"/>
                </a:moveTo>
                <a:cubicBezTo>
                  <a:pt x="1124" y="2601"/>
                  <a:pt x="1124" y="2601"/>
                  <a:pt x="1124" y="2601"/>
                </a:cubicBezTo>
                <a:moveTo>
                  <a:pt x="1875" y="2655"/>
                </a:moveTo>
                <a:cubicBezTo>
                  <a:pt x="2125" y="2655"/>
                  <a:pt x="2125" y="2655"/>
                  <a:pt x="2125" y="2655"/>
                </a:cubicBezTo>
                <a:moveTo>
                  <a:pt x="2376" y="3254"/>
                </a:moveTo>
                <a:cubicBezTo>
                  <a:pt x="2626" y="3254"/>
                  <a:pt x="2626" y="3254"/>
                  <a:pt x="2626" y="3254"/>
                </a:cubicBezTo>
                <a:moveTo>
                  <a:pt x="1625" y="3375"/>
                </a:moveTo>
                <a:cubicBezTo>
                  <a:pt x="1875" y="3375"/>
                  <a:pt x="1875" y="3375"/>
                  <a:pt x="1875" y="3375"/>
                </a:cubicBezTo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TextBox 36">
            <a:extLst>
              <a:ext uri="{FF2B5EF4-FFF2-40B4-BE49-F238E27FC236}">
                <a16:creationId xmlns:a16="http://schemas.microsoft.com/office/drawing/2014/main" id="{A7096704-CD33-4926-80EE-91EC64B52A41}"/>
              </a:ext>
            </a:extLst>
          </p:cNvPr>
          <p:cNvSpPr txBox="1"/>
          <p:nvPr/>
        </p:nvSpPr>
        <p:spPr>
          <a:xfrm>
            <a:off x="4775465" y="4038299"/>
            <a:ext cx="4982385" cy="627822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2400" b="1" spc="-80">
                <a:gradFill>
                  <a:gsLst>
                    <a:gs pos="20000">
                      <a:srgbClr val="505050"/>
                    </a:gs>
                    <a:gs pos="68000">
                      <a:srgbClr val="474747"/>
                    </a:gs>
                  </a:gsLst>
                  <a:path path="circle">
                    <a:fillToRect l="50000" t="50000" r="50000" b="50000"/>
                  </a:path>
                </a:gradFill>
                <a:latin typeface="Segoe UI Light"/>
                <a:cs typeface="Segoe UI Semilight" panose="020B0402040204020203" pitchFamily="34" charset="0"/>
              </a:rPr>
              <a:t>Machine Learning Services</a:t>
            </a:r>
          </a:p>
        </p:txBody>
      </p:sp>
      <p:sp>
        <p:nvSpPr>
          <p:cNvPr id="18" name="TextBox 36">
            <a:extLst>
              <a:ext uri="{FF2B5EF4-FFF2-40B4-BE49-F238E27FC236}">
                <a16:creationId xmlns:a16="http://schemas.microsoft.com/office/drawing/2014/main" id="{A7096704-CD33-4926-80EE-91EC64B52A41}"/>
              </a:ext>
            </a:extLst>
          </p:cNvPr>
          <p:cNvSpPr txBox="1"/>
          <p:nvPr/>
        </p:nvSpPr>
        <p:spPr>
          <a:xfrm>
            <a:off x="4387119" y="4690352"/>
            <a:ext cx="7539364" cy="96022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</a:pPr>
            <a:r>
              <a:rPr lang="en-US" sz="2400" spc="-80">
                <a:gradFill>
                  <a:gsLst>
                    <a:gs pos="20000">
                      <a:srgbClr val="505050"/>
                    </a:gs>
                    <a:gs pos="68000">
                      <a:srgbClr val="474747"/>
                    </a:gs>
                  </a:gsLst>
                  <a:path path="circle">
                    <a:fillToRect l="50000" t="50000" r="50000" b="50000"/>
                  </a:path>
                </a:gradFill>
                <a:latin typeface="Segoe UI Light"/>
                <a:cs typeface="Segoe UI Semilight" panose="020B0402040204020203" pitchFamily="34" charset="0"/>
              </a:rPr>
              <a:t>Model AI algorithms and experiment with ease. Customize based on your requirements.</a:t>
            </a:r>
          </a:p>
        </p:txBody>
      </p:sp>
    </p:spTree>
    <p:extLst>
      <p:ext uri="{BB962C8B-B14F-4D97-AF65-F5344CB8AC3E}">
        <p14:creationId xmlns:p14="http://schemas.microsoft.com/office/powerpoint/2010/main" val="420715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2580851"/>
            <a:ext cx="11887454" cy="916412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fr-CA" sz="4896"/>
              <a:t>Introduction to Bot Framework</a:t>
            </a:r>
          </a:p>
        </p:txBody>
      </p:sp>
    </p:spTree>
    <p:extLst>
      <p:ext uri="{BB962C8B-B14F-4D97-AF65-F5344CB8AC3E}">
        <p14:creationId xmlns:p14="http://schemas.microsoft.com/office/powerpoint/2010/main" val="356576167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677768" y="1"/>
            <a:ext cx="4758707" cy="7028748"/>
            <a:chOff x="7677768" y="1"/>
            <a:chExt cx="4758707" cy="7028748"/>
          </a:xfrm>
          <a:solidFill>
            <a:schemeClr val="tx2"/>
          </a:solidFill>
        </p:grpSpPr>
        <p:sp>
          <p:nvSpPr>
            <p:cNvPr id="63" name="Rectangle 62"/>
            <p:cNvSpPr/>
            <p:nvPr/>
          </p:nvSpPr>
          <p:spPr bwMode="auto">
            <a:xfrm>
              <a:off x="7677768" y="1"/>
              <a:ext cx="4758707" cy="7028748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706796" y="498446"/>
              <a:ext cx="4361832" cy="1946786"/>
            </a:xfrm>
            <a:prstGeom prst="rect">
              <a:avLst/>
            </a:prstGeom>
            <a:noFill/>
          </p:spPr>
          <p:txBody>
            <a:bodyPr wrap="square" lIns="186494" tIns="91440" rIns="186494" bIns="149196" rtlCol="0">
              <a:spAutoFit/>
            </a:bodyPr>
            <a:lstStyle/>
            <a:p>
              <a:pPr marL="0" marR="0" lvl="0" indent="0" defTabSz="932418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48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The future: </a:t>
              </a:r>
              <a:r>
                <a:rPr kumimoji="0" lang="en-US" sz="2448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Conversations</a:t>
              </a:r>
              <a:endParaRPr kumimoji="0" lang="en-US" sz="1099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  <a:p>
              <a:pPr marL="228600" marR="0" lvl="1" indent="-228600" defTabSz="725214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en-US" sz="163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Natural language between people </a:t>
              </a:r>
              <a:br>
                <a:rPr kumimoji="0" lang="en-US" sz="163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</a:br>
              <a:r>
                <a:rPr kumimoji="0" lang="en-US" sz="163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and technology</a:t>
              </a:r>
            </a:p>
            <a:p>
              <a:pPr marL="228600" marR="0" lvl="1" indent="-228600" defTabSz="725214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en-US" sz="163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Conversational canvas</a:t>
              </a:r>
            </a:p>
            <a:p>
              <a:pPr marL="228600" marR="0" lvl="1" indent="-228600" defTabSz="725214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en-US" sz="163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Bots and agents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118512" y="1"/>
            <a:ext cx="2560320" cy="7028748"/>
            <a:chOff x="5118512" y="1"/>
            <a:chExt cx="2560320" cy="7028748"/>
          </a:xfrm>
          <a:solidFill>
            <a:schemeClr val="accent2"/>
          </a:solidFill>
        </p:grpSpPr>
        <p:sp>
          <p:nvSpPr>
            <p:cNvPr id="61" name="Rectangle 60"/>
            <p:cNvSpPr/>
            <p:nvPr/>
          </p:nvSpPr>
          <p:spPr bwMode="auto">
            <a:xfrm>
              <a:off x="5118512" y="1"/>
              <a:ext cx="2560320" cy="7028748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118512" y="4897890"/>
              <a:ext cx="2559256" cy="164623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266871" tIns="0" rIns="0" bIns="0" numCol="1" spcCol="1270" anchor="t" anchorCtr="0">
              <a:noAutofit/>
            </a:bodyPr>
            <a:lstStyle/>
            <a:p>
              <a:pPr marL="0" marR="0" lvl="0" indent="0" defTabSz="93241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48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2000s: </a:t>
              </a:r>
              <a:r>
                <a:rPr kumimoji="0" lang="en-US" sz="2448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Mobile</a:t>
              </a:r>
            </a:p>
            <a:p>
              <a:pPr marL="228600" marR="0" lvl="1" indent="-228600" defTabSz="725214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en-US" sz="1632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</a:rPr>
                <a:t>Social</a:t>
              </a:r>
            </a:p>
            <a:p>
              <a:pPr marL="228600" marR="0" lvl="1" indent="-228600" defTabSz="725214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en-US" sz="1632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</a:rPr>
                <a:t>User download apps from App Stores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559256" y="1"/>
            <a:ext cx="2560320" cy="7028748"/>
            <a:chOff x="2559256" y="1"/>
            <a:chExt cx="2560320" cy="7028748"/>
          </a:xfrm>
          <a:solidFill>
            <a:schemeClr val="accent3"/>
          </a:solidFill>
        </p:grpSpPr>
        <p:sp>
          <p:nvSpPr>
            <p:cNvPr id="4" name="Rectangle 3"/>
            <p:cNvSpPr/>
            <p:nvPr/>
          </p:nvSpPr>
          <p:spPr bwMode="auto">
            <a:xfrm>
              <a:off x="2559256" y="1"/>
              <a:ext cx="2560320" cy="7028748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559256" y="499286"/>
              <a:ext cx="2519382" cy="298427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192969" tIns="91440" rIns="0" bIns="0" numCol="1" spcCol="1270" anchor="t" anchorCtr="0">
              <a:noAutofit/>
            </a:bodyPr>
            <a:lstStyle/>
            <a:p>
              <a:pPr marL="0" marR="0" lvl="0" indent="0" defTabSz="93241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48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1990s: </a:t>
              </a:r>
              <a:r>
                <a:rPr kumimoji="0" lang="en-US" sz="2448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Internet</a:t>
              </a:r>
            </a:p>
            <a:p>
              <a:pPr marL="228600" marR="0" lvl="1" indent="-228600" defTabSz="725214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en-US" sz="1632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</a:rPr>
                <a:t>Search</a:t>
              </a:r>
            </a:p>
            <a:p>
              <a:pPr marL="228600" marR="0" lvl="1" indent="-228600" defTabSz="725214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en-US" sz="1632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</a:rPr>
                <a:t>User “visits” websites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0" y="1"/>
            <a:ext cx="2560320" cy="7028748"/>
            <a:chOff x="0" y="1"/>
            <a:chExt cx="2560320" cy="7028748"/>
          </a:xfrm>
          <a:solidFill>
            <a:schemeClr val="accent4"/>
          </a:solidFill>
        </p:grpSpPr>
        <p:sp>
          <p:nvSpPr>
            <p:cNvPr id="62" name="Rectangle 61"/>
            <p:cNvSpPr/>
            <p:nvPr/>
          </p:nvSpPr>
          <p:spPr bwMode="auto">
            <a:xfrm>
              <a:off x="0" y="1"/>
              <a:ext cx="2560320" cy="7028748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29098" y="4897891"/>
              <a:ext cx="2330158" cy="146300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106749" tIns="0" rIns="0" bIns="0" numCol="1" spcCol="1270" anchor="t" anchorCtr="0">
              <a:noAutofit/>
            </a:bodyPr>
            <a:lstStyle/>
            <a:p>
              <a:pPr marL="0" marR="0" lvl="0" indent="0" defTabSz="93241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48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1980s: </a:t>
              </a:r>
              <a:r>
                <a:rPr kumimoji="0" lang="en-US" sz="2448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PC</a:t>
              </a:r>
            </a:p>
            <a:p>
              <a:pPr marL="228600" marR="0" lvl="1" indent="-228600" defTabSz="725214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en-US" sz="1632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</a:rPr>
                <a:t>Desktop</a:t>
              </a:r>
            </a:p>
            <a:p>
              <a:pPr marL="174828" marR="0" lvl="1" indent="-174828" defTabSz="725214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endParaRPr kumimoji="0" lang="en-US" sz="1632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</a:endParaRPr>
            </a:p>
          </p:txBody>
        </p:sp>
      </p:grpSp>
      <p:cxnSp>
        <p:nvCxnSpPr>
          <p:cNvPr id="3" name="Straight Connector 2"/>
          <p:cNvCxnSpPr/>
          <p:nvPr/>
        </p:nvCxnSpPr>
        <p:spPr>
          <a:xfrm>
            <a:off x="0" y="3970817"/>
            <a:ext cx="12436475" cy="0"/>
          </a:xfrm>
          <a:prstGeom prst="line">
            <a:avLst/>
          </a:prstGeom>
          <a:ln w="50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3213306" y="3341133"/>
            <a:ext cx="1257094" cy="1257094"/>
            <a:chOff x="3280805" y="3408632"/>
            <a:chExt cx="1122096" cy="1122096"/>
          </a:xfrm>
        </p:grpSpPr>
        <p:sp>
          <p:nvSpPr>
            <p:cNvPr id="64" name="Oval 63"/>
            <p:cNvSpPr/>
            <p:nvPr/>
          </p:nvSpPr>
          <p:spPr bwMode="auto">
            <a:xfrm>
              <a:off x="3280805" y="3408632"/>
              <a:ext cx="1122096" cy="1122096"/>
            </a:xfrm>
            <a:prstGeom prst="ellipse">
              <a:avLst/>
            </a:prstGeom>
            <a:solidFill>
              <a:schemeClr val="bg2"/>
            </a:solidFill>
            <a:ln w="508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555889" y="3726608"/>
              <a:ext cx="567412" cy="508842"/>
              <a:chOff x="3555889" y="3726608"/>
              <a:chExt cx="567412" cy="508842"/>
            </a:xfrm>
          </p:grpSpPr>
          <p:sp>
            <p:nvSpPr>
              <p:cNvPr id="20" name="Freeform 30"/>
              <p:cNvSpPr>
                <a:spLocks noChangeAspect="1" noEditPoints="1"/>
              </p:cNvSpPr>
              <p:nvPr/>
            </p:nvSpPr>
            <p:spPr bwMode="auto">
              <a:xfrm>
                <a:off x="3577856" y="3805143"/>
                <a:ext cx="236908" cy="239247"/>
              </a:xfrm>
              <a:custGeom>
                <a:avLst/>
                <a:gdLst>
                  <a:gd name="T0" fmla="*/ 86 w 126"/>
                  <a:gd name="T1" fmla="*/ 0 h 127"/>
                  <a:gd name="T2" fmla="*/ 46 w 126"/>
                  <a:gd name="T3" fmla="*/ 40 h 127"/>
                  <a:gd name="T4" fmla="*/ 55 w 126"/>
                  <a:gd name="T5" fmla="*/ 65 h 127"/>
                  <a:gd name="T6" fmla="*/ 0 w 126"/>
                  <a:gd name="T7" fmla="*/ 121 h 127"/>
                  <a:gd name="T8" fmla="*/ 5 w 126"/>
                  <a:gd name="T9" fmla="*/ 127 h 127"/>
                  <a:gd name="T10" fmla="*/ 61 w 126"/>
                  <a:gd name="T11" fmla="*/ 71 h 127"/>
                  <a:gd name="T12" fmla="*/ 86 w 126"/>
                  <a:gd name="T13" fmla="*/ 80 h 127"/>
                  <a:gd name="T14" fmla="*/ 126 w 126"/>
                  <a:gd name="T15" fmla="*/ 40 h 127"/>
                  <a:gd name="T16" fmla="*/ 86 w 126"/>
                  <a:gd name="T17" fmla="*/ 0 h 127"/>
                  <a:gd name="T18" fmla="*/ 86 w 126"/>
                  <a:gd name="T19" fmla="*/ 72 h 127"/>
                  <a:gd name="T20" fmla="*/ 54 w 126"/>
                  <a:gd name="T21" fmla="*/ 40 h 127"/>
                  <a:gd name="T22" fmla="*/ 86 w 126"/>
                  <a:gd name="T23" fmla="*/ 8 h 127"/>
                  <a:gd name="T24" fmla="*/ 118 w 126"/>
                  <a:gd name="T25" fmla="*/ 40 h 127"/>
                  <a:gd name="T26" fmla="*/ 86 w 126"/>
                  <a:gd name="T27" fmla="*/ 7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6" h="127">
                    <a:moveTo>
                      <a:pt x="86" y="0"/>
                    </a:moveTo>
                    <a:cubicBezTo>
                      <a:pt x="64" y="0"/>
                      <a:pt x="46" y="18"/>
                      <a:pt x="46" y="40"/>
                    </a:cubicBezTo>
                    <a:cubicBezTo>
                      <a:pt x="46" y="50"/>
                      <a:pt x="50" y="59"/>
                      <a:pt x="55" y="65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5" y="127"/>
                      <a:pt x="5" y="127"/>
                      <a:pt x="5" y="127"/>
                    </a:cubicBezTo>
                    <a:cubicBezTo>
                      <a:pt x="61" y="71"/>
                      <a:pt x="61" y="71"/>
                      <a:pt x="61" y="71"/>
                    </a:cubicBezTo>
                    <a:cubicBezTo>
                      <a:pt x="68" y="77"/>
                      <a:pt x="77" y="80"/>
                      <a:pt x="86" y="80"/>
                    </a:cubicBezTo>
                    <a:cubicBezTo>
                      <a:pt x="108" y="80"/>
                      <a:pt x="126" y="62"/>
                      <a:pt x="126" y="40"/>
                    </a:cubicBezTo>
                    <a:cubicBezTo>
                      <a:pt x="126" y="18"/>
                      <a:pt x="108" y="0"/>
                      <a:pt x="86" y="0"/>
                    </a:cubicBezTo>
                    <a:moveTo>
                      <a:pt x="86" y="72"/>
                    </a:moveTo>
                    <a:cubicBezTo>
                      <a:pt x="69" y="72"/>
                      <a:pt x="54" y="58"/>
                      <a:pt x="54" y="40"/>
                    </a:cubicBezTo>
                    <a:cubicBezTo>
                      <a:pt x="54" y="23"/>
                      <a:pt x="69" y="8"/>
                      <a:pt x="86" y="8"/>
                    </a:cubicBezTo>
                    <a:cubicBezTo>
                      <a:pt x="104" y="8"/>
                      <a:pt x="118" y="23"/>
                      <a:pt x="118" y="40"/>
                    </a:cubicBezTo>
                    <a:cubicBezTo>
                      <a:pt x="118" y="58"/>
                      <a:pt x="104" y="72"/>
                      <a:pt x="86" y="72"/>
                    </a:cubicBezTo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Freeform 13"/>
              <p:cNvSpPr>
                <a:spLocks noChangeAspect="1" noEditPoints="1"/>
              </p:cNvSpPr>
              <p:nvPr/>
            </p:nvSpPr>
            <p:spPr bwMode="auto">
              <a:xfrm>
                <a:off x="3555889" y="3726608"/>
                <a:ext cx="567412" cy="508842"/>
              </a:xfrm>
              <a:custGeom>
                <a:avLst/>
                <a:gdLst>
                  <a:gd name="T0" fmla="*/ 68 w 128"/>
                  <a:gd name="T1" fmla="*/ 72 h 115"/>
                  <a:gd name="T2" fmla="*/ 60 w 128"/>
                  <a:gd name="T3" fmla="*/ 80 h 115"/>
                  <a:gd name="T4" fmla="*/ 128 w 128"/>
                  <a:gd name="T5" fmla="*/ 96 h 115"/>
                  <a:gd name="T6" fmla="*/ 119 w 128"/>
                  <a:gd name="T7" fmla="*/ 106 h 115"/>
                  <a:gd name="T8" fmla="*/ 102 w 128"/>
                  <a:gd name="T9" fmla="*/ 115 h 115"/>
                  <a:gd name="T10" fmla="*/ 93 w 128"/>
                  <a:gd name="T11" fmla="*/ 115 h 115"/>
                  <a:gd name="T12" fmla="*/ 63 w 128"/>
                  <a:gd name="T13" fmla="*/ 96 h 115"/>
                  <a:gd name="T14" fmla="*/ 0 w 128"/>
                  <a:gd name="T15" fmla="*/ 0 h 115"/>
                  <a:gd name="T16" fmla="*/ 128 w 128"/>
                  <a:gd name="T17" fmla="*/ 96 h 115"/>
                  <a:gd name="T18" fmla="*/ 113 w 128"/>
                  <a:gd name="T19" fmla="*/ 88 h 115"/>
                  <a:gd name="T20" fmla="*/ 111 w 128"/>
                  <a:gd name="T21" fmla="*/ 80 h 115"/>
                  <a:gd name="T22" fmla="*/ 110 w 128"/>
                  <a:gd name="T23" fmla="*/ 80 h 115"/>
                  <a:gd name="T24" fmla="*/ 86 w 128"/>
                  <a:gd name="T25" fmla="*/ 59 h 115"/>
                  <a:gd name="T26" fmla="*/ 82 w 128"/>
                  <a:gd name="T27" fmla="*/ 59 h 115"/>
                  <a:gd name="T28" fmla="*/ 82 w 128"/>
                  <a:gd name="T29" fmla="*/ 96 h 115"/>
                  <a:gd name="T30" fmla="*/ 69 w 128"/>
                  <a:gd name="T31" fmla="*/ 89 h 115"/>
                  <a:gd name="T32" fmla="*/ 67 w 128"/>
                  <a:gd name="T33" fmla="*/ 89 h 115"/>
                  <a:gd name="T34" fmla="*/ 72 w 128"/>
                  <a:gd name="T35" fmla="*/ 96 h 115"/>
                  <a:gd name="T36" fmla="*/ 84 w 128"/>
                  <a:gd name="T37" fmla="*/ 108 h 115"/>
                  <a:gd name="T38" fmla="*/ 101 w 128"/>
                  <a:gd name="T39" fmla="*/ 108 h 115"/>
                  <a:gd name="T40" fmla="*/ 111 w 128"/>
                  <a:gd name="T41" fmla="*/ 108 h 115"/>
                  <a:gd name="T42" fmla="*/ 113 w 128"/>
                  <a:gd name="T43" fmla="*/ 96 h 115"/>
                  <a:gd name="T44" fmla="*/ 8 w 128"/>
                  <a:gd name="T45" fmla="*/ 8 h 115"/>
                  <a:gd name="T46" fmla="*/ 60 w 128"/>
                  <a:gd name="T47" fmla="*/ 88 h 115"/>
                  <a:gd name="T48" fmla="*/ 68 w 128"/>
                  <a:gd name="T49" fmla="*/ 82 h 115"/>
                  <a:gd name="T50" fmla="*/ 76 w 128"/>
                  <a:gd name="T51" fmla="*/ 87 h 115"/>
                  <a:gd name="T52" fmla="*/ 76 w 128"/>
                  <a:gd name="T53" fmla="*/ 76 h 115"/>
                  <a:gd name="T54" fmla="*/ 76 w 128"/>
                  <a:gd name="T55" fmla="*/ 62 h 115"/>
                  <a:gd name="T56" fmla="*/ 84 w 128"/>
                  <a:gd name="T57" fmla="*/ 50 h 115"/>
                  <a:gd name="T58" fmla="*/ 92 w 128"/>
                  <a:gd name="T59" fmla="*/ 64 h 115"/>
                  <a:gd name="T60" fmla="*/ 92 w 128"/>
                  <a:gd name="T61" fmla="*/ 72 h 115"/>
                  <a:gd name="T62" fmla="*/ 97 w 128"/>
                  <a:gd name="T63" fmla="*/ 72 h 115"/>
                  <a:gd name="T64" fmla="*/ 119 w 128"/>
                  <a:gd name="T65" fmla="*/ 82 h 115"/>
                  <a:gd name="T66" fmla="*/ 120 w 128"/>
                  <a:gd name="T67" fmla="*/ 88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8" h="115">
                    <a:moveTo>
                      <a:pt x="60" y="72"/>
                    </a:moveTo>
                    <a:cubicBezTo>
                      <a:pt x="68" y="72"/>
                      <a:pt x="68" y="72"/>
                      <a:pt x="68" y="72"/>
                    </a:cubicBezTo>
                    <a:cubicBezTo>
                      <a:pt x="68" y="80"/>
                      <a:pt x="68" y="80"/>
                      <a:pt x="68" y="80"/>
                    </a:cubicBezTo>
                    <a:cubicBezTo>
                      <a:pt x="60" y="80"/>
                      <a:pt x="60" y="80"/>
                      <a:pt x="60" y="80"/>
                    </a:cubicBezTo>
                    <a:lnTo>
                      <a:pt x="60" y="72"/>
                    </a:lnTo>
                    <a:close/>
                    <a:moveTo>
                      <a:pt x="128" y="96"/>
                    </a:moveTo>
                    <a:cubicBezTo>
                      <a:pt x="119" y="96"/>
                      <a:pt x="119" y="96"/>
                      <a:pt x="119" y="96"/>
                    </a:cubicBezTo>
                    <a:cubicBezTo>
                      <a:pt x="119" y="106"/>
                      <a:pt x="119" y="106"/>
                      <a:pt x="119" y="106"/>
                    </a:cubicBezTo>
                    <a:cubicBezTo>
                      <a:pt x="119" y="111"/>
                      <a:pt x="116" y="115"/>
                      <a:pt x="111" y="115"/>
                    </a:cubicBezTo>
                    <a:cubicBezTo>
                      <a:pt x="108" y="115"/>
                      <a:pt x="105" y="115"/>
                      <a:pt x="102" y="115"/>
                    </a:cubicBezTo>
                    <a:cubicBezTo>
                      <a:pt x="102" y="115"/>
                      <a:pt x="102" y="115"/>
                      <a:pt x="102" y="115"/>
                    </a:cubicBezTo>
                    <a:cubicBezTo>
                      <a:pt x="98" y="115"/>
                      <a:pt x="96" y="115"/>
                      <a:pt x="93" y="115"/>
                    </a:cubicBezTo>
                    <a:cubicBezTo>
                      <a:pt x="84" y="115"/>
                      <a:pt x="81" y="114"/>
                      <a:pt x="79" y="112"/>
                    </a:cubicBezTo>
                    <a:cubicBezTo>
                      <a:pt x="63" y="96"/>
                      <a:pt x="63" y="96"/>
                      <a:pt x="63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8" y="0"/>
                      <a:pt x="128" y="0"/>
                      <a:pt x="128" y="0"/>
                    </a:cubicBezTo>
                    <a:lnTo>
                      <a:pt x="128" y="96"/>
                    </a:lnTo>
                    <a:close/>
                    <a:moveTo>
                      <a:pt x="113" y="96"/>
                    </a:moveTo>
                    <a:cubicBezTo>
                      <a:pt x="113" y="88"/>
                      <a:pt x="113" y="88"/>
                      <a:pt x="113" y="88"/>
                    </a:cubicBezTo>
                    <a:cubicBezTo>
                      <a:pt x="113" y="82"/>
                      <a:pt x="113" y="82"/>
                      <a:pt x="113" y="82"/>
                    </a:cubicBezTo>
                    <a:cubicBezTo>
                      <a:pt x="113" y="81"/>
                      <a:pt x="112" y="80"/>
                      <a:pt x="111" y="80"/>
                    </a:cubicBezTo>
                    <a:cubicBezTo>
                      <a:pt x="111" y="80"/>
                      <a:pt x="111" y="80"/>
                      <a:pt x="111" y="80"/>
                    </a:cubicBezTo>
                    <a:cubicBezTo>
                      <a:pt x="110" y="80"/>
                      <a:pt x="110" y="80"/>
                      <a:pt x="110" y="80"/>
                    </a:cubicBezTo>
                    <a:cubicBezTo>
                      <a:pt x="86" y="77"/>
                      <a:pt x="86" y="77"/>
                      <a:pt x="86" y="77"/>
                    </a:cubicBezTo>
                    <a:cubicBezTo>
                      <a:pt x="86" y="59"/>
                      <a:pt x="86" y="59"/>
                      <a:pt x="86" y="59"/>
                    </a:cubicBezTo>
                    <a:cubicBezTo>
                      <a:pt x="86" y="58"/>
                      <a:pt x="85" y="57"/>
                      <a:pt x="84" y="57"/>
                    </a:cubicBezTo>
                    <a:cubicBezTo>
                      <a:pt x="83" y="57"/>
                      <a:pt x="82" y="58"/>
                      <a:pt x="82" y="59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82" y="96"/>
                      <a:pt x="82" y="96"/>
                      <a:pt x="82" y="96"/>
                    </a:cubicBezTo>
                    <a:cubicBezTo>
                      <a:pt x="82" y="103"/>
                      <a:pt x="82" y="103"/>
                      <a:pt x="82" y="103"/>
                    </a:cubicBezTo>
                    <a:cubicBezTo>
                      <a:pt x="69" y="89"/>
                      <a:pt x="69" y="89"/>
                      <a:pt x="69" y="89"/>
                    </a:cubicBezTo>
                    <a:cubicBezTo>
                      <a:pt x="69" y="89"/>
                      <a:pt x="68" y="89"/>
                      <a:pt x="68" y="89"/>
                    </a:cubicBezTo>
                    <a:cubicBezTo>
                      <a:pt x="67" y="89"/>
                      <a:pt x="67" y="89"/>
                      <a:pt x="67" y="89"/>
                    </a:cubicBezTo>
                    <a:cubicBezTo>
                      <a:pt x="66" y="90"/>
                      <a:pt x="66" y="91"/>
                      <a:pt x="67" y="91"/>
                    </a:cubicBezTo>
                    <a:cubicBezTo>
                      <a:pt x="72" y="96"/>
                      <a:pt x="72" y="96"/>
                      <a:pt x="72" y="96"/>
                    </a:cubicBezTo>
                    <a:cubicBezTo>
                      <a:pt x="72" y="96"/>
                      <a:pt x="72" y="96"/>
                      <a:pt x="72" y="96"/>
                    </a:cubicBezTo>
                    <a:cubicBezTo>
                      <a:pt x="84" y="108"/>
                      <a:pt x="84" y="108"/>
                      <a:pt x="84" y="108"/>
                    </a:cubicBezTo>
                    <a:cubicBezTo>
                      <a:pt x="84" y="108"/>
                      <a:pt x="86" y="109"/>
                      <a:pt x="93" y="109"/>
                    </a:cubicBezTo>
                    <a:cubicBezTo>
                      <a:pt x="96" y="109"/>
                      <a:pt x="98" y="108"/>
                      <a:pt x="101" y="108"/>
                    </a:cubicBezTo>
                    <a:cubicBezTo>
                      <a:pt x="101" y="108"/>
                      <a:pt x="101" y="108"/>
                      <a:pt x="101" y="108"/>
                    </a:cubicBezTo>
                    <a:cubicBezTo>
                      <a:pt x="105" y="108"/>
                      <a:pt x="108" y="108"/>
                      <a:pt x="111" y="108"/>
                    </a:cubicBezTo>
                    <a:cubicBezTo>
                      <a:pt x="112" y="108"/>
                      <a:pt x="113" y="107"/>
                      <a:pt x="113" y="106"/>
                    </a:cubicBezTo>
                    <a:lnTo>
                      <a:pt x="113" y="96"/>
                    </a:lnTo>
                    <a:close/>
                    <a:moveTo>
                      <a:pt x="120" y="8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8" y="88"/>
                      <a:pt x="8" y="88"/>
                      <a:pt x="8" y="88"/>
                    </a:cubicBezTo>
                    <a:cubicBezTo>
                      <a:pt x="60" y="88"/>
                      <a:pt x="60" y="88"/>
                      <a:pt x="60" y="88"/>
                    </a:cubicBezTo>
                    <a:cubicBezTo>
                      <a:pt x="61" y="87"/>
                      <a:pt x="61" y="86"/>
                      <a:pt x="62" y="85"/>
                    </a:cubicBezTo>
                    <a:cubicBezTo>
                      <a:pt x="64" y="83"/>
                      <a:pt x="66" y="82"/>
                      <a:pt x="68" y="82"/>
                    </a:cubicBezTo>
                    <a:cubicBezTo>
                      <a:pt x="70" y="82"/>
                      <a:pt x="72" y="83"/>
                      <a:pt x="73" y="85"/>
                    </a:cubicBezTo>
                    <a:cubicBezTo>
                      <a:pt x="76" y="87"/>
                      <a:pt x="76" y="87"/>
                      <a:pt x="76" y="87"/>
                    </a:cubicBezTo>
                    <a:cubicBezTo>
                      <a:pt x="76" y="79"/>
                      <a:pt x="76" y="79"/>
                      <a:pt x="76" y="79"/>
                    </a:cubicBezTo>
                    <a:cubicBezTo>
                      <a:pt x="76" y="76"/>
                      <a:pt x="76" y="76"/>
                      <a:pt x="76" y="76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62"/>
                      <a:pt x="76" y="62"/>
                      <a:pt x="76" y="62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6" y="54"/>
                      <a:pt x="80" y="50"/>
                      <a:pt x="84" y="50"/>
                    </a:cubicBezTo>
                    <a:cubicBezTo>
                      <a:pt x="89" y="50"/>
                      <a:pt x="92" y="54"/>
                      <a:pt x="92" y="59"/>
                    </a:cubicBezTo>
                    <a:cubicBezTo>
                      <a:pt x="92" y="64"/>
                      <a:pt x="92" y="64"/>
                      <a:pt x="92" y="64"/>
                    </a:cubicBezTo>
                    <a:cubicBezTo>
                      <a:pt x="92" y="68"/>
                      <a:pt x="92" y="68"/>
                      <a:pt x="92" y="68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7" y="72"/>
                      <a:pt x="97" y="72"/>
                      <a:pt x="97" y="72"/>
                    </a:cubicBezTo>
                    <a:cubicBezTo>
                      <a:pt x="97" y="72"/>
                      <a:pt x="97" y="72"/>
                      <a:pt x="97" y="72"/>
                    </a:cubicBezTo>
                    <a:cubicBezTo>
                      <a:pt x="111" y="74"/>
                      <a:pt x="111" y="74"/>
                      <a:pt x="111" y="74"/>
                    </a:cubicBezTo>
                    <a:cubicBezTo>
                      <a:pt x="116" y="74"/>
                      <a:pt x="119" y="78"/>
                      <a:pt x="119" y="82"/>
                    </a:cubicBezTo>
                    <a:cubicBezTo>
                      <a:pt x="119" y="88"/>
                      <a:pt x="119" y="88"/>
                      <a:pt x="119" y="88"/>
                    </a:cubicBezTo>
                    <a:cubicBezTo>
                      <a:pt x="120" y="88"/>
                      <a:pt x="120" y="88"/>
                      <a:pt x="120" y="88"/>
                    </a:cubicBezTo>
                    <a:lnTo>
                      <a:pt x="120" y="8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768556" y="3458608"/>
            <a:ext cx="1022144" cy="1022144"/>
            <a:chOff x="718580" y="3408632"/>
            <a:chExt cx="1122096" cy="1122096"/>
          </a:xfrm>
        </p:grpSpPr>
        <p:sp>
          <p:nvSpPr>
            <p:cNvPr id="9" name="Oval 8"/>
            <p:cNvSpPr/>
            <p:nvPr/>
          </p:nvSpPr>
          <p:spPr bwMode="auto">
            <a:xfrm>
              <a:off x="718580" y="3408632"/>
              <a:ext cx="1122096" cy="1122096"/>
            </a:xfrm>
            <a:prstGeom prst="ellipse">
              <a:avLst/>
            </a:prstGeom>
            <a:solidFill>
              <a:schemeClr val="bg2"/>
            </a:solidFill>
            <a:ln w="508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2" name="Group 21"/>
            <p:cNvGrpSpPr>
              <a:grpSpLocks noChangeAspect="1"/>
            </p:cNvGrpSpPr>
            <p:nvPr/>
          </p:nvGrpSpPr>
          <p:grpSpPr>
            <a:xfrm>
              <a:off x="949823" y="3765954"/>
              <a:ext cx="674190" cy="405994"/>
              <a:chOff x="3742936" y="4845974"/>
              <a:chExt cx="1611848" cy="970652"/>
            </a:xfrm>
            <a:solidFill>
              <a:schemeClr val="tx1"/>
            </a:solidFill>
          </p:grpSpPr>
          <p:sp>
            <p:nvSpPr>
              <p:cNvPr id="23" name="Freeform 147"/>
              <p:cNvSpPr>
                <a:spLocks noEditPoints="1"/>
              </p:cNvSpPr>
              <p:nvPr/>
            </p:nvSpPr>
            <p:spPr bwMode="black">
              <a:xfrm>
                <a:off x="4953857" y="5008123"/>
                <a:ext cx="400927" cy="808503"/>
              </a:xfrm>
              <a:custGeom>
                <a:avLst/>
                <a:gdLst/>
                <a:ahLst/>
                <a:cxnLst>
                  <a:cxn ang="0">
                    <a:pos x="260" y="0"/>
                  </a:cxn>
                  <a:cxn ang="0">
                    <a:pos x="7" y="0"/>
                  </a:cxn>
                  <a:cxn ang="0">
                    <a:pos x="0" y="7"/>
                  </a:cxn>
                  <a:cxn ang="0">
                    <a:pos x="0" y="112"/>
                  </a:cxn>
                  <a:cxn ang="0">
                    <a:pos x="0" y="119"/>
                  </a:cxn>
                  <a:cxn ang="0">
                    <a:pos x="0" y="531"/>
                  </a:cxn>
                  <a:cxn ang="0">
                    <a:pos x="7" y="538"/>
                  </a:cxn>
                  <a:cxn ang="0">
                    <a:pos x="260" y="538"/>
                  </a:cxn>
                  <a:cxn ang="0">
                    <a:pos x="267" y="531"/>
                  </a:cxn>
                  <a:cxn ang="0">
                    <a:pos x="267" y="119"/>
                  </a:cxn>
                  <a:cxn ang="0">
                    <a:pos x="267" y="112"/>
                  </a:cxn>
                  <a:cxn ang="0">
                    <a:pos x="267" y="7"/>
                  </a:cxn>
                  <a:cxn ang="0">
                    <a:pos x="260" y="0"/>
                  </a:cxn>
                  <a:cxn ang="0">
                    <a:pos x="32" y="82"/>
                  </a:cxn>
                  <a:cxn ang="0">
                    <a:pos x="32" y="57"/>
                  </a:cxn>
                  <a:cxn ang="0">
                    <a:pos x="39" y="50"/>
                  </a:cxn>
                  <a:cxn ang="0">
                    <a:pos x="228" y="50"/>
                  </a:cxn>
                  <a:cxn ang="0">
                    <a:pos x="235" y="57"/>
                  </a:cxn>
                  <a:cxn ang="0">
                    <a:pos x="235" y="82"/>
                  </a:cxn>
                  <a:cxn ang="0">
                    <a:pos x="228" y="89"/>
                  </a:cxn>
                  <a:cxn ang="0">
                    <a:pos x="39" y="89"/>
                  </a:cxn>
                  <a:cxn ang="0">
                    <a:pos x="32" y="82"/>
                  </a:cxn>
                  <a:cxn ang="0">
                    <a:pos x="213" y="254"/>
                  </a:cxn>
                  <a:cxn ang="0">
                    <a:pos x="195" y="236"/>
                  </a:cxn>
                  <a:cxn ang="0">
                    <a:pos x="213" y="218"/>
                  </a:cxn>
                  <a:cxn ang="0">
                    <a:pos x="232" y="236"/>
                  </a:cxn>
                  <a:cxn ang="0">
                    <a:pos x="213" y="254"/>
                  </a:cxn>
                  <a:cxn ang="0">
                    <a:pos x="213" y="194"/>
                  </a:cxn>
                  <a:cxn ang="0">
                    <a:pos x="189" y="170"/>
                  </a:cxn>
                  <a:cxn ang="0">
                    <a:pos x="213" y="146"/>
                  </a:cxn>
                  <a:cxn ang="0">
                    <a:pos x="238" y="170"/>
                  </a:cxn>
                  <a:cxn ang="0">
                    <a:pos x="213" y="194"/>
                  </a:cxn>
                </a:cxnLst>
                <a:rect l="0" t="0" r="r" b="b"/>
                <a:pathLst>
                  <a:path w="267" h="538">
                    <a:moveTo>
                      <a:pt x="260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531"/>
                      <a:pt x="0" y="531"/>
                      <a:pt x="0" y="531"/>
                    </a:cubicBezTo>
                    <a:cubicBezTo>
                      <a:pt x="0" y="535"/>
                      <a:pt x="3" y="538"/>
                      <a:pt x="7" y="538"/>
                    </a:cubicBezTo>
                    <a:cubicBezTo>
                      <a:pt x="260" y="538"/>
                      <a:pt x="260" y="538"/>
                      <a:pt x="260" y="538"/>
                    </a:cubicBezTo>
                    <a:cubicBezTo>
                      <a:pt x="264" y="538"/>
                      <a:pt x="267" y="535"/>
                      <a:pt x="267" y="531"/>
                    </a:cubicBezTo>
                    <a:cubicBezTo>
                      <a:pt x="267" y="119"/>
                      <a:pt x="267" y="119"/>
                      <a:pt x="267" y="119"/>
                    </a:cubicBezTo>
                    <a:cubicBezTo>
                      <a:pt x="267" y="112"/>
                      <a:pt x="267" y="112"/>
                      <a:pt x="267" y="112"/>
                    </a:cubicBezTo>
                    <a:cubicBezTo>
                      <a:pt x="267" y="7"/>
                      <a:pt x="267" y="7"/>
                      <a:pt x="267" y="7"/>
                    </a:cubicBezTo>
                    <a:cubicBezTo>
                      <a:pt x="267" y="3"/>
                      <a:pt x="264" y="0"/>
                      <a:pt x="260" y="0"/>
                    </a:cubicBezTo>
                    <a:close/>
                    <a:moveTo>
                      <a:pt x="32" y="82"/>
                    </a:moveTo>
                    <a:cubicBezTo>
                      <a:pt x="32" y="57"/>
                      <a:pt x="32" y="57"/>
                      <a:pt x="32" y="57"/>
                    </a:cubicBezTo>
                    <a:cubicBezTo>
                      <a:pt x="32" y="53"/>
                      <a:pt x="35" y="50"/>
                      <a:pt x="39" y="50"/>
                    </a:cubicBezTo>
                    <a:cubicBezTo>
                      <a:pt x="228" y="50"/>
                      <a:pt x="228" y="50"/>
                      <a:pt x="228" y="50"/>
                    </a:cubicBezTo>
                    <a:cubicBezTo>
                      <a:pt x="232" y="50"/>
                      <a:pt x="235" y="53"/>
                      <a:pt x="235" y="57"/>
                    </a:cubicBezTo>
                    <a:cubicBezTo>
                      <a:pt x="235" y="82"/>
                      <a:pt x="235" y="82"/>
                      <a:pt x="235" y="82"/>
                    </a:cubicBezTo>
                    <a:cubicBezTo>
                      <a:pt x="235" y="86"/>
                      <a:pt x="232" y="89"/>
                      <a:pt x="228" y="89"/>
                    </a:cubicBezTo>
                    <a:cubicBezTo>
                      <a:pt x="39" y="89"/>
                      <a:pt x="39" y="89"/>
                      <a:pt x="39" y="89"/>
                    </a:cubicBezTo>
                    <a:cubicBezTo>
                      <a:pt x="35" y="89"/>
                      <a:pt x="32" y="86"/>
                      <a:pt x="32" y="82"/>
                    </a:cubicBezTo>
                    <a:close/>
                    <a:moveTo>
                      <a:pt x="213" y="254"/>
                    </a:moveTo>
                    <a:cubicBezTo>
                      <a:pt x="203" y="254"/>
                      <a:pt x="195" y="246"/>
                      <a:pt x="195" y="236"/>
                    </a:cubicBezTo>
                    <a:cubicBezTo>
                      <a:pt x="195" y="226"/>
                      <a:pt x="203" y="218"/>
                      <a:pt x="213" y="218"/>
                    </a:cubicBezTo>
                    <a:cubicBezTo>
                      <a:pt x="223" y="218"/>
                      <a:pt x="232" y="226"/>
                      <a:pt x="232" y="236"/>
                    </a:cubicBezTo>
                    <a:cubicBezTo>
                      <a:pt x="232" y="246"/>
                      <a:pt x="223" y="254"/>
                      <a:pt x="213" y="254"/>
                    </a:cubicBezTo>
                    <a:close/>
                    <a:moveTo>
                      <a:pt x="213" y="194"/>
                    </a:moveTo>
                    <a:cubicBezTo>
                      <a:pt x="200" y="194"/>
                      <a:pt x="189" y="183"/>
                      <a:pt x="189" y="170"/>
                    </a:cubicBezTo>
                    <a:cubicBezTo>
                      <a:pt x="189" y="156"/>
                      <a:pt x="200" y="146"/>
                      <a:pt x="213" y="146"/>
                    </a:cubicBezTo>
                    <a:cubicBezTo>
                      <a:pt x="227" y="146"/>
                      <a:pt x="238" y="156"/>
                      <a:pt x="238" y="170"/>
                    </a:cubicBezTo>
                    <a:cubicBezTo>
                      <a:pt x="238" y="183"/>
                      <a:pt x="227" y="194"/>
                      <a:pt x="213" y="1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Freeform 88"/>
              <p:cNvSpPr>
                <a:spLocks noEditPoints="1"/>
              </p:cNvSpPr>
              <p:nvPr/>
            </p:nvSpPr>
            <p:spPr bwMode="black">
              <a:xfrm>
                <a:off x="3742936" y="4845974"/>
                <a:ext cx="1144646" cy="970652"/>
              </a:xfrm>
              <a:custGeom>
                <a:avLst/>
                <a:gdLst/>
                <a:ahLst/>
                <a:cxnLst>
                  <a:cxn ang="0">
                    <a:pos x="494" y="0"/>
                  </a:cxn>
                  <a:cxn ang="0">
                    <a:pos x="17" y="0"/>
                  </a:cxn>
                  <a:cxn ang="0">
                    <a:pos x="0" y="16"/>
                  </a:cxn>
                  <a:cxn ang="0">
                    <a:pos x="0" y="361"/>
                  </a:cxn>
                  <a:cxn ang="0">
                    <a:pos x="17" y="377"/>
                  </a:cxn>
                  <a:cxn ang="0">
                    <a:pos x="174" y="377"/>
                  </a:cxn>
                  <a:cxn ang="0">
                    <a:pos x="174" y="402"/>
                  </a:cxn>
                  <a:cxn ang="0">
                    <a:pos x="139" y="435"/>
                  </a:cxn>
                  <a:cxn ang="0">
                    <a:pos x="380" y="435"/>
                  </a:cxn>
                  <a:cxn ang="0">
                    <a:pos x="346" y="402"/>
                  </a:cxn>
                  <a:cxn ang="0">
                    <a:pos x="346" y="377"/>
                  </a:cxn>
                  <a:cxn ang="0">
                    <a:pos x="494" y="377"/>
                  </a:cxn>
                  <a:cxn ang="0">
                    <a:pos x="510" y="361"/>
                  </a:cxn>
                  <a:cxn ang="0">
                    <a:pos x="510" y="16"/>
                  </a:cxn>
                  <a:cxn ang="0">
                    <a:pos x="494" y="0"/>
                  </a:cxn>
                  <a:cxn ang="0">
                    <a:pos x="481" y="335"/>
                  </a:cxn>
                  <a:cxn ang="0">
                    <a:pos x="467" y="349"/>
                  </a:cxn>
                  <a:cxn ang="0">
                    <a:pos x="44" y="349"/>
                  </a:cxn>
                  <a:cxn ang="0">
                    <a:pos x="30" y="335"/>
                  </a:cxn>
                  <a:cxn ang="0">
                    <a:pos x="30" y="42"/>
                  </a:cxn>
                  <a:cxn ang="0">
                    <a:pos x="44" y="28"/>
                  </a:cxn>
                  <a:cxn ang="0">
                    <a:pos x="467" y="28"/>
                  </a:cxn>
                  <a:cxn ang="0">
                    <a:pos x="481" y="42"/>
                  </a:cxn>
                  <a:cxn ang="0">
                    <a:pos x="481" y="335"/>
                  </a:cxn>
                </a:cxnLst>
                <a:rect l="0" t="0" r="r" b="b"/>
                <a:pathLst>
                  <a:path w="510" h="435">
                    <a:moveTo>
                      <a:pt x="494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361"/>
                      <a:pt x="0" y="361"/>
                      <a:pt x="0" y="361"/>
                    </a:cubicBezTo>
                    <a:cubicBezTo>
                      <a:pt x="0" y="370"/>
                      <a:pt x="8" y="377"/>
                      <a:pt x="17" y="377"/>
                    </a:cubicBezTo>
                    <a:cubicBezTo>
                      <a:pt x="174" y="377"/>
                      <a:pt x="174" y="377"/>
                      <a:pt x="174" y="377"/>
                    </a:cubicBezTo>
                    <a:cubicBezTo>
                      <a:pt x="174" y="402"/>
                      <a:pt x="174" y="402"/>
                      <a:pt x="174" y="402"/>
                    </a:cubicBezTo>
                    <a:cubicBezTo>
                      <a:pt x="139" y="435"/>
                      <a:pt x="139" y="435"/>
                      <a:pt x="139" y="435"/>
                    </a:cubicBezTo>
                    <a:cubicBezTo>
                      <a:pt x="380" y="435"/>
                      <a:pt x="380" y="435"/>
                      <a:pt x="380" y="435"/>
                    </a:cubicBezTo>
                    <a:cubicBezTo>
                      <a:pt x="346" y="402"/>
                      <a:pt x="346" y="402"/>
                      <a:pt x="346" y="402"/>
                    </a:cubicBezTo>
                    <a:cubicBezTo>
                      <a:pt x="346" y="377"/>
                      <a:pt x="346" y="377"/>
                      <a:pt x="346" y="377"/>
                    </a:cubicBezTo>
                    <a:cubicBezTo>
                      <a:pt x="494" y="377"/>
                      <a:pt x="494" y="377"/>
                      <a:pt x="494" y="377"/>
                    </a:cubicBezTo>
                    <a:cubicBezTo>
                      <a:pt x="503" y="377"/>
                      <a:pt x="510" y="370"/>
                      <a:pt x="510" y="361"/>
                    </a:cubicBezTo>
                    <a:cubicBezTo>
                      <a:pt x="510" y="16"/>
                      <a:pt x="510" y="16"/>
                      <a:pt x="510" y="16"/>
                    </a:cubicBezTo>
                    <a:cubicBezTo>
                      <a:pt x="510" y="7"/>
                      <a:pt x="503" y="0"/>
                      <a:pt x="494" y="0"/>
                    </a:cubicBezTo>
                    <a:close/>
                    <a:moveTo>
                      <a:pt x="481" y="335"/>
                    </a:moveTo>
                    <a:cubicBezTo>
                      <a:pt x="481" y="343"/>
                      <a:pt x="475" y="349"/>
                      <a:pt x="467" y="349"/>
                    </a:cubicBezTo>
                    <a:cubicBezTo>
                      <a:pt x="44" y="349"/>
                      <a:pt x="44" y="349"/>
                      <a:pt x="44" y="349"/>
                    </a:cubicBezTo>
                    <a:cubicBezTo>
                      <a:pt x="36" y="349"/>
                      <a:pt x="30" y="343"/>
                      <a:pt x="30" y="335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0" y="34"/>
                      <a:pt x="36" y="28"/>
                      <a:pt x="44" y="28"/>
                    </a:cubicBezTo>
                    <a:cubicBezTo>
                      <a:pt x="467" y="28"/>
                      <a:pt x="467" y="28"/>
                      <a:pt x="467" y="28"/>
                    </a:cubicBezTo>
                    <a:cubicBezTo>
                      <a:pt x="475" y="28"/>
                      <a:pt x="481" y="34"/>
                      <a:pt x="481" y="42"/>
                    </a:cubicBezTo>
                    <a:lnTo>
                      <a:pt x="481" y="3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5696156" y="3261758"/>
            <a:ext cx="1415844" cy="1415844"/>
            <a:chOff x="5893006" y="3458608"/>
            <a:chExt cx="1022144" cy="1022144"/>
          </a:xfrm>
        </p:grpSpPr>
        <p:sp>
          <p:nvSpPr>
            <p:cNvPr id="65" name="Oval 64"/>
            <p:cNvSpPr/>
            <p:nvPr/>
          </p:nvSpPr>
          <p:spPr bwMode="auto">
            <a:xfrm>
              <a:off x="5893006" y="3458608"/>
              <a:ext cx="1022144" cy="1022144"/>
            </a:xfrm>
            <a:prstGeom prst="ellipse">
              <a:avLst/>
            </a:prstGeom>
            <a:solidFill>
              <a:schemeClr val="bg2"/>
            </a:solidFill>
            <a:ln w="508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6253159" y="3680320"/>
              <a:ext cx="301827" cy="578722"/>
              <a:chOff x="6253159" y="3680320"/>
              <a:chExt cx="301827" cy="578722"/>
            </a:xfrm>
          </p:grpSpPr>
          <p:sp>
            <p:nvSpPr>
              <p:cNvPr id="45" name="Freeform 5"/>
              <p:cNvSpPr>
                <a:spLocks noChangeAspect="1" noEditPoints="1"/>
              </p:cNvSpPr>
              <p:nvPr/>
            </p:nvSpPr>
            <p:spPr bwMode="auto">
              <a:xfrm>
                <a:off x="6253159" y="3680320"/>
                <a:ext cx="301827" cy="578722"/>
              </a:xfrm>
              <a:custGeom>
                <a:avLst/>
                <a:gdLst>
                  <a:gd name="T0" fmla="*/ 179 w 192"/>
                  <a:gd name="T1" fmla="*/ 0 h 370"/>
                  <a:gd name="T2" fmla="*/ 12 w 192"/>
                  <a:gd name="T3" fmla="*/ 0 h 370"/>
                  <a:gd name="T4" fmla="*/ 0 w 192"/>
                  <a:gd name="T5" fmla="*/ 13 h 370"/>
                  <a:gd name="T6" fmla="*/ 0 w 192"/>
                  <a:gd name="T7" fmla="*/ 358 h 370"/>
                  <a:gd name="T8" fmla="*/ 12 w 192"/>
                  <a:gd name="T9" fmla="*/ 370 h 370"/>
                  <a:gd name="T10" fmla="*/ 179 w 192"/>
                  <a:gd name="T11" fmla="*/ 370 h 370"/>
                  <a:gd name="T12" fmla="*/ 192 w 192"/>
                  <a:gd name="T13" fmla="*/ 358 h 370"/>
                  <a:gd name="T14" fmla="*/ 192 w 192"/>
                  <a:gd name="T15" fmla="*/ 13 h 370"/>
                  <a:gd name="T16" fmla="*/ 179 w 192"/>
                  <a:gd name="T17" fmla="*/ 0 h 370"/>
                  <a:gd name="T18" fmla="*/ 94 w 192"/>
                  <a:gd name="T19" fmla="*/ 353 h 370"/>
                  <a:gd name="T20" fmla="*/ 86 w 192"/>
                  <a:gd name="T21" fmla="*/ 352 h 370"/>
                  <a:gd name="T22" fmla="*/ 86 w 192"/>
                  <a:gd name="T23" fmla="*/ 345 h 370"/>
                  <a:gd name="T24" fmla="*/ 94 w 192"/>
                  <a:gd name="T25" fmla="*/ 345 h 370"/>
                  <a:gd name="T26" fmla="*/ 94 w 192"/>
                  <a:gd name="T27" fmla="*/ 353 h 370"/>
                  <a:gd name="T28" fmla="*/ 94 w 192"/>
                  <a:gd name="T29" fmla="*/ 344 h 370"/>
                  <a:gd name="T30" fmla="*/ 86 w 192"/>
                  <a:gd name="T31" fmla="*/ 344 h 370"/>
                  <a:gd name="T32" fmla="*/ 86 w 192"/>
                  <a:gd name="T33" fmla="*/ 337 h 370"/>
                  <a:gd name="T34" fmla="*/ 94 w 192"/>
                  <a:gd name="T35" fmla="*/ 336 h 370"/>
                  <a:gd name="T36" fmla="*/ 94 w 192"/>
                  <a:gd name="T37" fmla="*/ 344 h 370"/>
                  <a:gd name="T38" fmla="*/ 106 w 192"/>
                  <a:gd name="T39" fmla="*/ 355 h 370"/>
                  <a:gd name="T40" fmla="*/ 95 w 192"/>
                  <a:gd name="T41" fmla="*/ 353 h 370"/>
                  <a:gd name="T42" fmla="*/ 95 w 192"/>
                  <a:gd name="T43" fmla="*/ 345 h 370"/>
                  <a:gd name="T44" fmla="*/ 106 w 192"/>
                  <a:gd name="T45" fmla="*/ 345 h 370"/>
                  <a:gd name="T46" fmla="*/ 106 w 192"/>
                  <a:gd name="T47" fmla="*/ 355 h 370"/>
                  <a:gd name="T48" fmla="*/ 106 w 192"/>
                  <a:gd name="T49" fmla="*/ 344 h 370"/>
                  <a:gd name="T50" fmla="*/ 95 w 192"/>
                  <a:gd name="T51" fmla="*/ 344 h 370"/>
                  <a:gd name="T52" fmla="*/ 95 w 192"/>
                  <a:gd name="T53" fmla="*/ 336 h 370"/>
                  <a:gd name="T54" fmla="*/ 106 w 192"/>
                  <a:gd name="T55" fmla="*/ 334 h 370"/>
                  <a:gd name="T56" fmla="*/ 106 w 192"/>
                  <a:gd name="T57" fmla="*/ 344 h 370"/>
                  <a:gd name="T58" fmla="*/ 175 w 192"/>
                  <a:gd name="T59" fmla="*/ 320 h 370"/>
                  <a:gd name="T60" fmla="*/ 18 w 192"/>
                  <a:gd name="T61" fmla="*/ 320 h 370"/>
                  <a:gd name="T62" fmla="*/ 18 w 192"/>
                  <a:gd name="T63" fmla="*/ 30 h 370"/>
                  <a:gd name="T64" fmla="*/ 175 w 192"/>
                  <a:gd name="T65" fmla="*/ 30 h 370"/>
                  <a:gd name="T66" fmla="*/ 175 w 192"/>
                  <a:gd name="T67" fmla="*/ 32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2" h="370">
                    <a:moveTo>
                      <a:pt x="179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3"/>
                    </a:cubicBezTo>
                    <a:cubicBezTo>
                      <a:pt x="0" y="358"/>
                      <a:pt x="0" y="358"/>
                      <a:pt x="0" y="358"/>
                    </a:cubicBezTo>
                    <a:cubicBezTo>
                      <a:pt x="0" y="364"/>
                      <a:pt x="5" y="370"/>
                      <a:pt x="12" y="370"/>
                    </a:cubicBezTo>
                    <a:cubicBezTo>
                      <a:pt x="179" y="370"/>
                      <a:pt x="179" y="370"/>
                      <a:pt x="179" y="370"/>
                    </a:cubicBezTo>
                    <a:cubicBezTo>
                      <a:pt x="187" y="370"/>
                      <a:pt x="192" y="364"/>
                      <a:pt x="192" y="358"/>
                    </a:cubicBezTo>
                    <a:cubicBezTo>
                      <a:pt x="192" y="13"/>
                      <a:pt x="192" y="13"/>
                      <a:pt x="192" y="13"/>
                    </a:cubicBezTo>
                    <a:cubicBezTo>
                      <a:pt x="192" y="6"/>
                      <a:pt x="187" y="0"/>
                      <a:pt x="179" y="0"/>
                    </a:cubicBezTo>
                    <a:close/>
                    <a:moveTo>
                      <a:pt x="94" y="353"/>
                    </a:moveTo>
                    <a:cubicBezTo>
                      <a:pt x="86" y="352"/>
                      <a:pt x="86" y="352"/>
                      <a:pt x="86" y="352"/>
                    </a:cubicBezTo>
                    <a:cubicBezTo>
                      <a:pt x="86" y="345"/>
                      <a:pt x="86" y="345"/>
                      <a:pt x="86" y="345"/>
                    </a:cubicBezTo>
                    <a:cubicBezTo>
                      <a:pt x="94" y="345"/>
                      <a:pt x="94" y="345"/>
                      <a:pt x="94" y="345"/>
                    </a:cubicBezTo>
                    <a:lnTo>
                      <a:pt x="94" y="353"/>
                    </a:lnTo>
                    <a:close/>
                    <a:moveTo>
                      <a:pt x="94" y="344"/>
                    </a:moveTo>
                    <a:cubicBezTo>
                      <a:pt x="86" y="344"/>
                      <a:pt x="86" y="344"/>
                      <a:pt x="86" y="344"/>
                    </a:cubicBezTo>
                    <a:cubicBezTo>
                      <a:pt x="86" y="337"/>
                      <a:pt x="86" y="337"/>
                      <a:pt x="86" y="337"/>
                    </a:cubicBezTo>
                    <a:cubicBezTo>
                      <a:pt x="94" y="336"/>
                      <a:pt x="94" y="336"/>
                      <a:pt x="94" y="336"/>
                    </a:cubicBezTo>
                    <a:lnTo>
                      <a:pt x="94" y="344"/>
                    </a:lnTo>
                    <a:close/>
                    <a:moveTo>
                      <a:pt x="106" y="355"/>
                    </a:moveTo>
                    <a:cubicBezTo>
                      <a:pt x="95" y="353"/>
                      <a:pt x="95" y="353"/>
                      <a:pt x="95" y="353"/>
                    </a:cubicBezTo>
                    <a:cubicBezTo>
                      <a:pt x="95" y="345"/>
                      <a:pt x="95" y="345"/>
                      <a:pt x="95" y="345"/>
                    </a:cubicBezTo>
                    <a:cubicBezTo>
                      <a:pt x="106" y="345"/>
                      <a:pt x="106" y="345"/>
                      <a:pt x="106" y="345"/>
                    </a:cubicBezTo>
                    <a:lnTo>
                      <a:pt x="106" y="355"/>
                    </a:lnTo>
                    <a:close/>
                    <a:moveTo>
                      <a:pt x="106" y="344"/>
                    </a:moveTo>
                    <a:cubicBezTo>
                      <a:pt x="95" y="344"/>
                      <a:pt x="95" y="344"/>
                      <a:pt x="95" y="344"/>
                    </a:cubicBezTo>
                    <a:cubicBezTo>
                      <a:pt x="95" y="336"/>
                      <a:pt x="95" y="336"/>
                      <a:pt x="95" y="336"/>
                    </a:cubicBezTo>
                    <a:cubicBezTo>
                      <a:pt x="106" y="334"/>
                      <a:pt x="106" y="334"/>
                      <a:pt x="106" y="334"/>
                    </a:cubicBezTo>
                    <a:lnTo>
                      <a:pt x="106" y="344"/>
                    </a:lnTo>
                    <a:close/>
                    <a:moveTo>
                      <a:pt x="175" y="320"/>
                    </a:moveTo>
                    <a:cubicBezTo>
                      <a:pt x="18" y="320"/>
                      <a:pt x="18" y="320"/>
                      <a:pt x="18" y="320"/>
                    </a:cubicBezTo>
                    <a:cubicBezTo>
                      <a:pt x="18" y="58"/>
                      <a:pt x="18" y="30"/>
                      <a:pt x="18" y="30"/>
                    </a:cubicBezTo>
                    <a:cubicBezTo>
                      <a:pt x="175" y="30"/>
                      <a:pt x="175" y="30"/>
                      <a:pt x="175" y="30"/>
                    </a:cubicBezTo>
                    <a:lnTo>
                      <a:pt x="175" y="32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Freeform 92"/>
              <p:cNvSpPr>
                <a:spLocks/>
              </p:cNvSpPr>
              <p:nvPr/>
            </p:nvSpPr>
            <p:spPr bwMode="auto">
              <a:xfrm>
                <a:off x="6332857" y="3774385"/>
                <a:ext cx="144195" cy="142993"/>
              </a:xfrm>
              <a:custGeom>
                <a:avLst/>
                <a:gdLst>
                  <a:gd name="T0" fmla="*/ 3 w 121"/>
                  <a:gd name="T1" fmla="*/ 91 h 120"/>
                  <a:gd name="T2" fmla="*/ 87 w 121"/>
                  <a:gd name="T3" fmla="*/ 83 h 120"/>
                  <a:gd name="T4" fmla="*/ 109 w 121"/>
                  <a:gd name="T5" fmla="*/ 30 h 120"/>
                  <a:gd name="T6" fmla="*/ 121 w 121"/>
                  <a:gd name="T7" fmla="*/ 17 h 120"/>
                  <a:gd name="T8" fmla="*/ 109 w 121"/>
                  <a:gd name="T9" fmla="*/ 20 h 120"/>
                  <a:gd name="T10" fmla="*/ 118 w 121"/>
                  <a:gd name="T11" fmla="*/ 7 h 120"/>
                  <a:gd name="T12" fmla="*/ 103 w 121"/>
                  <a:gd name="T13" fmla="*/ 13 h 120"/>
                  <a:gd name="T14" fmla="*/ 75 w 121"/>
                  <a:gd name="T15" fmla="*/ 7 h 120"/>
                  <a:gd name="T16" fmla="*/ 60 w 121"/>
                  <a:gd name="T17" fmla="*/ 34 h 120"/>
                  <a:gd name="T18" fmla="*/ 12 w 121"/>
                  <a:gd name="T19" fmla="*/ 9 h 120"/>
                  <a:gd name="T20" fmla="*/ 18 w 121"/>
                  <a:gd name="T21" fmla="*/ 41 h 120"/>
                  <a:gd name="T22" fmla="*/ 8 w 121"/>
                  <a:gd name="T23" fmla="*/ 39 h 120"/>
                  <a:gd name="T24" fmla="*/ 26 w 121"/>
                  <a:gd name="T25" fmla="*/ 63 h 120"/>
                  <a:gd name="T26" fmla="*/ 16 w 121"/>
                  <a:gd name="T27" fmla="*/ 64 h 120"/>
                  <a:gd name="T28" fmla="*/ 38 w 121"/>
                  <a:gd name="T29" fmla="*/ 80 h 120"/>
                  <a:gd name="T30" fmla="*/ 3 w 121"/>
                  <a:gd name="T31" fmla="*/ 9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1" h="120">
                    <a:moveTo>
                      <a:pt x="3" y="91"/>
                    </a:moveTo>
                    <a:cubicBezTo>
                      <a:pt x="3" y="91"/>
                      <a:pt x="46" y="120"/>
                      <a:pt x="87" y="83"/>
                    </a:cubicBezTo>
                    <a:cubicBezTo>
                      <a:pt x="105" y="68"/>
                      <a:pt x="110" y="48"/>
                      <a:pt x="109" y="30"/>
                    </a:cubicBezTo>
                    <a:cubicBezTo>
                      <a:pt x="109" y="30"/>
                      <a:pt x="120" y="22"/>
                      <a:pt x="121" y="17"/>
                    </a:cubicBezTo>
                    <a:cubicBezTo>
                      <a:pt x="121" y="17"/>
                      <a:pt x="114" y="20"/>
                      <a:pt x="109" y="20"/>
                    </a:cubicBezTo>
                    <a:cubicBezTo>
                      <a:pt x="109" y="20"/>
                      <a:pt x="118" y="13"/>
                      <a:pt x="118" y="7"/>
                    </a:cubicBezTo>
                    <a:cubicBezTo>
                      <a:pt x="118" y="7"/>
                      <a:pt x="110" y="11"/>
                      <a:pt x="103" y="13"/>
                    </a:cubicBezTo>
                    <a:cubicBezTo>
                      <a:pt x="103" y="13"/>
                      <a:pt x="89" y="0"/>
                      <a:pt x="75" y="7"/>
                    </a:cubicBezTo>
                    <a:cubicBezTo>
                      <a:pt x="61" y="14"/>
                      <a:pt x="60" y="25"/>
                      <a:pt x="60" y="34"/>
                    </a:cubicBezTo>
                    <a:cubicBezTo>
                      <a:pt x="60" y="34"/>
                      <a:pt x="30" y="33"/>
                      <a:pt x="12" y="9"/>
                    </a:cubicBezTo>
                    <a:cubicBezTo>
                      <a:pt x="12" y="9"/>
                      <a:pt x="0" y="27"/>
                      <a:pt x="18" y="41"/>
                    </a:cubicBezTo>
                    <a:cubicBezTo>
                      <a:pt x="18" y="41"/>
                      <a:pt x="14" y="42"/>
                      <a:pt x="8" y="39"/>
                    </a:cubicBezTo>
                    <a:cubicBezTo>
                      <a:pt x="8" y="39"/>
                      <a:pt x="6" y="58"/>
                      <a:pt x="26" y="63"/>
                    </a:cubicBezTo>
                    <a:cubicBezTo>
                      <a:pt x="26" y="63"/>
                      <a:pt x="19" y="64"/>
                      <a:pt x="16" y="64"/>
                    </a:cubicBezTo>
                    <a:cubicBezTo>
                      <a:pt x="16" y="64"/>
                      <a:pt x="20" y="79"/>
                      <a:pt x="38" y="80"/>
                    </a:cubicBezTo>
                    <a:cubicBezTo>
                      <a:pt x="38" y="80"/>
                      <a:pt x="29" y="92"/>
                      <a:pt x="3" y="9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/>
            </p:spPr>
            <p:txBody>
              <a:bodyPr vert="horz" wrap="square" lIns="89619" tIns="44810" rIns="89619" bIns="4481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" name="Freeform 55"/>
              <p:cNvSpPr>
                <a:spLocks/>
              </p:cNvSpPr>
              <p:nvPr/>
            </p:nvSpPr>
            <p:spPr bwMode="auto">
              <a:xfrm>
                <a:off x="6358443" y="3962635"/>
                <a:ext cx="80458" cy="167044"/>
              </a:xfrm>
              <a:custGeom>
                <a:avLst/>
                <a:gdLst>
                  <a:gd name="T0" fmla="*/ 52 w 53"/>
                  <a:gd name="T1" fmla="*/ 59 h 110"/>
                  <a:gd name="T2" fmla="*/ 33 w 53"/>
                  <a:gd name="T3" fmla="*/ 59 h 110"/>
                  <a:gd name="T4" fmla="*/ 33 w 53"/>
                  <a:gd name="T5" fmla="*/ 110 h 110"/>
                  <a:gd name="T6" fmla="*/ 14 w 53"/>
                  <a:gd name="T7" fmla="*/ 110 h 110"/>
                  <a:gd name="T8" fmla="*/ 14 w 53"/>
                  <a:gd name="T9" fmla="*/ 59 h 110"/>
                  <a:gd name="T10" fmla="*/ 0 w 53"/>
                  <a:gd name="T11" fmla="*/ 59 h 110"/>
                  <a:gd name="T12" fmla="*/ 0 w 53"/>
                  <a:gd name="T13" fmla="*/ 40 h 110"/>
                  <a:gd name="T14" fmla="*/ 14 w 53"/>
                  <a:gd name="T15" fmla="*/ 40 h 110"/>
                  <a:gd name="T16" fmla="*/ 14 w 53"/>
                  <a:gd name="T17" fmla="*/ 24 h 110"/>
                  <a:gd name="T18" fmla="*/ 40 w 53"/>
                  <a:gd name="T19" fmla="*/ 0 h 110"/>
                  <a:gd name="T20" fmla="*/ 53 w 53"/>
                  <a:gd name="T21" fmla="*/ 1 h 110"/>
                  <a:gd name="T22" fmla="*/ 53 w 53"/>
                  <a:gd name="T23" fmla="*/ 18 h 110"/>
                  <a:gd name="T24" fmla="*/ 41 w 53"/>
                  <a:gd name="T25" fmla="*/ 18 h 110"/>
                  <a:gd name="T26" fmla="*/ 33 w 53"/>
                  <a:gd name="T27" fmla="*/ 27 h 110"/>
                  <a:gd name="T28" fmla="*/ 33 w 53"/>
                  <a:gd name="T29" fmla="*/ 27 h 110"/>
                  <a:gd name="T30" fmla="*/ 33 w 53"/>
                  <a:gd name="T31" fmla="*/ 40 h 110"/>
                  <a:gd name="T32" fmla="*/ 53 w 53"/>
                  <a:gd name="T33" fmla="*/ 40 h 110"/>
                  <a:gd name="T34" fmla="*/ 52 w 53"/>
                  <a:gd name="T35" fmla="*/ 59 h 110"/>
                  <a:gd name="T36" fmla="*/ 52 w 53"/>
                  <a:gd name="T37" fmla="*/ 5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3" h="110">
                    <a:moveTo>
                      <a:pt x="52" y="59"/>
                    </a:moveTo>
                    <a:cubicBezTo>
                      <a:pt x="33" y="59"/>
                      <a:pt x="33" y="59"/>
                      <a:pt x="33" y="59"/>
                    </a:cubicBezTo>
                    <a:cubicBezTo>
                      <a:pt x="33" y="110"/>
                      <a:pt x="33" y="110"/>
                      <a:pt x="33" y="110"/>
                    </a:cubicBezTo>
                    <a:cubicBezTo>
                      <a:pt x="14" y="110"/>
                      <a:pt x="14" y="110"/>
                      <a:pt x="14" y="110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4" y="40"/>
                      <a:pt x="14" y="33"/>
                      <a:pt x="14" y="24"/>
                    </a:cubicBezTo>
                    <a:cubicBezTo>
                      <a:pt x="14" y="12"/>
                      <a:pt x="22" y="0"/>
                      <a:pt x="40" y="0"/>
                    </a:cubicBezTo>
                    <a:cubicBezTo>
                      <a:pt x="48" y="0"/>
                      <a:pt x="53" y="1"/>
                      <a:pt x="53" y="1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3" y="18"/>
                      <a:pt x="47" y="18"/>
                      <a:pt x="41" y="18"/>
                    </a:cubicBezTo>
                    <a:cubicBezTo>
                      <a:pt x="34" y="18"/>
                      <a:pt x="33" y="21"/>
                      <a:pt x="33" y="2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3" y="29"/>
                      <a:pt x="33" y="32"/>
                      <a:pt x="33" y="40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/>
            </p:spPr>
            <p:txBody>
              <a:bodyPr vert="horz" wrap="square" lIns="89619" tIns="44810" rIns="89619" bIns="4481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9026520" y="3022600"/>
            <a:ext cx="1894158" cy="1894156"/>
            <a:chOff x="9102720" y="3098800"/>
            <a:chExt cx="1741758" cy="1741756"/>
          </a:xfrm>
        </p:grpSpPr>
        <p:sp>
          <p:nvSpPr>
            <p:cNvPr id="66" name="Oval 65"/>
            <p:cNvSpPr/>
            <p:nvPr/>
          </p:nvSpPr>
          <p:spPr bwMode="auto">
            <a:xfrm>
              <a:off x="9102720" y="3098800"/>
              <a:ext cx="1741758" cy="1741756"/>
            </a:xfrm>
            <a:prstGeom prst="ellipse">
              <a:avLst/>
            </a:prstGeom>
            <a:solidFill>
              <a:schemeClr val="bg2"/>
            </a:solidFill>
            <a:ln w="508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6" name="Group 4"/>
            <p:cNvGrpSpPr>
              <a:grpSpLocks noChangeAspect="1"/>
            </p:cNvGrpSpPr>
            <p:nvPr/>
          </p:nvGrpSpPr>
          <p:grpSpPr bwMode="auto">
            <a:xfrm>
              <a:off x="9584613" y="3457575"/>
              <a:ext cx="777972" cy="1055712"/>
              <a:chOff x="4567" y="4440"/>
              <a:chExt cx="535" cy="726"/>
            </a:xfrm>
            <a:solidFill>
              <a:schemeClr val="tx1"/>
            </a:solidFill>
          </p:grpSpPr>
          <p:sp>
            <p:nvSpPr>
              <p:cNvPr id="25" name="Freeform 5"/>
              <p:cNvSpPr>
                <a:spLocks noEditPoints="1"/>
              </p:cNvSpPr>
              <p:nvPr/>
            </p:nvSpPr>
            <p:spPr bwMode="auto">
              <a:xfrm>
                <a:off x="4601" y="4440"/>
                <a:ext cx="464" cy="297"/>
              </a:xfrm>
              <a:custGeom>
                <a:avLst/>
                <a:gdLst>
                  <a:gd name="T0" fmla="*/ 74 w 229"/>
                  <a:gd name="T1" fmla="*/ 147 h 147"/>
                  <a:gd name="T2" fmla="*/ 156 w 229"/>
                  <a:gd name="T3" fmla="*/ 147 h 147"/>
                  <a:gd name="T4" fmla="*/ 229 w 229"/>
                  <a:gd name="T5" fmla="*/ 73 h 147"/>
                  <a:gd name="T6" fmla="*/ 156 w 229"/>
                  <a:gd name="T7" fmla="*/ 0 h 147"/>
                  <a:gd name="T8" fmla="*/ 74 w 229"/>
                  <a:gd name="T9" fmla="*/ 0 h 147"/>
                  <a:gd name="T10" fmla="*/ 0 w 229"/>
                  <a:gd name="T11" fmla="*/ 73 h 147"/>
                  <a:gd name="T12" fmla="*/ 74 w 229"/>
                  <a:gd name="T13" fmla="*/ 147 h 147"/>
                  <a:gd name="T14" fmla="*/ 84 w 229"/>
                  <a:gd name="T15" fmla="*/ 36 h 147"/>
                  <a:gd name="T16" fmla="*/ 145 w 229"/>
                  <a:gd name="T17" fmla="*/ 36 h 147"/>
                  <a:gd name="T18" fmla="*/ 183 w 229"/>
                  <a:gd name="T19" fmla="*/ 73 h 147"/>
                  <a:gd name="T20" fmla="*/ 145 w 229"/>
                  <a:gd name="T21" fmla="*/ 111 h 147"/>
                  <a:gd name="T22" fmla="*/ 84 w 229"/>
                  <a:gd name="T23" fmla="*/ 111 h 147"/>
                  <a:gd name="T24" fmla="*/ 47 w 229"/>
                  <a:gd name="T25" fmla="*/ 73 h 147"/>
                  <a:gd name="T26" fmla="*/ 84 w 229"/>
                  <a:gd name="T27" fmla="*/ 36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9" h="147">
                    <a:moveTo>
                      <a:pt x="74" y="147"/>
                    </a:moveTo>
                    <a:cubicBezTo>
                      <a:pt x="156" y="147"/>
                      <a:pt x="156" y="147"/>
                      <a:pt x="156" y="147"/>
                    </a:cubicBezTo>
                    <a:cubicBezTo>
                      <a:pt x="196" y="147"/>
                      <a:pt x="229" y="114"/>
                      <a:pt x="229" y="73"/>
                    </a:cubicBezTo>
                    <a:cubicBezTo>
                      <a:pt x="229" y="33"/>
                      <a:pt x="196" y="0"/>
                      <a:pt x="156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33" y="0"/>
                      <a:pt x="0" y="33"/>
                      <a:pt x="0" y="73"/>
                    </a:cubicBezTo>
                    <a:cubicBezTo>
                      <a:pt x="0" y="114"/>
                      <a:pt x="33" y="147"/>
                      <a:pt x="74" y="147"/>
                    </a:cubicBezTo>
                    <a:close/>
                    <a:moveTo>
                      <a:pt x="84" y="36"/>
                    </a:moveTo>
                    <a:cubicBezTo>
                      <a:pt x="145" y="36"/>
                      <a:pt x="145" y="36"/>
                      <a:pt x="145" y="36"/>
                    </a:cubicBezTo>
                    <a:cubicBezTo>
                      <a:pt x="166" y="36"/>
                      <a:pt x="183" y="53"/>
                      <a:pt x="183" y="73"/>
                    </a:cubicBezTo>
                    <a:cubicBezTo>
                      <a:pt x="183" y="94"/>
                      <a:pt x="166" y="111"/>
                      <a:pt x="145" y="111"/>
                    </a:cubicBezTo>
                    <a:cubicBezTo>
                      <a:pt x="84" y="111"/>
                      <a:pt x="84" y="111"/>
                      <a:pt x="84" y="111"/>
                    </a:cubicBezTo>
                    <a:cubicBezTo>
                      <a:pt x="64" y="111"/>
                      <a:pt x="47" y="94"/>
                      <a:pt x="47" y="73"/>
                    </a:cubicBezTo>
                    <a:cubicBezTo>
                      <a:pt x="47" y="53"/>
                      <a:pt x="64" y="36"/>
                      <a:pt x="84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Oval 6"/>
              <p:cNvSpPr>
                <a:spLocks noChangeArrowheads="1"/>
              </p:cNvSpPr>
              <p:nvPr/>
            </p:nvSpPr>
            <p:spPr bwMode="auto">
              <a:xfrm>
                <a:off x="4729" y="4557"/>
                <a:ext cx="63" cy="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Oval 7"/>
              <p:cNvSpPr>
                <a:spLocks noChangeArrowheads="1"/>
              </p:cNvSpPr>
              <p:nvPr/>
            </p:nvSpPr>
            <p:spPr bwMode="auto">
              <a:xfrm>
                <a:off x="4877" y="4557"/>
                <a:ext cx="61" cy="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Freeform 8"/>
              <p:cNvSpPr>
                <a:spLocks/>
              </p:cNvSpPr>
              <p:nvPr/>
            </p:nvSpPr>
            <p:spPr bwMode="auto">
              <a:xfrm>
                <a:off x="4662" y="4928"/>
                <a:ext cx="345" cy="238"/>
              </a:xfrm>
              <a:custGeom>
                <a:avLst/>
                <a:gdLst>
                  <a:gd name="T0" fmla="*/ 170 w 170"/>
                  <a:gd name="T1" fmla="*/ 0 h 118"/>
                  <a:gd name="T2" fmla="*/ 0 w 170"/>
                  <a:gd name="T3" fmla="*/ 0 h 118"/>
                  <a:gd name="T4" fmla="*/ 0 w 170"/>
                  <a:gd name="T5" fmla="*/ 11 h 118"/>
                  <a:gd name="T6" fmla="*/ 38 w 170"/>
                  <a:gd name="T7" fmla="*/ 49 h 118"/>
                  <a:gd name="T8" fmla="*/ 71 w 170"/>
                  <a:gd name="T9" fmla="*/ 49 h 118"/>
                  <a:gd name="T10" fmla="*/ 71 w 170"/>
                  <a:gd name="T11" fmla="*/ 75 h 118"/>
                  <a:gd name="T12" fmla="*/ 61 w 170"/>
                  <a:gd name="T13" fmla="*/ 94 h 118"/>
                  <a:gd name="T14" fmla="*/ 85 w 170"/>
                  <a:gd name="T15" fmla="*/ 118 h 118"/>
                  <a:gd name="T16" fmla="*/ 108 w 170"/>
                  <a:gd name="T17" fmla="*/ 94 h 118"/>
                  <a:gd name="T18" fmla="*/ 99 w 170"/>
                  <a:gd name="T19" fmla="*/ 75 h 118"/>
                  <a:gd name="T20" fmla="*/ 99 w 170"/>
                  <a:gd name="T21" fmla="*/ 49 h 118"/>
                  <a:gd name="T22" fmla="*/ 132 w 170"/>
                  <a:gd name="T23" fmla="*/ 49 h 118"/>
                  <a:gd name="T24" fmla="*/ 170 w 170"/>
                  <a:gd name="T25" fmla="*/ 11 h 118"/>
                  <a:gd name="T26" fmla="*/ 170 w 170"/>
                  <a:gd name="T27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0" h="118">
                    <a:moveTo>
                      <a:pt x="17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32"/>
                      <a:pt x="17" y="49"/>
                      <a:pt x="38" y="49"/>
                    </a:cubicBezTo>
                    <a:cubicBezTo>
                      <a:pt x="71" y="49"/>
                      <a:pt x="71" y="49"/>
                      <a:pt x="71" y="49"/>
                    </a:cubicBezTo>
                    <a:cubicBezTo>
                      <a:pt x="71" y="75"/>
                      <a:pt x="71" y="75"/>
                      <a:pt x="71" y="75"/>
                    </a:cubicBezTo>
                    <a:cubicBezTo>
                      <a:pt x="65" y="79"/>
                      <a:pt x="61" y="86"/>
                      <a:pt x="61" y="94"/>
                    </a:cubicBezTo>
                    <a:cubicBezTo>
                      <a:pt x="61" y="107"/>
                      <a:pt x="72" y="118"/>
                      <a:pt x="85" y="118"/>
                    </a:cubicBezTo>
                    <a:cubicBezTo>
                      <a:pt x="98" y="118"/>
                      <a:pt x="108" y="107"/>
                      <a:pt x="108" y="94"/>
                    </a:cubicBezTo>
                    <a:cubicBezTo>
                      <a:pt x="108" y="86"/>
                      <a:pt x="105" y="79"/>
                      <a:pt x="99" y="75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132" y="49"/>
                      <a:pt x="132" y="49"/>
                      <a:pt x="132" y="49"/>
                    </a:cubicBezTo>
                    <a:cubicBezTo>
                      <a:pt x="153" y="49"/>
                      <a:pt x="170" y="32"/>
                      <a:pt x="170" y="11"/>
                    </a:cubicBezTo>
                    <a:cubicBezTo>
                      <a:pt x="170" y="0"/>
                      <a:pt x="170" y="0"/>
                      <a:pt x="17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Rectangle 9"/>
              <p:cNvSpPr>
                <a:spLocks noChangeArrowheads="1"/>
              </p:cNvSpPr>
              <p:nvPr/>
            </p:nvSpPr>
            <p:spPr bwMode="auto">
              <a:xfrm>
                <a:off x="4662" y="4761"/>
                <a:ext cx="345" cy="14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Freeform 10"/>
              <p:cNvSpPr>
                <a:spLocks/>
              </p:cNvSpPr>
              <p:nvPr/>
            </p:nvSpPr>
            <p:spPr bwMode="auto">
              <a:xfrm>
                <a:off x="4567" y="4761"/>
                <a:ext cx="99" cy="300"/>
              </a:xfrm>
              <a:custGeom>
                <a:avLst/>
                <a:gdLst>
                  <a:gd name="T0" fmla="*/ 36 w 49"/>
                  <a:gd name="T1" fmla="*/ 104 h 149"/>
                  <a:gd name="T2" fmla="*/ 36 w 49"/>
                  <a:gd name="T3" fmla="*/ 78 h 149"/>
                  <a:gd name="T4" fmla="*/ 36 w 49"/>
                  <a:gd name="T5" fmla="*/ 60 h 149"/>
                  <a:gd name="T6" fmla="*/ 36 w 49"/>
                  <a:gd name="T7" fmla="*/ 0 h 149"/>
                  <a:gd name="T8" fmla="*/ 0 w 49"/>
                  <a:gd name="T9" fmla="*/ 39 h 149"/>
                  <a:gd name="T10" fmla="*/ 16 w 49"/>
                  <a:gd name="T11" fmla="*/ 71 h 149"/>
                  <a:gd name="T12" fmla="*/ 16 w 49"/>
                  <a:gd name="T13" fmla="*/ 104 h 149"/>
                  <a:gd name="T14" fmla="*/ 2 w 49"/>
                  <a:gd name="T15" fmla="*/ 126 h 149"/>
                  <a:gd name="T16" fmla="*/ 25 w 49"/>
                  <a:gd name="T17" fmla="*/ 149 h 149"/>
                  <a:gd name="T18" fmla="*/ 49 w 49"/>
                  <a:gd name="T19" fmla="*/ 126 h 149"/>
                  <a:gd name="T20" fmla="*/ 36 w 49"/>
                  <a:gd name="T21" fmla="*/ 10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49">
                    <a:moveTo>
                      <a:pt x="36" y="104"/>
                    </a:moveTo>
                    <a:cubicBezTo>
                      <a:pt x="36" y="78"/>
                      <a:pt x="36" y="78"/>
                      <a:pt x="36" y="78"/>
                    </a:cubicBezTo>
                    <a:cubicBezTo>
                      <a:pt x="36" y="60"/>
                      <a:pt x="36" y="60"/>
                      <a:pt x="36" y="6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16" y="2"/>
                      <a:pt x="0" y="19"/>
                      <a:pt x="0" y="39"/>
                    </a:cubicBezTo>
                    <a:cubicBezTo>
                      <a:pt x="0" y="52"/>
                      <a:pt x="6" y="64"/>
                      <a:pt x="16" y="71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8" y="107"/>
                      <a:pt x="2" y="116"/>
                      <a:pt x="2" y="126"/>
                    </a:cubicBezTo>
                    <a:cubicBezTo>
                      <a:pt x="2" y="139"/>
                      <a:pt x="12" y="149"/>
                      <a:pt x="25" y="149"/>
                    </a:cubicBezTo>
                    <a:cubicBezTo>
                      <a:pt x="38" y="149"/>
                      <a:pt x="49" y="139"/>
                      <a:pt x="49" y="126"/>
                    </a:cubicBezTo>
                    <a:cubicBezTo>
                      <a:pt x="49" y="116"/>
                      <a:pt x="43" y="108"/>
                      <a:pt x="36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Freeform 11"/>
              <p:cNvSpPr>
                <a:spLocks/>
              </p:cNvSpPr>
              <p:nvPr/>
            </p:nvSpPr>
            <p:spPr bwMode="auto">
              <a:xfrm>
                <a:off x="5003" y="4761"/>
                <a:ext cx="99" cy="300"/>
              </a:xfrm>
              <a:custGeom>
                <a:avLst/>
                <a:gdLst>
                  <a:gd name="T0" fmla="*/ 33 w 49"/>
                  <a:gd name="T1" fmla="*/ 104 h 149"/>
                  <a:gd name="T2" fmla="*/ 33 w 49"/>
                  <a:gd name="T3" fmla="*/ 71 h 149"/>
                  <a:gd name="T4" fmla="*/ 49 w 49"/>
                  <a:gd name="T5" fmla="*/ 39 h 149"/>
                  <a:gd name="T6" fmla="*/ 13 w 49"/>
                  <a:gd name="T7" fmla="*/ 0 h 149"/>
                  <a:gd name="T8" fmla="*/ 13 w 49"/>
                  <a:gd name="T9" fmla="*/ 60 h 149"/>
                  <a:gd name="T10" fmla="*/ 13 w 49"/>
                  <a:gd name="T11" fmla="*/ 78 h 149"/>
                  <a:gd name="T12" fmla="*/ 13 w 49"/>
                  <a:gd name="T13" fmla="*/ 104 h 149"/>
                  <a:gd name="T14" fmla="*/ 0 w 49"/>
                  <a:gd name="T15" fmla="*/ 126 h 149"/>
                  <a:gd name="T16" fmla="*/ 24 w 49"/>
                  <a:gd name="T17" fmla="*/ 149 h 149"/>
                  <a:gd name="T18" fmla="*/ 47 w 49"/>
                  <a:gd name="T19" fmla="*/ 126 h 149"/>
                  <a:gd name="T20" fmla="*/ 33 w 49"/>
                  <a:gd name="T21" fmla="*/ 10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149">
                    <a:moveTo>
                      <a:pt x="33" y="104"/>
                    </a:moveTo>
                    <a:cubicBezTo>
                      <a:pt x="33" y="71"/>
                      <a:pt x="33" y="71"/>
                      <a:pt x="33" y="71"/>
                    </a:cubicBezTo>
                    <a:cubicBezTo>
                      <a:pt x="43" y="64"/>
                      <a:pt x="49" y="52"/>
                      <a:pt x="49" y="39"/>
                    </a:cubicBezTo>
                    <a:cubicBezTo>
                      <a:pt x="49" y="19"/>
                      <a:pt x="33" y="2"/>
                      <a:pt x="13" y="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78"/>
                      <a:pt x="13" y="78"/>
                      <a:pt x="13" y="78"/>
                    </a:cubicBezTo>
                    <a:cubicBezTo>
                      <a:pt x="13" y="104"/>
                      <a:pt x="13" y="104"/>
                      <a:pt x="13" y="104"/>
                    </a:cubicBezTo>
                    <a:cubicBezTo>
                      <a:pt x="6" y="108"/>
                      <a:pt x="0" y="116"/>
                      <a:pt x="0" y="126"/>
                    </a:cubicBezTo>
                    <a:cubicBezTo>
                      <a:pt x="0" y="139"/>
                      <a:pt x="11" y="149"/>
                      <a:pt x="24" y="149"/>
                    </a:cubicBezTo>
                    <a:cubicBezTo>
                      <a:pt x="37" y="149"/>
                      <a:pt x="47" y="139"/>
                      <a:pt x="47" y="126"/>
                    </a:cubicBezTo>
                    <a:cubicBezTo>
                      <a:pt x="47" y="116"/>
                      <a:pt x="41" y="107"/>
                      <a:pt x="33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3693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86086E-6 3.40445E-6 L -0.04314 0.00045 " pathEditMode="relative" rAng="0" ptsTypes="AA">
                                      <p:cBhvr>
                                        <p:cTn id="13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7" y="2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259E-6 3.40445E-6 L -0.04314 0.00045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7" y="2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5417E-6 -6.99047E-7 L -0.04315 0.00045 " pathEditMode="relative" rAng="0" ptsTypes="AA">
                                      <p:cBhvr>
                                        <p:cTn id="35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7" y="23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259E-6 3.40445E-6 L -0.04314 0.00045 " pathEditMode="relative" rAng="0" ptsTypes="AA">
                                      <p:cBhvr>
                                        <p:cTn id="46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7" y="23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a bot? 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551D4DE-D310-4E06-BADE-77317931C6A8}"/>
              </a:ext>
            </a:extLst>
          </p:cNvPr>
          <p:cNvSpPr>
            <a:spLocks/>
          </p:cNvSpPr>
          <p:nvPr/>
        </p:nvSpPr>
        <p:spPr bwMode="auto">
          <a:xfrm>
            <a:off x="9091843" y="1872817"/>
            <a:ext cx="2400067" cy="4302822"/>
          </a:xfrm>
          <a:custGeom>
            <a:avLst/>
            <a:gdLst>
              <a:gd name="T0" fmla="*/ 108 w 108"/>
              <a:gd name="T1" fmla="*/ 188 h 196"/>
              <a:gd name="T2" fmla="*/ 99 w 108"/>
              <a:gd name="T3" fmla="*/ 196 h 196"/>
              <a:gd name="T4" fmla="*/ 8 w 108"/>
              <a:gd name="T5" fmla="*/ 196 h 196"/>
              <a:gd name="T6" fmla="*/ 0 w 108"/>
              <a:gd name="T7" fmla="*/ 188 h 196"/>
              <a:gd name="T8" fmla="*/ 0 w 108"/>
              <a:gd name="T9" fmla="*/ 8 h 196"/>
              <a:gd name="T10" fmla="*/ 8 w 108"/>
              <a:gd name="T11" fmla="*/ 0 h 196"/>
              <a:gd name="T12" fmla="*/ 99 w 108"/>
              <a:gd name="T13" fmla="*/ 0 h 196"/>
              <a:gd name="T14" fmla="*/ 108 w 108"/>
              <a:gd name="T15" fmla="*/ 8 h 196"/>
              <a:gd name="T16" fmla="*/ 108 w 108"/>
              <a:gd name="T17" fmla="*/ 188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8" h="196">
                <a:moveTo>
                  <a:pt x="108" y="188"/>
                </a:moveTo>
                <a:cubicBezTo>
                  <a:pt x="108" y="192"/>
                  <a:pt x="104" y="196"/>
                  <a:pt x="99" y="196"/>
                </a:cubicBezTo>
                <a:cubicBezTo>
                  <a:pt x="8" y="196"/>
                  <a:pt x="8" y="196"/>
                  <a:pt x="8" y="196"/>
                </a:cubicBezTo>
                <a:cubicBezTo>
                  <a:pt x="4" y="196"/>
                  <a:pt x="0" y="192"/>
                  <a:pt x="0" y="188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99" y="0"/>
                  <a:pt x="99" y="0"/>
                  <a:pt x="99" y="0"/>
                </a:cubicBezTo>
                <a:cubicBezTo>
                  <a:pt x="104" y="0"/>
                  <a:pt x="108" y="4"/>
                  <a:pt x="108" y="8"/>
                </a:cubicBezTo>
                <a:lnTo>
                  <a:pt x="108" y="188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20AE2BA1-BF87-4726-BB4C-0A3A6BABBCA3}"/>
              </a:ext>
            </a:extLst>
          </p:cNvPr>
          <p:cNvSpPr>
            <a:spLocks/>
          </p:cNvSpPr>
          <p:nvPr/>
        </p:nvSpPr>
        <p:spPr bwMode="auto">
          <a:xfrm>
            <a:off x="9625190" y="2117868"/>
            <a:ext cx="1311748" cy="64867"/>
          </a:xfrm>
          <a:custGeom>
            <a:avLst/>
            <a:gdLst>
              <a:gd name="T0" fmla="*/ 59 w 59"/>
              <a:gd name="T1" fmla="*/ 2 h 3"/>
              <a:gd name="T2" fmla="*/ 58 w 59"/>
              <a:gd name="T3" fmla="*/ 3 h 3"/>
              <a:gd name="T4" fmla="*/ 1 w 59"/>
              <a:gd name="T5" fmla="*/ 3 h 3"/>
              <a:gd name="T6" fmla="*/ 0 w 59"/>
              <a:gd name="T7" fmla="*/ 2 h 3"/>
              <a:gd name="T8" fmla="*/ 0 w 59"/>
              <a:gd name="T9" fmla="*/ 2 h 3"/>
              <a:gd name="T10" fmla="*/ 1 w 59"/>
              <a:gd name="T11" fmla="*/ 0 h 3"/>
              <a:gd name="T12" fmla="*/ 58 w 59"/>
              <a:gd name="T13" fmla="*/ 0 h 3"/>
              <a:gd name="T14" fmla="*/ 59 w 59"/>
              <a:gd name="T15" fmla="*/ 2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9" h="3">
                <a:moveTo>
                  <a:pt x="59" y="2"/>
                </a:moveTo>
                <a:cubicBezTo>
                  <a:pt x="59" y="2"/>
                  <a:pt x="59" y="3"/>
                  <a:pt x="58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2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0"/>
                  <a:pt x="1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59" y="0"/>
                  <a:pt x="59" y="1"/>
                  <a:pt x="59" y="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A224DBC2-CAF4-4C70-9800-3B1A66E3B984}"/>
              </a:ext>
            </a:extLst>
          </p:cNvPr>
          <p:cNvSpPr>
            <a:spLocks/>
          </p:cNvSpPr>
          <p:nvPr/>
        </p:nvSpPr>
        <p:spPr bwMode="auto">
          <a:xfrm>
            <a:off x="9199952" y="5800854"/>
            <a:ext cx="245051" cy="129733"/>
          </a:xfrm>
          <a:custGeom>
            <a:avLst/>
            <a:gdLst>
              <a:gd name="T0" fmla="*/ 11 w 11"/>
              <a:gd name="T1" fmla="*/ 3 h 6"/>
              <a:gd name="T2" fmla="*/ 8 w 11"/>
              <a:gd name="T3" fmla="*/ 6 h 6"/>
              <a:gd name="T4" fmla="*/ 3 w 11"/>
              <a:gd name="T5" fmla="*/ 6 h 6"/>
              <a:gd name="T6" fmla="*/ 0 w 11"/>
              <a:gd name="T7" fmla="*/ 3 h 6"/>
              <a:gd name="T8" fmla="*/ 0 w 11"/>
              <a:gd name="T9" fmla="*/ 3 h 6"/>
              <a:gd name="T10" fmla="*/ 3 w 11"/>
              <a:gd name="T11" fmla="*/ 0 h 6"/>
              <a:gd name="T12" fmla="*/ 8 w 11"/>
              <a:gd name="T13" fmla="*/ 0 h 6"/>
              <a:gd name="T14" fmla="*/ 11 w 11"/>
              <a:gd name="T15" fmla="*/ 3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" h="6">
                <a:moveTo>
                  <a:pt x="11" y="3"/>
                </a:moveTo>
                <a:cubicBezTo>
                  <a:pt x="11" y="5"/>
                  <a:pt x="10" y="6"/>
                  <a:pt x="8" y="6"/>
                </a:cubicBez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5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1" y="0"/>
                  <a:pt x="3" y="0"/>
                </a:cubicBezTo>
                <a:cubicBezTo>
                  <a:pt x="8" y="0"/>
                  <a:pt x="8" y="0"/>
                  <a:pt x="8" y="0"/>
                </a:cubicBezTo>
                <a:cubicBezTo>
                  <a:pt x="10" y="0"/>
                  <a:pt x="11" y="2"/>
                  <a:pt x="11" y="3"/>
                </a:cubicBezTo>
                <a:close/>
              </a:path>
            </a:pathLst>
          </a:cu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1A3117E7-1661-4BCF-9320-2E11EF78B9C5}"/>
              </a:ext>
            </a:extLst>
          </p:cNvPr>
          <p:cNvSpPr>
            <a:spLocks/>
          </p:cNvSpPr>
          <p:nvPr/>
        </p:nvSpPr>
        <p:spPr bwMode="auto">
          <a:xfrm>
            <a:off x="11117123" y="5800854"/>
            <a:ext cx="245051" cy="129733"/>
          </a:xfrm>
          <a:custGeom>
            <a:avLst/>
            <a:gdLst>
              <a:gd name="T0" fmla="*/ 11 w 11"/>
              <a:gd name="T1" fmla="*/ 3 h 6"/>
              <a:gd name="T2" fmla="*/ 8 w 11"/>
              <a:gd name="T3" fmla="*/ 6 h 6"/>
              <a:gd name="T4" fmla="*/ 3 w 11"/>
              <a:gd name="T5" fmla="*/ 6 h 6"/>
              <a:gd name="T6" fmla="*/ 0 w 11"/>
              <a:gd name="T7" fmla="*/ 3 h 6"/>
              <a:gd name="T8" fmla="*/ 0 w 11"/>
              <a:gd name="T9" fmla="*/ 3 h 6"/>
              <a:gd name="T10" fmla="*/ 3 w 11"/>
              <a:gd name="T11" fmla="*/ 0 h 6"/>
              <a:gd name="T12" fmla="*/ 8 w 11"/>
              <a:gd name="T13" fmla="*/ 0 h 6"/>
              <a:gd name="T14" fmla="*/ 11 w 11"/>
              <a:gd name="T15" fmla="*/ 3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" h="6">
                <a:moveTo>
                  <a:pt x="11" y="3"/>
                </a:moveTo>
                <a:cubicBezTo>
                  <a:pt x="11" y="5"/>
                  <a:pt x="9" y="6"/>
                  <a:pt x="8" y="6"/>
                </a:cubicBez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5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1" y="0"/>
                  <a:pt x="3" y="0"/>
                </a:cubicBezTo>
                <a:cubicBezTo>
                  <a:pt x="8" y="0"/>
                  <a:pt x="8" y="0"/>
                  <a:pt x="8" y="0"/>
                </a:cubicBezTo>
                <a:cubicBezTo>
                  <a:pt x="9" y="0"/>
                  <a:pt x="11" y="2"/>
                  <a:pt x="11" y="3"/>
                </a:cubicBezTo>
                <a:close/>
              </a:path>
            </a:pathLst>
          </a:cu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AB76AA29-2877-4013-9765-1BE2F847EFBD}"/>
              </a:ext>
            </a:extLst>
          </p:cNvPr>
          <p:cNvSpPr>
            <a:spLocks/>
          </p:cNvSpPr>
          <p:nvPr/>
        </p:nvSpPr>
        <p:spPr bwMode="auto">
          <a:xfrm>
            <a:off x="10028804" y="5735985"/>
            <a:ext cx="504519" cy="266674"/>
          </a:xfrm>
          <a:custGeom>
            <a:avLst/>
            <a:gdLst>
              <a:gd name="T0" fmla="*/ 23 w 23"/>
              <a:gd name="T1" fmla="*/ 6 h 12"/>
              <a:gd name="T2" fmla="*/ 17 w 23"/>
              <a:gd name="T3" fmla="*/ 12 h 12"/>
              <a:gd name="T4" fmla="*/ 6 w 23"/>
              <a:gd name="T5" fmla="*/ 12 h 12"/>
              <a:gd name="T6" fmla="*/ 0 w 23"/>
              <a:gd name="T7" fmla="*/ 6 h 12"/>
              <a:gd name="T8" fmla="*/ 0 w 23"/>
              <a:gd name="T9" fmla="*/ 6 h 12"/>
              <a:gd name="T10" fmla="*/ 6 w 23"/>
              <a:gd name="T11" fmla="*/ 0 h 12"/>
              <a:gd name="T12" fmla="*/ 17 w 23"/>
              <a:gd name="T13" fmla="*/ 0 h 12"/>
              <a:gd name="T14" fmla="*/ 23 w 23"/>
              <a:gd name="T15" fmla="*/ 6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" h="12">
                <a:moveTo>
                  <a:pt x="23" y="6"/>
                </a:moveTo>
                <a:cubicBezTo>
                  <a:pt x="23" y="10"/>
                  <a:pt x="21" y="12"/>
                  <a:pt x="17" y="12"/>
                </a:cubicBezTo>
                <a:cubicBezTo>
                  <a:pt x="6" y="12"/>
                  <a:pt x="6" y="12"/>
                  <a:pt x="6" y="12"/>
                </a:cubicBezTo>
                <a:cubicBezTo>
                  <a:pt x="3" y="12"/>
                  <a:pt x="0" y="10"/>
                  <a:pt x="0" y="6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1" y="0"/>
                  <a:pt x="23" y="3"/>
                  <a:pt x="23" y="6"/>
                </a:cubicBezTo>
                <a:close/>
              </a:path>
            </a:pathLst>
          </a:cu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pic>
        <p:nvPicPr>
          <p:cNvPr id="108" name="BotFrameworkLoopingVideo">
            <a:hlinkClick r:id="" action="ppaction://media"/>
            <a:extLst>
              <a:ext uri="{FF2B5EF4-FFF2-40B4-BE49-F238E27FC236}">
                <a16:creationId xmlns:a16="http://schemas.microsoft.com/office/drawing/2014/main" id="{BD805836-A295-48F6-9EA7-A0AEC91B1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00702" y="2485447"/>
            <a:ext cx="2182345" cy="3143050"/>
          </a:xfrm>
          <a:prstGeom prst="rect">
            <a:avLst/>
          </a:prstGeom>
        </p:spPr>
      </p:pic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CCD2D443-E773-4935-B651-6A2FA6D5332A}"/>
              </a:ext>
            </a:extLst>
          </p:cNvPr>
          <p:cNvSpPr/>
          <p:nvPr/>
        </p:nvSpPr>
        <p:spPr bwMode="auto">
          <a:xfrm>
            <a:off x="2933277" y="4211498"/>
            <a:ext cx="4080899" cy="458244"/>
          </a:xfrm>
          <a:custGeom>
            <a:avLst/>
            <a:gdLst>
              <a:gd name="connsiteX0" fmla="*/ 0 w 3183467"/>
              <a:gd name="connsiteY0" fmla="*/ 338667 h 338667"/>
              <a:gd name="connsiteX1" fmla="*/ 300567 w 3183467"/>
              <a:gd name="connsiteY1" fmla="*/ 338667 h 338667"/>
              <a:gd name="connsiteX2" fmla="*/ 465667 w 3183467"/>
              <a:gd name="connsiteY2" fmla="*/ 173567 h 338667"/>
              <a:gd name="connsiteX3" fmla="*/ 1494367 w 3183467"/>
              <a:gd name="connsiteY3" fmla="*/ 173567 h 338667"/>
              <a:gd name="connsiteX4" fmla="*/ 1600200 w 3183467"/>
              <a:gd name="connsiteY4" fmla="*/ 0 h 338667"/>
              <a:gd name="connsiteX5" fmla="*/ 3183467 w 3183467"/>
              <a:gd name="connsiteY5" fmla="*/ 0 h 33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3467" h="338667">
                <a:moveTo>
                  <a:pt x="0" y="338667"/>
                </a:moveTo>
                <a:lnTo>
                  <a:pt x="300567" y="338667"/>
                </a:lnTo>
                <a:lnTo>
                  <a:pt x="465667" y="173567"/>
                </a:lnTo>
                <a:lnTo>
                  <a:pt x="1494367" y="173567"/>
                </a:lnTo>
                <a:lnTo>
                  <a:pt x="1600200" y="0"/>
                </a:lnTo>
                <a:lnTo>
                  <a:pt x="3183467" y="0"/>
                </a:lnTo>
              </a:path>
            </a:pathLst>
          </a:custGeom>
          <a:noFill/>
          <a:ln w="3175" cap="flat">
            <a:solidFill>
              <a:schemeClr val="accent5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/>
            <a:endParaRPr lang="en-US" sz="2400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44BA6E20-095F-4935-8EF6-2F32719FD895}"/>
              </a:ext>
            </a:extLst>
          </p:cNvPr>
          <p:cNvSpPr/>
          <p:nvPr/>
        </p:nvSpPr>
        <p:spPr bwMode="auto">
          <a:xfrm>
            <a:off x="2264490" y="3864718"/>
            <a:ext cx="4145529" cy="656404"/>
          </a:xfrm>
          <a:custGeom>
            <a:avLst/>
            <a:gdLst>
              <a:gd name="connsiteX0" fmla="*/ 0 w 3860800"/>
              <a:gd name="connsiteY0" fmla="*/ 673100 h 673100"/>
              <a:gd name="connsiteX1" fmla="*/ 0 w 3860800"/>
              <a:gd name="connsiteY1" fmla="*/ 0 h 673100"/>
              <a:gd name="connsiteX2" fmla="*/ 3860800 w 3860800"/>
              <a:gd name="connsiteY2" fmla="*/ 0 h 67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60800" h="673100">
                <a:moveTo>
                  <a:pt x="0" y="673100"/>
                </a:moveTo>
                <a:lnTo>
                  <a:pt x="0" y="0"/>
                </a:lnTo>
                <a:lnTo>
                  <a:pt x="3860800" y="0"/>
                </a:lnTo>
              </a:path>
            </a:pathLst>
          </a:custGeom>
          <a:noFill/>
          <a:ln w="3175" cap="flat">
            <a:solidFill>
              <a:schemeClr val="accent5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/>
            <a:endParaRPr lang="en-US" sz="2400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BB752716-3F16-4927-8D3E-437F187FCA60}"/>
              </a:ext>
            </a:extLst>
          </p:cNvPr>
          <p:cNvSpPr/>
          <p:nvPr/>
        </p:nvSpPr>
        <p:spPr bwMode="auto">
          <a:xfrm>
            <a:off x="1583316" y="3992696"/>
            <a:ext cx="4826700" cy="885207"/>
          </a:xfrm>
          <a:custGeom>
            <a:avLst/>
            <a:gdLst>
              <a:gd name="connsiteX0" fmla="*/ 254000 w 4546600"/>
              <a:gd name="connsiteY0" fmla="*/ 825500 h 825500"/>
              <a:gd name="connsiteX1" fmla="*/ 84667 w 4546600"/>
              <a:gd name="connsiteY1" fmla="*/ 825500 h 825500"/>
              <a:gd name="connsiteX2" fmla="*/ 0 w 4546600"/>
              <a:gd name="connsiteY2" fmla="*/ 736600 h 825500"/>
              <a:gd name="connsiteX3" fmla="*/ 0 w 4546600"/>
              <a:gd name="connsiteY3" fmla="*/ 0 h 825500"/>
              <a:gd name="connsiteX4" fmla="*/ 3259667 w 4546600"/>
              <a:gd name="connsiteY4" fmla="*/ 0 h 825500"/>
              <a:gd name="connsiteX5" fmla="*/ 3352800 w 4546600"/>
              <a:gd name="connsiteY5" fmla="*/ 93133 h 825500"/>
              <a:gd name="connsiteX6" fmla="*/ 3352800 w 4546600"/>
              <a:gd name="connsiteY6" fmla="*/ 520700 h 825500"/>
              <a:gd name="connsiteX7" fmla="*/ 4546600 w 4546600"/>
              <a:gd name="connsiteY7" fmla="*/ 520700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46600" h="825500">
                <a:moveTo>
                  <a:pt x="254000" y="825500"/>
                </a:moveTo>
                <a:lnTo>
                  <a:pt x="84667" y="825500"/>
                </a:lnTo>
                <a:lnTo>
                  <a:pt x="0" y="736600"/>
                </a:lnTo>
                <a:lnTo>
                  <a:pt x="0" y="0"/>
                </a:lnTo>
                <a:lnTo>
                  <a:pt x="3259667" y="0"/>
                </a:lnTo>
                <a:lnTo>
                  <a:pt x="3352800" y="93133"/>
                </a:lnTo>
                <a:lnTo>
                  <a:pt x="3352800" y="520700"/>
                </a:lnTo>
                <a:lnTo>
                  <a:pt x="4546600" y="520700"/>
                </a:lnTo>
              </a:path>
            </a:pathLst>
          </a:custGeom>
          <a:noFill/>
          <a:ln w="3175" cap="flat">
            <a:solidFill>
              <a:schemeClr val="accent5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/>
            <a:endParaRPr lang="en-US" sz="240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08BF256-1E55-4495-B8FA-ACAA793FA52A}"/>
              </a:ext>
            </a:extLst>
          </p:cNvPr>
          <p:cNvGrpSpPr/>
          <p:nvPr/>
        </p:nvGrpSpPr>
        <p:grpSpPr>
          <a:xfrm>
            <a:off x="1003063" y="1596163"/>
            <a:ext cx="6934798" cy="1523172"/>
            <a:chOff x="774499" y="2427216"/>
            <a:chExt cx="5080398" cy="992474"/>
          </a:xfrm>
        </p:grpSpPr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1674D713-1EE9-4622-93FD-52FAA7EFDDB8}"/>
                </a:ext>
              </a:extLst>
            </p:cNvPr>
            <p:cNvGrpSpPr/>
            <p:nvPr/>
          </p:nvGrpSpPr>
          <p:grpSpPr>
            <a:xfrm>
              <a:off x="774499" y="2427219"/>
              <a:ext cx="1507414" cy="992471"/>
              <a:chOff x="774499" y="2486488"/>
              <a:chExt cx="1507414" cy="992471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5C290FC-1691-430F-A033-552D1B1DB7A1}"/>
                  </a:ext>
                </a:extLst>
              </p:cNvPr>
              <p:cNvSpPr/>
              <p:nvPr/>
            </p:nvSpPr>
            <p:spPr bwMode="auto">
              <a:xfrm>
                <a:off x="774499" y="2655999"/>
                <a:ext cx="1507414" cy="822960"/>
              </a:xfrm>
              <a:prstGeom prst="rect">
                <a:avLst/>
              </a:prstGeom>
              <a:noFill/>
              <a:ln w="3175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298D27D0-EBEA-47C8-99E5-71AC8B8A81F2}"/>
                  </a:ext>
                </a:extLst>
              </p:cNvPr>
              <p:cNvSpPr/>
              <p:nvPr/>
            </p:nvSpPr>
            <p:spPr bwMode="auto">
              <a:xfrm>
                <a:off x="983327" y="2486488"/>
                <a:ext cx="1089757" cy="290826"/>
              </a:xfrm>
              <a:prstGeom prst="rect">
                <a:avLst/>
              </a:prstGeom>
              <a:solidFill>
                <a:schemeClr val="bg2"/>
              </a:solidFill>
              <a:ln w="3175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TYPE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586B5B07-9EB7-4189-9932-8DD8121CA3E6}"/>
                  </a:ext>
                </a:extLst>
              </p:cNvPr>
              <p:cNvGrpSpPr/>
              <p:nvPr/>
            </p:nvGrpSpPr>
            <p:grpSpPr>
              <a:xfrm>
                <a:off x="1188959" y="2816962"/>
                <a:ext cx="678492" cy="537678"/>
                <a:chOff x="-883702" y="2865968"/>
                <a:chExt cx="4841870" cy="3836989"/>
              </a:xfrm>
              <a:solidFill>
                <a:schemeClr val="tx1"/>
              </a:solidFill>
            </p:grpSpPr>
            <p:sp>
              <p:nvSpPr>
                <p:cNvPr id="114" name="Freeform 6">
                  <a:extLst>
                    <a:ext uri="{FF2B5EF4-FFF2-40B4-BE49-F238E27FC236}">
                      <a16:creationId xmlns:a16="http://schemas.microsoft.com/office/drawing/2014/main" id="{100944CC-C055-4953-A449-1E31E79CCB4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883702" y="2865968"/>
                  <a:ext cx="4841870" cy="3836989"/>
                </a:xfrm>
                <a:custGeom>
                  <a:avLst/>
                  <a:gdLst>
                    <a:gd name="T0" fmla="*/ 0 w 2504"/>
                    <a:gd name="T1" fmla="*/ 813 h 1993"/>
                    <a:gd name="T2" fmla="*/ 46 w 2504"/>
                    <a:gd name="T3" fmla="*/ 713 h 1993"/>
                    <a:gd name="T4" fmla="*/ 206 w 2504"/>
                    <a:gd name="T5" fmla="*/ 641 h 1993"/>
                    <a:gd name="T6" fmla="*/ 578 w 2504"/>
                    <a:gd name="T7" fmla="*/ 641 h 1993"/>
                    <a:gd name="T8" fmla="*/ 1178 w 2504"/>
                    <a:gd name="T9" fmla="*/ 641 h 1993"/>
                    <a:gd name="T10" fmla="*/ 1207 w 2504"/>
                    <a:gd name="T11" fmla="*/ 641 h 1993"/>
                    <a:gd name="T12" fmla="*/ 1194 w 2504"/>
                    <a:gd name="T13" fmla="*/ 556 h 1993"/>
                    <a:gd name="T14" fmla="*/ 1108 w 2504"/>
                    <a:gd name="T15" fmla="*/ 361 h 1993"/>
                    <a:gd name="T16" fmla="*/ 1028 w 2504"/>
                    <a:gd name="T17" fmla="*/ 52 h 1993"/>
                    <a:gd name="T18" fmla="*/ 1069 w 2504"/>
                    <a:gd name="T19" fmla="*/ 2 h 1993"/>
                    <a:gd name="T20" fmla="*/ 1117 w 2504"/>
                    <a:gd name="T21" fmla="*/ 46 h 1993"/>
                    <a:gd name="T22" fmla="*/ 1122 w 2504"/>
                    <a:gd name="T23" fmla="*/ 125 h 1993"/>
                    <a:gd name="T24" fmla="*/ 1195 w 2504"/>
                    <a:gd name="T25" fmla="*/ 333 h 1993"/>
                    <a:gd name="T26" fmla="*/ 1295 w 2504"/>
                    <a:gd name="T27" fmla="*/ 641 h 1993"/>
                    <a:gd name="T28" fmla="*/ 1320 w 2504"/>
                    <a:gd name="T29" fmla="*/ 641 h 1993"/>
                    <a:gd name="T30" fmla="*/ 2294 w 2504"/>
                    <a:gd name="T31" fmla="*/ 641 h 1993"/>
                    <a:gd name="T32" fmla="*/ 2468 w 2504"/>
                    <a:gd name="T33" fmla="*/ 728 h 1993"/>
                    <a:gd name="T34" fmla="*/ 2504 w 2504"/>
                    <a:gd name="T35" fmla="*/ 813 h 1993"/>
                    <a:gd name="T36" fmla="*/ 2504 w 2504"/>
                    <a:gd name="T37" fmla="*/ 1817 h 1993"/>
                    <a:gd name="T38" fmla="*/ 2475 w 2504"/>
                    <a:gd name="T39" fmla="*/ 1895 h 1993"/>
                    <a:gd name="T40" fmla="*/ 2289 w 2504"/>
                    <a:gd name="T41" fmla="*/ 1993 h 1993"/>
                    <a:gd name="T42" fmla="*/ 407 w 2504"/>
                    <a:gd name="T43" fmla="*/ 1993 h 1993"/>
                    <a:gd name="T44" fmla="*/ 207 w 2504"/>
                    <a:gd name="T45" fmla="*/ 1993 h 1993"/>
                    <a:gd name="T46" fmla="*/ 48 w 2504"/>
                    <a:gd name="T47" fmla="*/ 1923 h 1993"/>
                    <a:gd name="T48" fmla="*/ 0 w 2504"/>
                    <a:gd name="T49" fmla="*/ 1817 h 1993"/>
                    <a:gd name="T50" fmla="*/ 0 w 2504"/>
                    <a:gd name="T51" fmla="*/ 813 h 1993"/>
                    <a:gd name="T52" fmla="*/ 1250 w 2504"/>
                    <a:gd name="T53" fmla="*/ 1904 h 1993"/>
                    <a:gd name="T54" fmla="*/ 2284 w 2504"/>
                    <a:gd name="T55" fmla="*/ 1904 h 1993"/>
                    <a:gd name="T56" fmla="*/ 2318 w 2504"/>
                    <a:gd name="T57" fmla="*/ 1902 h 1993"/>
                    <a:gd name="T58" fmla="*/ 2370 w 2504"/>
                    <a:gd name="T59" fmla="*/ 1881 h 1993"/>
                    <a:gd name="T60" fmla="*/ 2415 w 2504"/>
                    <a:gd name="T61" fmla="*/ 1779 h 1993"/>
                    <a:gd name="T62" fmla="*/ 2415 w 2504"/>
                    <a:gd name="T63" fmla="*/ 855 h 1993"/>
                    <a:gd name="T64" fmla="*/ 2413 w 2504"/>
                    <a:gd name="T65" fmla="*/ 825 h 1993"/>
                    <a:gd name="T66" fmla="*/ 2318 w 2504"/>
                    <a:gd name="T67" fmla="*/ 733 h 1993"/>
                    <a:gd name="T68" fmla="*/ 2088 w 2504"/>
                    <a:gd name="T69" fmla="*/ 731 h 1993"/>
                    <a:gd name="T70" fmla="*/ 216 w 2504"/>
                    <a:gd name="T71" fmla="*/ 730 h 1993"/>
                    <a:gd name="T72" fmla="*/ 89 w 2504"/>
                    <a:gd name="T73" fmla="*/ 851 h 1993"/>
                    <a:gd name="T74" fmla="*/ 90 w 2504"/>
                    <a:gd name="T75" fmla="*/ 1785 h 1993"/>
                    <a:gd name="T76" fmla="*/ 101 w 2504"/>
                    <a:gd name="T77" fmla="*/ 1841 h 1993"/>
                    <a:gd name="T78" fmla="*/ 214 w 2504"/>
                    <a:gd name="T79" fmla="*/ 1904 h 1993"/>
                    <a:gd name="T80" fmla="*/ 1250 w 2504"/>
                    <a:gd name="T81" fmla="*/ 1904 h 19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504" h="1993">
                      <a:moveTo>
                        <a:pt x="0" y="813"/>
                      </a:moveTo>
                      <a:cubicBezTo>
                        <a:pt x="11" y="778"/>
                        <a:pt x="21" y="742"/>
                        <a:pt x="46" y="713"/>
                      </a:cubicBezTo>
                      <a:cubicBezTo>
                        <a:pt x="89" y="664"/>
                        <a:pt x="142" y="641"/>
                        <a:pt x="206" y="641"/>
                      </a:cubicBezTo>
                      <a:cubicBezTo>
                        <a:pt x="330" y="642"/>
                        <a:pt x="454" y="641"/>
                        <a:pt x="578" y="641"/>
                      </a:cubicBezTo>
                      <a:cubicBezTo>
                        <a:pt x="778" y="641"/>
                        <a:pt x="978" y="641"/>
                        <a:pt x="1178" y="641"/>
                      </a:cubicBezTo>
                      <a:cubicBezTo>
                        <a:pt x="1186" y="641"/>
                        <a:pt x="1194" y="641"/>
                        <a:pt x="1207" y="641"/>
                      </a:cubicBezTo>
                      <a:cubicBezTo>
                        <a:pt x="1203" y="611"/>
                        <a:pt x="1199" y="583"/>
                        <a:pt x="1194" y="556"/>
                      </a:cubicBezTo>
                      <a:cubicBezTo>
                        <a:pt x="1180" y="485"/>
                        <a:pt x="1144" y="423"/>
                        <a:pt x="1108" y="361"/>
                      </a:cubicBezTo>
                      <a:cubicBezTo>
                        <a:pt x="1054" y="265"/>
                        <a:pt x="1027" y="162"/>
                        <a:pt x="1028" y="52"/>
                      </a:cubicBezTo>
                      <a:cubicBezTo>
                        <a:pt x="1028" y="22"/>
                        <a:pt x="1043" y="4"/>
                        <a:pt x="1069" y="2"/>
                      </a:cubicBezTo>
                      <a:cubicBezTo>
                        <a:pt x="1095" y="0"/>
                        <a:pt x="1114" y="17"/>
                        <a:pt x="1117" y="46"/>
                      </a:cubicBezTo>
                      <a:cubicBezTo>
                        <a:pt x="1119" y="72"/>
                        <a:pt x="1119" y="99"/>
                        <a:pt x="1122" y="125"/>
                      </a:cubicBezTo>
                      <a:cubicBezTo>
                        <a:pt x="1129" y="200"/>
                        <a:pt x="1157" y="268"/>
                        <a:pt x="1195" y="333"/>
                      </a:cubicBezTo>
                      <a:cubicBezTo>
                        <a:pt x="1251" y="428"/>
                        <a:pt x="1291" y="527"/>
                        <a:pt x="1295" y="641"/>
                      </a:cubicBezTo>
                      <a:cubicBezTo>
                        <a:pt x="1305" y="641"/>
                        <a:pt x="1312" y="641"/>
                        <a:pt x="1320" y="641"/>
                      </a:cubicBezTo>
                      <a:cubicBezTo>
                        <a:pt x="1645" y="641"/>
                        <a:pt x="1969" y="642"/>
                        <a:pt x="2294" y="641"/>
                      </a:cubicBezTo>
                      <a:cubicBezTo>
                        <a:pt x="2367" y="641"/>
                        <a:pt x="2427" y="667"/>
                        <a:pt x="2468" y="728"/>
                      </a:cubicBezTo>
                      <a:cubicBezTo>
                        <a:pt x="2485" y="753"/>
                        <a:pt x="2492" y="785"/>
                        <a:pt x="2504" y="813"/>
                      </a:cubicBezTo>
                      <a:cubicBezTo>
                        <a:pt x="2504" y="1148"/>
                        <a:pt x="2504" y="1483"/>
                        <a:pt x="2504" y="1817"/>
                      </a:cubicBezTo>
                      <a:cubicBezTo>
                        <a:pt x="2495" y="1843"/>
                        <a:pt x="2489" y="1872"/>
                        <a:pt x="2475" y="1895"/>
                      </a:cubicBezTo>
                      <a:cubicBezTo>
                        <a:pt x="2434" y="1965"/>
                        <a:pt x="2369" y="1993"/>
                        <a:pt x="2289" y="1993"/>
                      </a:cubicBezTo>
                      <a:cubicBezTo>
                        <a:pt x="1662" y="1993"/>
                        <a:pt x="1035" y="1993"/>
                        <a:pt x="407" y="1993"/>
                      </a:cubicBezTo>
                      <a:cubicBezTo>
                        <a:pt x="341" y="1993"/>
                        <a:pt x="274" y="1993"/>
                        <a:pt x="207" y="1993"/>
                      </a:cubicBezTo>
                      <a:cubicBezTo>
                        <a:pt x="144" y="1993"/>
                        <a:pt x="91" y="1971"/>
                        <a:pt x="48" y="1923"/>
                      </a:cubicBezTo>
                      <a:cubicBezTo>
                        <a:pt x="22" y="1893"/>
                        <a:pt x="9" y="1856"/>
                        <a:pt x="0" y="1817"/>
                      </a:cubicBezTo>
                      <a:cubicBezTo>
                        <a:pt x="0" y="1483"/>
                        <a:pt x="0" y="1148"/>
                        <a:pt x="0" y="813"/>
                      </a:cubicBezTo>
                      <a:close/>
                      <a:moveTo>
                        <a:pt x="1250" y="1904"/>
                      </a:moveTo>
                      <a:cubicBezTo>
                        <a:pt x="1595" y="1904"/>
                        <a:pt x="1939" y="1904"/>
                        <a:pt x="2284" y="1904"/>
                      </a:cubicBezTo>
                      <a:cubicBezTo>
                        <a:pt x="2295" y="1904"/>
                        <a:pt x="2307" y="1905"/>
                        <a:pt x="2318" y="1902"/>
                      </a:cubicBezTo>
                      <a:cubicBezTo>
                        <a:pt x="2336" y="1897"/>
                        <a:pt x="2355" y="1891"/>
                        <a:pt x="2370" y="1881"/>
                      </a:cubicBezTo>
                      <a:cubicBezTo>
                        <a:pt x="2405" y="1857"/>
                        <a:pt x="2415" y="1820"/>
                        <a:pt x="2415" y="1779"/>
                      </a:cubicBezTo>
                      <a:cubicBezTo>
                        <a:pt x="2415" y="1471"/>
                        <a:pt x="2415" y="1163"/>
                        <a:pt x="2415" y="855"/>
                      </a:cubicBezTo>
                      <a:cubicBezTo>
                        <a:pt x="2415" y="845"/>
                        <a:pt x="2414" y="835"/>
                        <a:pt x="2413" y="825"/>
                      </a:cubicBezTo>
                      <a:cubicBezTo>
                        <a:pt x="2407" y="776"/>
                        <a:pt x="2368" y="735"/>
                        <a:pt x="2318" y="733"/>
                      </a:cubicBezTo>
                      <a:cubicBezTo>
                        <a:pt x="2241" y="730"/>
                        <a:pt x="2165" y="731"/>
                        <a:pt x="2088" y="731"/>
                      </a:cubicBezTo>
                      <a:cubicBezTo>
                        <a:pt x="1464" y="730"/>
                        <a:pt x="840" y="731"/>
                        <a:pt x="216" y="730"/>
                      </a:cubicBezTo>
                      <a:cubicBezTo>
                        <a:pt x="132" y="730"/>
                        <a:pt x="89" y="784"/>
                        <a:pt x="89" y="851"/>
                      </a:cubicBezTo>
                      <a:cubicBezTo>
                        <a:pt x="90" y="1162"/>
                        <a:pt x="89" y="1474"/>
                        <a:pt x="90" y="1785"/>
                      </a:cubicBezTo>
                      <a:cubicBezTo>
                        <a:pt x="90" y="1804"/>
                        <a:pt x="94" y="1824"/>
                        <a:pt x="101" y="1841"/>
                      </a:cubicBezTo>
                      <a:cubicBezTo>
                        <a:pt x="123" y="1888"/>
                        <a:pt x="164" y="1904"/>
                        <a:pt x="214" y="1904"/>
                      </a:cubicBezTo>
                      <a:cubicBezTo>
                        <a:pt x="559" y="1904"/>
                        <a:pt x="905" y="1904"/>
                        <a:pt x="1250" y="19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15" name="Freeform 7">
                  <a:extLst>
                    <a:ext uri="{FF2B5EF4-FFF2-40B4-BE49-F238E27FC236}">
                      <a16:creationId xmlns:a16="http://schemas.microsoft.com/office/drawing/2014/main" id="{6E316A58-1B61-49A0-988A-864673233D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0097" y="5825069"/>
                  <a:ext cx="2457447" cy="512763"/>
                </a:xfrm>
                <a:custGeom>
                  <a:avLst/>
                  <a:gdLst>
                    <a:gd name="T0" fmla="*/ 635 w 1271"/>
                    <a:gd name="T1" fmla="*/ 0 h 266"/>
                    <a:gd name="T2" fmla="*/ 1207 w 1271"/>
                    <a:gd name="T3" fmla="*/ 0 h 266"/>
                    <a:gd name="T4" fmla="*/ 1271 w 1271"/>
                    <a:gd name="T5" fmla="*/ 65 h 266"/>
                    <a:gd name="T6" fmla="*/ 1271 w 1271"/>
                    <a:gd name="T7" fmla="*/ 203 h 266"/>
                    <a:gd name="T8" fmla="*/ 1206 w 1271"/>
                    <a:gd name="T9" fmla="*/ 266 h 266"/>
                    <a:gd name="T10" fmla="*/ 342 w 1271"/>
                    <a:gd name="T11" fmla="*/ 266 h 266"/>
                    <a:gd name="T12" fmla="*/ 61 w 1271"/>
                    <a:gd name="T13" fmla="*/ 266 h 266"/>
                    <a:gd name="T14" fmla="*/ 0 w 1271"/>
                    <a:gd name="T15" fmla="*/ 205 h 266"/>
                    <a:gd name="T16" fmla="*/ 0 w 1271"/>
                    <a:gd name="T17" fmla="*/ 59 h 266"/>
                    <a:gd name="T18" fmla="*/ 59 w 1271"/>
                    <a:gd name="T19" fmla="*/ 0 h 266"/>
                    <a:gd name="T20" fmla="*/ 635 w 1271"/>
                    <a:gd name="T21" fmla="*/ 0 h 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71" h="266">
                      <a:moveTo>
                        <a:pt x="635" y="0"/>
                      </a:moveTo>
                      <a:cubicBezTo>
                        <a:pt x="826" y="0"/>
                        <a:pt x="1016" y="0"/>
                        <a:pt x="1207" y="0"/>
                      </a:cubicBezTo>
                      <a:cubicBezTo>
                        <a:pt x="1257" y="0"/>
                        <a:pt x="1271" y="14"/>
                        <a:pt x="1271" y="65"/>
                      </a:cubicBezTo>
                      <a:cubicBezTo>
                        <a:pt x="1271" y="111"/>
                        <a:pt x="1271" y="157"/>
                        <a:pt x="1271" y="203"/>
                      </a:cubicBezTo>
                      <a:cubicBezTo>
                        <a:pt x="1271" y="253"/>
                        <a:pt x="1257" y="266"/>
                        <a:pt x="1206" y="266"/>
                      </a:cubicBezTo>
                      <a:cubicBezTo>
                        <a:pt x="918" y="266"/>
                        <a:pt x="630" y="266"/>
                        <a:pt x="342" y="266"/>
                      </a:cubicBezTo>
                      <a:cubicBezTo>
                        <a:pt x="248" y="266"/>
                        <a:pt x="155" y="266"/>
                        <a:pt x="61" y="266"/>
                      </a:cubicBezTo>
                      <a:cubicBezTo>
                        <a:pt x="15" y="266"/>
                        <a:pt x="0" y="251"/>
                        <a:pt x="0" y="205"/>
                      </a:cubicBezTo>
                      <a:cubicBezTo>
                        <a:pt x="0" y="156"/>
                        <a:pt x="0" y="107"/>
                        <a:pt x="0" y="59"/>
                      </a:cubicBezTo>
                      <a:cubicBezTo>
                        <a:pt x="0" y="16"/>
                        <a:pt x="16" y="0"/>
                        <a:pt x="59" y="0"/>
                      </a:cubicBezTo>
                      <a:cubicBezTo>
                        <a:pt x="251" y="0"/>
                        <a:pt x="443" y="0"/>
                        <a:pt x="6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16" name="Freeform 8">
                  <a:extLst>
                    <a:ext uri="{FF2B5EF4-FFF2-40B4-BE49-F238E27FC236}">
                      <a16:creationId xmlns:a16="http://schemas.microsoft.com/office/drawing/2014/main" id="{D97D3184-9233-4A23-97A9-14783D86C4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36015" y="5174194"/>
                  <a:ext cx="841374" cy="514350"/>
                </a:xfrm>
                <a:custGeom>
                  <a:avLst/>
                  <a:gdLst>
                    <a:gd name="T0" fmla="*/ 217 w 435"/>
                    <a:gd name="T1" fmla="*/ 267 h 267"/>
                    <a:gd name="T2" fmla="*/ 56 w 435"/>
                    <a:gd name="T3" fmla="*/ 267 h 267"/>
                    <a:gd name="T4" fmla="*/ 0 w 435"/>
                    <a:gd name="T5" fmla="*/ 211 h 267"/>
                    <a:gd name="T6" fmla="*/ 1 w 435"/>
                    <a:gd name="T7" fmla="*/ 53 h 267"/>
                    <a:gd name="T8" fmla="*/ 51 w 435"/>
                    <a:gd name="T9" fmla="*/ 0 h 267"/>
                    <a:gd name="T10" fmla="*/ 383 w 435"/>
                    <a:gd name="T11" fmla="*/ 0 h 267"/>
                    <a:gd name="T12" fmla="*/ 434 w 435"/>
                    <a:gd name="T13" fmla="*/ 51 h 267"/>
                    <a:gd name="T14" fmla="*/ 434 w 435"/>
                    <a:gd name="T15" fmla="*/ 217 h 267"/>
                    <a:gd name="T16" fmla="*/ 383 w 435"/>
                    <a:gd name="T17" fmla="*/ 267 h 267"/>
                    <a:gd name="T18" fmla="*/ 217 w 435"/>
                    <a:gd name="T19" fmla="*/ 267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35" h="267">
                      <a:moveTo>
                        <a:pt x="217" y="267"/>
                      </a:moveTo>
                      <a:cubicBezTo>
                        <a:pt x="163" y="267"/>
                        <a:pt x="110" y="267"/>
                        <a:pt x="56" y="267"/>
                      </a:cubicBezTo>
                      <a:cubicBezTo>
                        <a:pt x="15" y="267"/>
                        <a:pt x="1" y="252"/>
                        <a:pt x="0" y="211"/>
                      </a:cubicBezTo>
                      <a:cubicBezTo>
                        <a:pt x="0" y="158"/>
                        <a:pt x="0" y="106"/>
                        <a:pt x="1" y="53"/>
                      </a:cubicBezTo>
                      <a:cubicBezTo>
                        <a:pt x="1" y="18"/>
                        <a:pt x="17" y="1"/>
                        <a:pt x="51" y="0"/>
                      </a:cubicBezTo>
                      <a:cubicBezTo>
                        <a:pt x="162" y="0"/>
                        <a:pt x="273" y="0"/>
                        <a:pt x="383" y="0"/>
                      </a:cubicBezTo>
                      <a:cubicBezTo>
                        <a:pt x="416" y="0"/>
                        <a:pt x="434" y="18"/>
                        <a:pt x="434" y="51"/>
                      </a:cubicBezTo>
                      <a:cubicBezTo>
                        <a:pt x="435" y="106"/>
                        <a:pt x="435" y="162"/>
                        <a:pt x="434" y="217"/>
                      </a:cubicBezTo>
                      <a:cubicBezTo>
                        <a:pt x="434" y="251"/>
                        <a:pt x="418" y="266"/>
                        <a:pt x="383" y="267"/>
                      </a:cubicBezTo>
                      <a:cubicBezTo>
                        <a:pt x="328" y="267"/>
                        <a:pt x="273" y="267"/>
                        <a:pt x="217" y="2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17" name="Freeform 9">
                  <a:extLst>
                    <a:ext uri="{FF2B5EF4-FFF2-40B4-BE49-F238E27FC236}">
                      <a16:creationId xmlns:a16="http://schemas.microsoft.com/office/drawing/2014/main" id="{51168EFF-FF8C-4FBB-BB2C-C8E351172F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72282" y="5174194"/>
                  <a:ext cx="838199" cy="515938"/>
                </a:xfrm>
                <a:custGeom>
                  <a:avLst/>
                  <a:gdLst>
                    <a:gd name="T0" fmla="*/ 218 w 434"/>
                    <a:gd name="T1" fmla="*/ 0 h 268"/>
                    <a:gd name="T2" fmla="*/ 374 w 434"/>
                    <a:gd name="T3" fmla="*/ 0 h 268"/>
                    <a:gd name="T4" fmla="*/ 434 w 434"/>
                    <a:gd name="T5" fmla="*/ 60 h 268"/>
                    <a:gd name="T6" fmla="*/ 434 w 434"/>
                    <a:gd name="T7" fmla="*/ 213 h 268"/>
                    <a:gd name="T8" fmla="*/ 380 w 434"/>
                    <a:gd name="T9" fmla="*/ 267 h 268"/>
                    <a:gd name="T10" fmla="*/ 53 w 434"/>
                    <a:gd name="T11" fmla="*/ 268 h 268"/>
                    <a:gd name="T12" fmla="*/ 0 w 434"/>
                    <a:gd name="T13" fmla="*/ 215 h 268"/>
                    <a:gd name="T14" fmla="*/ 0 w 434"/>
                    <a:gd name="T15" fmla="*/ 55 h 268"/>
                    <a:gd name="T16" fmla="*/ 56 w 434"/>
                    <a:gd name="T17" fmla="*/ 0 h 268"/>
                    <a:gd name="T18" fmla="*/ 218 w 434"/>
                    <a:gd name="T19" fmla="*/ 0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34" h="268">
                      <a:moveTo>
                        <a:pt x="218" y="0"/>
                      </a:moveTo>
                      <a:cubicBezTo>
                        <a:pt x="270" y="0"/>
                        <a:pt x="322" y="0"/>
                        <a:pt x="374" y="0"/>
                      </a:cubicBezTo>
                      <a:cubicBezTo>
                        <a:pt x="419" y="0"/>
                        <a:pt x="434" y="15"/>
                        <a:pt x="434" y="60"/>
                      </a:cubicBezTo>
                      <a:cubicBezTo>
                        <a:pt x="434" y="111"/>
                        <a:pt x="434" y="162"/>
                        <a:pt x="434" y="213"/>
                      </a:cubicBezTo>
                      <a:cubicBezTo>
                        <a:pt x="434" y="251"/>
                        <a:pt x="418" y="267"/>
                        <a:pt x="380" y="267"/>
                      </a:cubicBezTo>
                      <a:cubicBezTo>
                        <a:pt x="271" y="268"/>
                        <a:pt x="162" y="268"/>
                        <a:pt x="53" y="268"/>
                      </a:cubicBezTo>
                      <a:cubicBezTo>
                        <a:pt x="16" y="267"/>
                        <a:pt x="0" y="251"/>
                        <a:pt x="0" y="215"/>
                      </a:cubicBezTo>
                      <a:cubicBezTo>
                        <a:pt x="0" y="161"/>
                        <a:pt x="0" y="108"/>
                        <a:pt x="0" y="55"/>
                      </a:cubicBezTo>
                      <a:cubicBezTo>
                        <a:pt x="0" y="17"/>
                        <a:pt x="17" y="0"/>
                        <a:pt x="56" y="0"/>
                      </a:cubicBezTo>
                      <a:cubicBezTo>
                        <a:pt x="110" y="0"/>
                        <a:pt x="164" y="0"/>
                        <a:pt x="2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18" name="Freeform 10">
                  <a:extLst>
                    <a:ext uri="{FF2B5EF4-FFF2-40B4-BE49-F238E27FC236}">
                      <a16:creationId xmlns:a16="http://schemas.microsoft.com/office/drawing/2014/main" id="{E1C5D1B4-EDA4-4C55-962C-4839E481DC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36015" y="4531256"/>
                  <a:ext cx="517524" cy="515938"/>
                </a:xfrm>
                <a:custGeom>
                  <a:avLst/>
                  <a:gdLst>
                    <a:gd name="T0" fmla="*/ 0 w 268"/>
                    <a:gd name="T1" fmla="*/ 133 h 268"/>
                    <a:gd name="T2" fmla="*/ 1 w 268"/>
                    <a:gd name="T3" fmla="*/ 49 h 268"/>
                    <a:gd name="T4" fmla="*/ 49 w 268"/>
                    <a:gd name="T5" fmla="*/ 0 h 268"/>
                    <a:gd name="T6" fmla="*/ 219 w 268"/>
                    <a:gd name="T7" fmla="*/ 0 h 268"/>
                    <a:gd name="T8" fmla="*/ 266 w 268"/>
                    <a:gd name="T9" fmla="*/ 46 h 268"/>
                    <a:gd name="T10" fmla="*/ 267 w 268"/>
                    <a:gd name="T11" fmla="*/ 222 h 268"/>
                    <a:gd name="T12" fmla="*/ 223 w 268"/>
                    <a:gd name="T13" fmla="*/ 266 h 268"/>
                    <a:gd name="T14" fmla="*/ 43 w 268"/>
                    <a:gd name="T15" fmla="*/ 266 h 268"/>
                    <a:gd name="T16" fmla="*/ 1 w 268"/>
                    <a:gd name="T17" fmla="*/ 219 h 268"/>
                    <a:gd name="T18" fmla="*/ 0 w 268"/>
                    <a:gd name="T19" fmla="*/ 133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8" h="268">
                      <a:moveTo>
                        <a:pt x="0" y="133"/>
                      </a:moveTo>
                      <a:cubicBezTo>
                        <a:pt x="0" y="105"/>
                        <a:pt x="0" y="77"/>
                        <a:pt x="1" y="49"/>
                      </a:cubicBezTo>
                      <a:cubicBezTo>
                        <a:pt x="1" y="18"/>
                        <a:pt x="19" y="1"/>
                        <a:pt x="49" y="0"/>
                      </a:cubicBezTo>
                      <a:cubicBezTo>
                        <a:pt x="106" y="0"/>
                        <a:pt x="162" y="0"/>
                        <a:pt x="219" y="0"/>
                      </a:cubicBezTo>
                      <a:cubicBezTo>
                        <a:pt x="247" y="1"/>
                        <a:pt x="266" y="18"/>
                        <a:pt x="266" y="46"/>
                      </a:cubicBezTo>
                      <a:cubicBezTo>
                        <a:pt x="268" y="104"/>
                        <a:pt x="268" y="163"/>
                        <a:pt x="267" y="222"/>
                      </a:cubicBezTo>
                      <a:cubicBezTo>
                        <a:pt x="266" y="249"/>
                        <a:pt x="251" y="266"/>
                        <a:pt x="223" y="266"/>
                      </a:cubicBezTo>
                      <a:cubicBezTo>
                        <a:pt x="163" y="268"/>
                        <a:pt x="103" y="268"/>
                        <a:pt x="43" y="266"/>
                      </a:cubicBezTo>
                      <a:cubicBezTo>
                        <a:pt x="15" y="265"/>
                        <a:pt x="1" y="247"/>
                        <a:pt x="1" y="219"/>
                      </a:cubicBezTo>
                      <a:cubicBezTo>
                        <a:pt x="0" y="190"/>
                        <a:pt x="0" y="162"/>
                        <a:pt x="0" y="13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19" name="Freeform 11">
                  <a:extLst>
                    <a:ext uri="{FF2B5EF4-FFF2-40B4-BE49-F238E27FC236}">
                      <a16:creationId xmlns:a16="http://schemas.microsoft.com/office/drawing/2014/main" id="{8A8A0185-2D37-41FE-BB46-2CBB8240CE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6922" y="4531256"/>
                  <a:ext cx="520699" cy="515938"/>
                </a:xfrm>
                <a:custGeom>
                  <a:avLst/>
                  <a:gdLst>
                    <a:gd name="T0" fmla="*/ 137 w 269"/>
                    <a:gd name="T1" fmla="*/ 0 h 268"/>
                    <a:gd name="T2" fmla="*/ 219 w 269"/>
                    <a:gd name="T3" fmla="*/ 0 h 268"/>
                    <a:gd name="T4" fmla="*/ 268 w 269"/>
                    <a:gd name="T5" fmla="*/ 48 h 268"/>
                    <a:gd name="T6" fmla="*/ 268 w 269"/>
                    <a:gd name="T7" fmla="*/ 218 h 268"/>
                    <a:gd name="T8" fmla="*/ 222 w 269"/>
                    <a:gd name="T9" fmla="*/ 267 h 268"/>
                    <a:gd name="T10" fmla="*/ 48 w 269"/>
                    <a:gd name="T11" fmla="*/ 267 h 268"/>
                    <a:gd name="T12" fmla="*/ 1 w 269"/>
                    <a:gd name="T13" fmla="*/ 216 h 268"/>
                    <a:gd name="T14" fmla="*/ 1 w 269"/>
                    <a:gd name="T15" fmla="*/ 53 h 268"/>
                    <a:gd name="T16" fmla="*/ 55 w 269"/>
                    <a:gd name="T17" fmla="*/ 0 h 268"/>
                    <a:gd name="T18" fmla="*/ 59 w 269"/>
                    <a:gd name="T19" fmla="*/ 0 h 268"/>
                    <a:gd name="T20" fmla="*/ 137 w 269"/>
                    <a:gd name="T21" fmla="*/ 0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69" h="268">
                      <a:moveTo>
                        <a:pt x="137" y="0"/>
                      </a:moveTo>
                      <a:cubicBezTo>
                        <a:pt x="164" y="0"/>
                        <a:pt x="191" y="0"/>
                        <a:pt x="219" y="0"/>
                      </a:cubicBezTo>
                      <a:cubicBezTo>
                        <a:pt x="249" y="1"/>
                        <a:pt x="267" y="18"/>
                        <a:pt x="268" y="48"/>
                      </a:cubicBezTo>
                      <a:cubicBezTo>
                        <a:pt x="269" y="105"/>
                        <a:pt x="268" y="162"/>
                        <a:pt x="268" y="218"/>
                      </a:cubicBezTo>
                      <a:cubicBezTo>
                        <a:pt x="267" y="249"/>
                        <a:pt x="252" y="266"/>
                        <a:pt x="222" y="267"/>
                      </a:cubicBezTo>
                      <a:cubicBezTo>
                        <a:pt x="164" y="268"/>
                        <a:pt x="106" y="268"/>
                        <a:pt x="48" y="267"/>
                      </a:cubicBezTo>
                      <a:cubicBezTo>
                        <a:pt x="18" y="266"/>
                        <a:pt x="1" y="247"/>
                        <a:pt x="1" y="216"/>
                      </a:cubicBezTo>
                      <a:cubicBezTo>
                        <a:pt x="0" y="162"/>
                        <a:pt x="0" y="107"/>
                        <a:pt x="1" y="53"/>
                      </a:cubicBezTo>
                      <a:cubicBezTo>
                        <a:pt x="1" y="18"/>
                        <a:pt x="20" y="1"/>
                        <a:pt x="55" y="0"/>
                      </a:cubicBezTo>
                      <a:cubicBezTo>
                        <a:pt x="56" y="0"/>
                        <a:pt x="58" y="0"/>
                        <a:pt x="59" y="0"/>
                      </a:cubicBezTo>
                      <a:cubicBezTo>
                        <a:pt x="85" y="0"/>
                        <a:pt x="111" y="0"/>
                        <a:pt x="13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0" name="Freeform 12">
                  <a:extLst>
                    <a:ext uri="{FF2B5EF4-FFF2-40B4-BE49-F238E27FC236}">
                      <a16:creationId xmlns:a16="http://schemas.microsoft.com/office/drawing/2014/main" id="{99AB241C-DDF9-447F-97C7-999BCDBE74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8432" y="4531256"/>
                  <a:ext cx="519112" cy="515938"/>
                </a:xfrm>
                <a:custGeom>
                  <a:avLst/>
                  <a:gdLst>
                    <a:gd name="T0" fmla="*/ 132 w 268"/>
                    <a:gd name="T1" fmla="*/ 0 h 268"/>
                    <a:gd name="T2" fmla="*/ 218 w 268"/>
                    <a:gd name="T3" fmla="*/ 0 h 268"/>
                    <a:gd name="T4" fmla="*/ 267 w 268"/>
                    <a:gd name="T5" fmla="*/ 49 h 268"/>
                    <a:gd name="T6" fmla="*/ 267 w 268"/>
                    <a:gd name="T7" fmla="*/ 219 h 268"/>
                    <a:gd name="T8" fmla="*/ 222 w 268"/>
                    <a:gd name="T9" fmla="*/ 267 h 268"/>
                    <a:gd name="T10" fmla="*/ 45 w 268"/>
                    <a:gd name="T11" fmla="*/ 266 h 268"/>
                    <a:gd name="T12" fmla="*/ 1 w 268"/>
                    <a:gd name="T13" fmla="*/ 220 h 268"/>
                    <a:gd name="T14" fmla="*/ 1 w 268"/>
                    <a:gd name="T15" fmla="*/ 48 h 268"/>
                    <a:gd name="T16" fmla="*/ 50 w 268"/>
                    <a:gd name="T17" fmla="*/ 0 h 268"/>
                    <a:gd name="T18" fmla="*/ 132 w 268"/>
                    <a:gd name="T19" fmla="*/ 0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8" h="268">
                      <a:moveTo>
                        <a:pt x="132" y="0"/>
                      </a:moveTo>
                      <a:cubicBezTo>
                        <a:pt x="161" y="0"/>
                        <a:pt x="189" y="0"/>
                        <a:pt x="218" y="0"/>
                      </a:cubicBezTo>
                      <a:cubicBezTo>
                        <a:pt x="248" y="1"/>
                        <a:pt x="267" y="19"/>
                        <a:pt x="267" y="49"/>
                      </a:cubicBezTo>
                      <a:cubicBezTo>
                        <a:pt x="268" y="106"/>
                        <a:pt x="268" y="162"/>
                        <a:pt x="267" y="219"/>
                      </a:cubicBezTo>
                      <a:cubicBezTo>
                        <a:pt x="267" y="247"/>
                        <a:pt x="251" y="266"/>
                        <a:pt x="222" y="267"/>
                      </a:cubicBezTo>
                      <a:cubicBezTo>
                        <a:pt x="163" y="268"/>
                        <a:pt x="104" y="268"/>
                        <a:pt x="45" y="266"/>
                      </a:cubicBezTo>
                      <a:cubicBezTo>
                        <a:pt x="16" y="266"/>
                        <a:pt x="1" y="249"/>
                        <a:pt x="1" y="220"/>
                      </a:cubicBezTo>
                      <a:cubicBezTo>
                        <a:pt x="0" y="163"/>
                        <a:pt x="0" y="105"/>
                        <a:pt x="1" y="48"/>
                      </a:cubicBezTo>
                      <a:cubicBezTo>
                        <a:pt x="1" y="17"/>
                        <a:pt x="19" y="1"/>
                        <a:pt x="50" y="0"/>
                      </a:cubicBezTo>
                      <a:cubicBezTo>
                        <a:pt x="78" y="0"/>
                        <a:pt x="105" y="0"/>
                        <a:pt x="1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1" name="Freeform 13">
                  <a:extLst>
                    <a:ext uri="{FF2B5EF4-FFF2-40B4-BE49-F238E27FC236}">
                      <a16:creationId xmlns:a16="http://schemas.microsoft.com/office/drawing/2014/main" id="{DD3DE50E-4D47-4B39-99F6-514A0DA0C7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4621" y="4531256"/>
                  <a:ext cx="519112" cy="515938"/>
                </a:xfrm>
                <a:custGeom>
                  <a:avLst/>
                  <a:gdLst>
                    <a:gd name="T0" fmla="*/ 135 w 268"/>
                    <a:gd name="T1" fmla="*/ 0 h 268"/>
                    <a:gd name="T2" fmla="*/ 219 w 268"/>
                    <a:gd name="T3" fmla="*/ 0 h 268"/>
                    <a:gd name="T4" fmla="*/ 266 w 268"/>
                    <a:gd name="T5" fmla="*/ 44 h 268"/>
                    <a:gd name="T6" fmla="*/ 266 w 268"/>
                    <a:gd name="T7" fmla="*/ 225 h 268"/>
                    <a:gd name="T8" fmla="*/ 226 w 268"/>
                    <a:gd name="T9" fmla="*/ 266 h 268"/>
                    <a:gd name="T10" fmla="*/ 44 w 268"/>
                    <a:gd name="T11" fmla="*/ 266 h 268"/>
                    <a:gd name="T12" fmla="*/ 1 w 268"/>
                    <a:gd name="T13" fmla="*/ 222 h 268"/>
                    <a:gd name="T14" fmla="*/ 1 w 268"/>
                    <a:gd name="T15" fmla="*/ 44 h 268"/>
                    <a:gd name="T16" fmla="*/ 49 w 268"/>
                    <a:gd name="T17" fmla="*/ 0 h 268"/>
                    <a:gd name="T18" fmla="*/ 135 w 268"/>
                    <a:gd name="T19" fmla="*/ 0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8" h="268">
                      <a:moveTo>
                        <a:pt x="135" y="0"/>
                      </a:moveTo>
                      <a:cubicBezTo>
                        <a:pt x="163" y="0"/>
                        <a:pt x="191" y="0"/>
                        <a:pt x="219" y="0"/>
                      </a:cubicBezTo>
                      <a:cubicBezTo>
                        <a:pt x="247" y="1"/>
                        <a:pt x="265" y="15"/>
                        <a:pt x="266" y="44"/>
                      </a:cubicBezTo>
                      <a:cubicBezTo>
                        <a:pt x="268" y="104"/>
                        <a:pt x="268" y="165"/>
                        <a:pt x="266" y="225"/>
                      </a:cubicBezTo>
                      <a:cubicBezTo>
                        <a:pt x="266" y="251"/>
                        <a:pt x="251" y="265"/>
                        <a:pt x="226" y="266"/>
                      </a:cubicBezTo>
                      <a:cubicBezTo>
                        <a:pt x="165" y="268"/>
                        <a:pt x="104" y="268"/>
                        <a:pt x="44" y="266"/>
                      </a:cubicBezTo>
                      <a:cubicBezTo>
                        <a:pt x="18" y="266"/>
                        <a:pt x="2" y="249"/>
                        <a:pt x="1" y="222"/>
                      </a:cubicBezTo>
                      <a:cubicBezTo>
                        <a:pt x="0" y="163"/>
                        <a:pt x="0" y="104"/>
                        <a:pt x="1" y="44"/>
                      </a:cubicBezTo>
                      <a:cubicBezTo>
                        <a:pt x="2" y="17"/>
                        <a:pt x="21" y="1"/>
                        <a:pt x="49" y="0"/>
                      </a:cubicBezTo>
                      <a:cubicBezTo>
                        <a:pt x="77" y="0"/>
                        <a:pt x="106" y="0"/>
                        <a:pt x="1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2" name="Freeform 14">
                  <a:extLst>
                    <a:ext uri="{FF2B5EF4-FFF2-40B4-BE49-F238E27FC236}">
                      <a16:creationId xmlns:a16="http://schemas.microsoft.com/office/drawing/2014/main" id="{070BF143-4A50-431E-A431-89D974D1FF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00733" y="4531256"/>
                  <a:ext cx="519112" cy="515938"/>
                </a:xfrm>
                <a:custGeom>
                  <a:avLst/>
                  <a:gdLst>
                    <a:gd name="T0" fmla="*/ 135 w 268"/>
                    <a:gd name="T1" fmla="*/ 0 h 268"/>
                    <a:gd name="T2" fmla="*/ 219 w 268"/>
                    <a:gd name="T3" fmla="*/ 0 h 268"/>
                    <a:gd name="T4" fmla="*/ 267 w 268"/>
                    <a:gd name="T5" fmla="*/ 46 h 268"/>
                    <a:gd name="T6" fmla="*/ 267 w 268"/>
                    <a:gd name="T7" fmla="*/ 222 h 268"/>
                    <a:gd name="T8" fmla="*/ 223 w 268"/>
                    <a:gd name="T9" fmla="*/ 267 h 268"/>
                    <a:gd name="T10" fmla="*/ 45 w 268"/>
                    <a:gd name="T11" fmla="*/ 266 h 268"/>
                    <a:gd name="T12" fmla="*/ 1 w 268"/>
                    <a:gd name="T13" fmla="*/ 222 h 268"/>
                    <a:gd name="T14" fmla="*/ 2 w 268"/>
                    <a:gd name="T15" fmla="*/ 46 h 268"/>
                    <a:gd name="T16" fmla="*/ 52 w 268"/>
                    <a:gd name="T17" fmla="*/ 0 h 268"/>
                    <a:gd name="T18" fmla="*/ 135 w 268"/>
                    <a:gd name="T19" fmla="*/ 0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8" h="268">
                      <a:moveTo>
                        <a:pt x="135" y="0"/>
                      </a:moveTo>
                      <a:cubicBezTo>
                        <a:pt x="163" y="0"/>
                        <a:pt x="191" y="0"/>
                        <a:pt x="219" y="0"/>
                      </a:cubicBezTo>
                      <a:cubicBezTo>
                        <a:pt x="248" y="1"/>
                        <a:pt x="267" y="18"/>
                        <a:pt x="267" y="46"/>
                      </a:cubicBezTo>
                      <a:cubicBezTo>
                        <a:pt x="268" y="105"/>
                        <a:pt x="268" y="163"/>
                        <a:pt x="267" y="222"/>
                      </a:cubicBezTo>
                      <a:cubicBezTo>
                        <a:pt x="267" y="249"/>
                        <a:pt x="250" y="266"/>
                        <a:pt x="223" y="267"/>
                      </a:cubicBezTo>
                      <a:cubicBezTo>
                        <a:pt x="164" y="268"/>
                        <a:pt x="105" y="268"/>
                        <a:pt x="45" y="266"/>
                      </a:cubicBezTo>
                      <a:cubicBezTo>
                        <a:pt x="18" y="266"/>
                        <a:pt x="2" y="250"/>
                        <a:pt x="1" y="222"/>
                      </a:cubicBezTo>
                      <a:cubicBezTo>
                        <a:pt x="0" y="163"/>
                        <a:pt x="0" y="104"/>
                        <a:pt x="2" y="46"/>
                      </a:cubicBezTo>
                      <a:cubicBezTo>
                        <a:pt x="2" y="16"/>
                        <a:pt x="21" y="1"/>
                        <a:pt x="52" y="0"/>
                      </a:cubicBezTo>
                      <a:cubicBezTo>
                        <a:pt x="79" y="0"/>
                        <a:pt x="107" y="0"/>
                        <a:pt x="1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3" name="Freeform 15">
                  <a:extLst>
                    <a:ext uri="{FF2B5EF4-FFF2-40B4-BE49-F238E27FC236}">
                      <a16:creationId xmlns:a16="http://schemas.microsoft.com/office/drawing/2014/main" id="{8D801E67-3D78-4B2B-9F22-44656B1BD7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2359" y="5174194"/>
                  <a:ext cx="517524" cy="515938"/>
                </a:xfrm>
                <a:custGeom>
                  <a:avLst/>
                  <a:gdLst>
                    <a:gd name="T0" fmla="*/ 268 w 268"/>
                    <a:gd name="T1" fmla="*/ 135 h 268"/>
                    <a:gd name="T2" fmla="*/ 268 w 268"/>
                    <a:gd name="T3" fmla="*/ 215 h 268"/>
                    <a:gd name="T4" fmla="*/ 216 w 268"/>
                    <a:gd name="T5" fmla="*/ 267 h 268"/>
                    <a:gd name="T6" fmla="*/ 50 w 268"/>
                    <a:gd name="T7" fmla="*/ 267 h 268"/>
                    <a:gd name="T8" fmla="*/ 1 w 268"/>
                    <a:gd name="T9" fmla="*/ 217 h 268"/>
                    <a:gd name="T10" fmla="*/ 1 w 268"/>
                    <a:gd name="T11" fmla="*/ 51 h 268"/>
                    <a:gd name="T12" fmla="*/ 52 w 268"/>
                    <a:gd name="T13" fmla="*/ 0 h 268"/>
                    <a:gd name="T14" fmla="*/ 216 w 268"/>
                    <a:gd name="T15" fmla="*/ 0 h 268"/>
                    <a:gd name="T16" fmla="*/ 268 w 268"/>
                    <a:gd name="T17" fmla="*/ 53 h 268"/>
                    <a:gd name="T18" fmla="*/ 268 w 268"/>
                    <a:gd name="T19" fmla="*/ 95 h 268"/>
                    <a:gd name="T20" fmla="*/ 268 w 268"/>
                    <a:gd name="T21" fmla="*/ 135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68" h="268">
                      <a:moveTo>
                        <a:pt x="268" y="135"/>
                      </a:moveTo>
                      <a:cubicBezTo>
                        <a:pt x="268" y="161"/>
                        <a:pt x="268" y="188"/>
                        <a:pt x="268" y="215"/>
                      </a:cubicBezTo>
                      <a:cubicBezTo>
                        <a:pt x="267" y="250"/>
                        <a:pt x="251" y="267"/>
                        <a:pt x="216" y="267"/>
                      </a:cubicBezTo>
                      <a:cubicBezTo>
                        <a:pt x="161" y="268"/>
                        <a:pt x="106" y="268"/>
                        <a:pt x="50" y="267"/>
                      </a:cubicBezTo>
                      <a:cubicBezTo>
                        <a:pt x="18" y="267"/>
                        <a:pt x="1" y="250"/>
                        <a:pt x="1" y="217"/>
                      </a:cubicBezTo>
                      <a:cubicBezTo>
                        <a:pt x="0" y="162"/>
                        <a:pt x="0" y="107"/>
                        <a:pt x="1" y="51"/>
                      </a:cubicBezTo>
                      <a:cubicBezTo>
                        <a:pt x="1" y="18"/>
                        <a:pt x="19" y="1"/>
                        <a:pt x="52" y="0"/>
                      </a:cubicBezTo>
                      <a:cubicBezTo>
                        <a:pt x="107" y="0"/>
                        <a:pt x="161" y="0"/>
                        <a:pt x="216" y="0"/>
                      </a:cubicBezTo>
                      <a:cubicBezTo>
                        <a:pt x="250" y="1"/>
                        <a:pt x="267" y="19"/>
                        <a:pt x="268" y="53"/>
                      </a:cubicBezTo>
                      <a:cubicBezTo>
                        <a:pt x="268" y="67"/>
                        <a:pt x="268" y="81"/>
                        <a:pt x="268" y="95"/>
                      </a:cubicBezTo>
                      <a:cubicBezTo>
                        <a:pt x="268" y="108"/>
                        <a:pt x="268" y="122"/>
                        <a:pt x="268" y="1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4" name="Freeform 16">
                  <a:extLst>
                    <a:ext uri="{FF2B5EF4-FFF2-40B4-BE49-F238E27FC236}">
                      <a16:creationId xmlns:a16="http://schemas.microsoft.com/office/drawing/2014/main" id="{1B1DD3EC-B67D-499A-B985-3D28DFC46F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4582" y="5172606"/>
                  <a:ext cx="517524" cy="517525"/>
                </a:xfrm>
                <a:custGeom>
                  <a:avLst/>
                  <a:gdLst>
                    <a:gd name="T0" fmla="*/ 1 w 268"/>
                    <a:gd name="T1" fmla="*/ 135 h 269"/>
                    <a:gd name="T2" fmla="*/ 1 w 268"/>
                    <a:gd name="T3" fmla="*/ 54 h 269"/>
                    <a:gd name="T4" fmla="*/ 51 w 268"/>
                    <a:gd name="T5" fmla="*/ 1 h 269"/>
                    <a:gd name="T6" fmla="*/ 219 w 268"/>
                    <a:gd name="T7" fmla="*/ 1 h 269"/>
                    <a:gd name="T8" fmla="*/ 267 w 268"/>
                    <a:gd name="T9" fmla="*/ 51 h 269"/>
                    <a:gd name="T10" fmla="*/ 267 w 268"/>
                    <a:gd name="T11" fmla="*/ 219 h 269"/>
                    <a:gd name="T12" fmla="*/ 218 w 268"/>
                    <a:gd name="T13" fmla="*/ 268 h 269"/>
                    <a:gd name="T14" fmla="*/ 52 w 268"/>
                    <a:gd name="T15" fmla="*/ 268 h 269"/>
                    <a:gd name="T16" fmla="*/ 1 w 268"/>
                    <a:gd name="T17" fmla="*/ 215 h 269"/>
                    <a:gd name="T18" fmla="*/ 1 w 268"/>
                    <a:gd name="T19" fmla="*/ 135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8" h="269">
                      <a:moveTo>
                        <a:pt x="1" y="135"/>
                      </a:moveTo>
                      <a:cubicBezTo>
                        <a:pt x="1" y="108"/>
                        <a:pt x="0" y="81"/>
                        <a:pt x="1" y="54"/>
                      </a:cubicBezTo>
                      <a:cubicBezTo>
                        <a:pt x="1" y="20"/>
                        <a:pt x="18" y="2"/>
                        <a:pt x="51" y="1"/>
                      </a:cubicBezTo>
                      <a:cubicBezTo>
                        <a:pt x="107" y="0"/>
                        <a:pt x="163" y="0"/>
                        <a:pt x="219" y="1"/>
                      </a:cubicBezTo>
                      <a:cubicBezTo>
                        <a:pt x="250" y="2"/>
                        <a:pt x="267" y="20"/>
                        <a:pt x="267" y="51"/>
                      </a:cubicBezTo>
                      <a:cubicBezTo>
                        <a:pt x="268" y="107"/>
                        <a:pt x="268" y="163"/>
                        <a:pt x="267" y="219"/>
                      </a:cubicBezTo>
                      <a:cubicBezTo>
                        <a:pt x="267" y="252"/>
                        <a:pt x="251" y="268"/>
                        <a:pt x="218" y="268"/>
                      </a:cubicBezTo>
                      <a:cubicBezTo>
                        <a:pt x="162" y="269"/>
                        <a:pt x="107" y="269"/>
                        <a:pt x="52" y="268"/>
                      </a:cubicBezTo>
                      <a:cubicBezTo>
                        <a:pt x="17" y="268"/>
                        <a:pt x="1" y="250"/>
                        <a:pt x="1" y="215"/>
                      </a:cubicBezTo>
                      <a:cubicBezTo>
                        <a:pt x="1" y="189"/>
                        <a:pt x="1" y="162"/>
                        <a:pt x="1" y="1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5" name="Freeform 17">
                  <a:extLst>
                    <a:ext uri="{FF2B5EF4-FFF2-40B4-BE49-F238E27FC236}">
                      <a16:creationId xmlns:a16="http://schemas.microsoft.com/office/drawing/2014/main" id="{502E05E8-614C-4C5A-8C6D-50125323DE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36015" y="5825069"/>
                  <a:ext cx="517524" cy="514350"/>
                </a:xfrm>
                <a:custGeom>
                  <a:avLst/>
                  <a:gdLst>
                    <a:gd name="T0" fmla="*/ 0 w 268"/>
                    <a:gd name="T1" fmla="*/ 132 h 267"/>
                    <a:gd name="T2" fmla="*/ 1 w 268"/>
                    <a:gd name="T3" fmla="*/ 48 h 267"/>
                    <a:gd name="T4" fmla="*/ 48 w 268"/>
                    <a:gd name="T5" fmla="*/ 1 h 267"/>
                    <a:gd name="T6" fmla="*/ 220 w 268"/>
                    <a:gd name="T7" fmla="*/ 1 h 267"/>
                    <a:gd name="T8" fmla="*/ 267 w 268"/>
                    <a:gd name="T9" fmla="*/ 46 h 267"/>
                    <a:gd name="T10" fmla="*/ 267 w 268"/>
                    <a:gd name="T11" fmla="*/ 220 h 267"/>
                    <a:gd name="T12" fmla="*/ 219 w 268"/>
                    <a:gd name="T13" fmla="*/ 266 h 267"/>
                    <a:gd name="T14" fmla="*/ 48 w 268"/>
                    <a:gd name="T15" fmla="*/ 266 h 267"/>
                    <a:gd name="T16" fmla="*/ 1 w 268"/>
                    <a:gd name="T17" fmla="*/ 216 h 267"/>
                    <a:gd name="T18" fmla="*/ 0 w 268"/>
                    <a:gd name="T19" fmla="*/ 13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8" h="267">
                      <a:moveTo>
                        <a:pt x="0" y="132"/>
                      </a:moveTo>
                      <a:cubicBezTo>
                        <a:pt x="0" y="104"/>
                        <a:pt x="0" y="76"/>
                        <a:pt x="1" y="48"/>
                      </a:cubicBezTo>
                      <a:cubicBezTo>
                        <a:pt x="1" y="18"/>
                        <a:pt x="17" y="1"/>
                        <a:pt x="48" y="1"/>
                      </a:cubicBezTo>
                      <a:cubicBezTo>
                        <a:pt x="105" y="0"/>
                        <a:pt x="162" y="0"/>
                        <a:pt x="220" y="1"/>
                      </a:cubicBezTo>
                      <a:cubicBezTo>
                        <a:pt x="249" y="1"/>
                        <a:pt x="266" y="17"/>
                        <a:pt x="267" y="46"/>
                      </a:cubicBezTo>
                      <a:cubicBezTo>
                        <a:pt x="268" y="104"/>
                        <a:pt x="268" y="162"/>
                        <a:pt x="267" y="220"/>
                      </a:cubicBezTo>
                      <a:cubicBezTo>
                        <a:pt x="266" y="250"/>
                        <a:pt x="249" y="265"/>
                        <a:pt x="219" y="266"/>
                      </a:cubicBezTo>
                      <a:cubicBezTo>
                        <a:pt x="162" y="267"/>
                        <a:pt x="105" y="267"/>
                        <a:pt x="48" y="266"/>
                      </a:cubicBezTo>
                      <a:cubicBezTo>
                        <a:pt x="16" y="265"/>
                        <a:pt x="1" y="248"/>
                        <a:pt x="1" y="216"/>
                      </a:cubicBezTo>
                      <a:cubicBezTo>
                        <a:pt x="0" y="188"/>
                        <a:pt x="0" y="160"/>
                        <a:pt x="0" y="1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6" name="Freeform 18">
                  <a:extLst>
                    <a:ext uri="{FF2B5EF4-FFF2-40B4-BE49-F238E27FC236}">
                      <a16:creationId xmlns:a16="http://schemas.microsoft.com/office/drawing/2014/main" id="{F7DF80DE-4238-4B09-9B1F-F889DB82EB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0058" y="5172606"/>
                  <a:ext cx="515937" cy="517525"/>
                </a:xfrm>
                <a:custGeom>
                  <a:avLst/>
                  <a:gdLst>
                    <a:gd name="T0" fmla="*/ 266 w 267"/>
                    <a:gd name="T1" fmla="*/ 135 h 269"/>
                    <a:gd name="T2" fmla="*/ 266 w 267"/>
                    <a:gd name="T3" fmla="*/ 219 h 269"/>
                    <a:gd name="T4" fmla="*/ 220 w 267"/>
                    <a:gd name="T5" fmla="*/ 268 h 269"/>
                    <a:gd name="T6" fmla="*/ 46 w 267"/>
                    <a:gd name="T7" fmla="*/ 268 h 269"/>
                    <a:gd name="T8" fmla="*/ 0 w 267"/>
                    <a:gd name="T9" fmla="*/ 219 h 269"/>
                    <a:gd name="T10" fmla="*/ 0 w 267"/>
                    <a:gd name="T11" fmla="*/ 51 h 269"/>
                    <a:gd name="T12" fmla="*/ 48 w 267"/>
                    <a:gd name="T13" fmla="*/ 2 h 269"/>
                    <a:gd name="T14" fmla="*/ 218 w 267"/>
                    <a:gd name="T15" fmla="*/ 2 h 269"/>
                    <a:gd name="T16" fmla="*/ 266 w 267"/>
                    <a:gd name="T17" fmla="*/ 51 h 269"/>
                    <a:gd name="T18" fmla="*/ 266 w 267"/>
                    <a:gd name="T19" fmla="*/ 135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7" h="269">
                      <a:moveTo>
                        <a:pt x="266" y="135"/>
                      </a:moveTo>
                      <a:cubicBezTo>
                        <a:pt x="266" y="163"/>
                        <a:pt x="267" y="191"/>
                        <a:pt x="266" y="219"/>
                      </a:cubicBezTo>
                      <a:cubicBezTo>
                        <a:pt x="265" y="250"/>
                        <a:pt x="250" y="268"/>
                        <a:pt x="220" y="268"/>
                      </a:cubicBezTo>
                      <a:cubicBezTo>
                        <a:pt x="162" y="269"/>
                        <a:pt x="104" y="269"/>
                        <a:pt x="46" y="268"/>
                      </a:cubicBezTo>
                      <a:cubicBezTo>
                        <a:pt x="16" y="267"/>
                        <a:pt x="1" y="250"/>
                        <a:pt x="0" y="219"/>
                      </a:cubicBezTo>
                      <a:cubicBezTo>
                        <a:pt x="0" y="163"/>
                        <a:pt x="0" y="107"/>
                        <a:pt x="0" y="51"/>
                      </a:cubicBezTo>
                      <a:cubicBezTo>
                        <a:pt x="1" y="20"/>
                        <a:pt x="17" y="2"/>
                        <a:pt x="48" y="2"/>
                      </a:cubicBezTo>
                      <a:cubicBezTo>
                        <a:pt x="105" y="0"/>
                        <a:pt x="162" y="0"/>
                        <a:pt x="218" y="2"/>
                      </a:cubicBezTo>
                      <a:cubicBezTo>
                        <a:pt x="249" y="2"/>
                        <a:pt x="265" y="20"/>
                        <a:pt x="266" y="51"/>
                      </a:cubicBezTo>
                      <a:cubicBezTo>
                        <a:pt x="267" y="79"/>
                        <a:pt x="266" y="107"/>
                        <a:pt x="266" y="1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7" name="Freeform 19">
                  <a:extLst>
                    <a:ext uri="{FF2B5EF4-FFF2-40B4-BE49-F238E27FC236}">
                      <a16:creationId xmlns:a16="http://schemas.microsoft.com/office/drawing/2014/main" id="{F59B0563-716D-4821-850A-2BA79C443A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4544" y="4531256"/>
                  <a:ext cx="515937" cy="515938"/>
                </a:xfrm>
                <a:custGeom>
                  <a:avLst/>
                  <a:gdLst>
                    <a:gd name="T0" fmla="*/ 267 w 267"/>
                    <a:gd name="T1" fmla="*/ 134 h 268"/>
                    <a:gd name="T2" fmla="*/ 267 w 267"/>
                    <a:gd name="T3" fmla="*/ 216 h 268"/>
                    <a:gd name="T4" fmla="*/ 219 w 267"/>
                    <a:gd name="T5" fmla="*/ 267 h 268"/>
                    <a:gd name="T6" fmla="*/ 49 w 267"/>
                    <a:gd name="T7" fmla="*/ 267 h 268"/>
                    <a:gd name="T8" fmla="*/ 1 w 267"/>
                    <a:gd name="T9" fmla="*/ 217 h 268"/>
                    <a:gd name="T10" fmla="*/ 1 w 267"/>
                    <a:gd name="T11" fmla="*/ 53 h 268"/>
                    <a:gd name="T12" fmla="*/ 54 w 267"/>
                    <a:gd name="T13" fmla="*/ 0 h 268"/>
                    <a:gd name="T14" fmla="*/ 214 w 267"/>
                    <a:gd name="T15" fmla="*/ 0 h 268"/>
                    <a:gd name="T16" fmla="*/ 267 w 267"/>
                    <a:gd name="T17" fmla="*/ 54 h 268"/>
                    <a:gd name="T18" fmla="*/ 267 w 267"/>
                    <a:gd name="T19" fmla="*/ 134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7" h="268">
                      <a:moveTo>
                        <a:pt x="267" y="134"/>
                      </a:moveTo>
                      <a:cubicBezTo>
                        <a:pt x="267" y="162"/>
                        <a:pt x="267" y="189"/>
                        <a:pt x="267" y="216"/>
                      </a:cubicBezTo>
                      <a:cubicBezTo>
                        <a:pt x="266" y="249"/>
                        <a:pt x="251" y="267"/>
                        <a:pt x="219" y="267"/>
                      </a:cubicBezTo>
                      <a:cubicBezTo>
                        <a:pt x="162" y="268"/>
                        <a:pt x="106" y="268"/>
                        <a:pt x="49" y="267"/>
                      </a:cubicBezTo>
                      <a:cubicBezTo>
                        <a:pt x="16" y="267"/>
                        <a:pt x="1" y="250"/>
                        <a:pt x="1" y="217"/>
                      </a:cubicBezTo>
                      <a:cubicBezTo>
                        <a:pt x="0" y="162"/>
                        <a:pt x="0" y="107"/>
                        <a:pt x="1" y="53"/>
                      </a:cubicBezTo>
                      <a:cubicBezTo>
                        <a:pt x="1" y="16"/>
                        <a:pt x="18" y="1"/>
                        <a:pt x="54" y="0"/>
                      </a:cubicBezTo>
                      <a:cubicBezTo>
                        <a:pt x="107" y="0"/>
                        <a:pt x="160" y="0"/>
                        <a:pt x="214" y="0"/>
                      </a:cubicBezTo>
                      <a:cubicBezTo>
                        <a:pt x="250" y="0"/>
                        <a:pt x="267" y="17"/>
                        <a:pt x="267" y="54"/>
                      </a:cubicBezTo>
                      <a:cubicBezTo>
                        <a:pt x="267" y="81"/>
                        <a:pt x="267" y="108"/>
                        <a:pt x="267" y="1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8" name="Freeform 20">
                  <a:extLst>
                    <a:ext uri="{FF2B5EF4-FFF2-40B4-BE49-F238E27FC236}">
                      <a16:creationId xmlns:a16="http://schemas.microsoft.com/office/drawing/2014/main" id="{EDD2577E-320B-44FB-A929-4F8ABC5A3F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4544" y="5825069"/>
                  <a:ext cx="515937" cy="514350"/>
                </a:xfrm>
                <a:custGeom>
                  <a:avLst/>
                  <a:gdLst>
                    <a:gd name="T0" fmla="*/ 267 w 267"/>
                    <a:gd name="T1" fmla="*/ 135 h 267"/>
                    <a:gd name="T2" fmla="*/ 267 w 267"/>
                    <a:gd name="T3" fmla="*/ 217 h 267"/>
                    <a:gd name="T4" fmla="*/ 219 w 267"/>
                    <a:gd name="T5" fmla="*/ 266 h 267"/>
                    <a:gd name="T6" fmla="*/ 49 w 267"/>
                    <a:gd name="T7" fmla="*/ 266 h 267"/>
                    <a:gd name="T8" fmla="*/ 1 w 267"/>
                    <a:gd name="T9" fmla="*/ 217 h 267"/>
                    <a:gd name="T10" fmla="*/ 1 w 267"/>
                    <a:gd name="T11" fmla="*/ 49 h 267"/>
                    <a:gd name="T12" fmla="*/ 51 w 267"/>
                    <a:gd name="T13" fmla="*/ 0 h 267"/>
                    <a:gd name="T14" fmla="*/ 217 w 267"/>
                    <a:gd name="T15" fmla="*/ 0 h 267"/>
                    <a:gd name="T16" fmla="*/ 267 w 267"/>
                    <a:gd name="T17" fmla="*/ 51 h 267"/>
                    <a:gd name="T18" fmla="*/ 267 w 267"/>
                    <a:gd name="T19" fmla="*/ 135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7" h="267">
                      <a:moveTo>
                        <a:pt x="267" y="135"/>
                      </a:moveTo>
                      <a:cubicBezTo>
                        <a:pt x="267" y="162"/>
                        <a:pt x="267" y="190"/>
                        <a:pt x="267" y="217"/>
                      </a:cubicBezTo>
                      <a:cubicBezTo>
                        <a:pt x="266" y="249"/>
                        <a:pt x="251" y="265"/>
                        <a:pt x="219" y="266"/>
                      </a:cubicBezTo>
                      <a:cubicBezTo>
                        <a:pt x="162" y="267"/>
                        <a:pt x="106" y="267"/>
                        <a:pt x="49" y="266"/>
                      </a:cubicBezTo>
                      <a:cubicBezTo>
                        <a:pt x="17" y="265"/>
                        <a:pt x="1" y="249"/>
                        <a:pt x="1" y="217"/>
                      </a:cubicBezTo>
                      <a:cubicBezTo>
                        <a:pt x="0" y="161"/>
                        <a:pt x="0" y="105"/>
                        <a:pt x="1" y="49"/>
                      </a:cubicBezTo>
                      <a:cubicBezTo>
                        <a:pt x="1" y="17"/>
                        <a:pt x="18" y="1"/>
                        <a:pt x="51" y="0"/>
                      </a:cubicBezTo>
                      <a:cubicBezTo>
                        <a:pt x="106" y="0"/>
                        <a:pt x="161" y="0"/>
                        <a:pt x="217" y="0"/>
                      </a:cubicBezTo>
                      <a:cubicBezTo>
                        <a:pt x="251" y="1"/>
                        <a:pt x="266" y="17"/>
                        <a:pt x="267" y="51"/>
                      </a:cubicBezTo>
                      <a:cubicBezTo>
                        <a:pt x="267" y="79"/>
                        <a:pt x="267" y="107"/>
                        <a:pt x="267" y="1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</p:grp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52612FF3-5471-49B9-905F-5D90767DF28E}"/>
                </a:ext>
              </a:extLst>
            </p:cNvPr>
            <p:cNvGrpSpPr/>
            <p:nvPr/>
          </p:nvGrpSpPr>
          <p:grpSpPr>
            <a:xfrm>
              <a:off x="2560991" y="2427218"/>
              <a:ext cx="1507414" cy="992472"/>
              <a:chOff x="2560991" y="2486487"/>
              <a:chExt cx="1507414" cy="992472"/>
            </a:xfrm>
          </p:grpSpPr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CB7CBEC2-EF62-4BF4-B0CB-7A93D0F0E613}"/>
                  </a:ext>
                </a:extLst>
              </p:cNvPr>
              <p:cNvSpPr/>
              <p:nvPr/>
            </p:nvSpPr>
            <p:spPr bwMode="auto">
              <a:xfrm>
                <a:off x="2560991" y="2655999"/>
                <a:ext cx="1507414" cy="822960"/>
              </a:xfrm>
              <a:prstGeom prst="rect">
                <a:avLst/>
              </a:prstGeom>
              <a:noFill/>
              <a:ln w="3175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29DA4FD1-2E13-470B-8B3A-CE75A1F6B634}"/>
                  </a:ext>
                </a:extLst>
              </p:cNvPr>
              <p:cNvSpPr/>
              <p:nvPr/>
            </p:nvSpPr>
            <p:spPr bwMode="auto">
              <a:xfrm>
                <a:off x="2769819" y="2486487"/>
                <a:ext cx="1089757" cy="290827"/>
              </a:xfrm>
              <a:prstGeom prst="rect">
                <a:avLst/>
              </a:prstGeom>
              <a:solidFill>
                <a:schemeClr val="bg2"/>
              </a:solidFill>
              <a:ln w="3175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cs typeface="Segoe UI" pitchFamily="34" charset="0"/>
                  </a:rPr>
                  <a:t>TALK</a:t>
                </a:r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6A5B070C-DF18-415A-9DCB-4B9B4BF3B6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22545" y="2889681"/>
                <a:ext cx="584305" cy="464960"/>
              </a:xfrm>
              <a:custGeom>
                <a:avLst/>
                <a:gdLst>
                  <a:gd name="T0" fmla="*/ 339 w 1390"/>
                  <a:gd name="T1" fmla="*/ 864 h 1111"/>
                  <a:gd name="T2" fmla="*/ 282 w 1390"/>
                  <a:gd name="T3" fmla="*/ 837 h 1111"/>
                  <a:gd name="T4" fmla="*/ 63 w 1390"/>
                  <a:gd name="T5" fmla="*/ 626 h 1111"/>
                  <a:gd name="T6" fmla="*/ 94 w 1390"/>
                  <a:gd name="T7" fmla="*/ 265 h 1111"/>
                  <a:gd name="T8" fmla="*/ 280 w 1390"/>
                  <a:gd name="T9" fmla="*/ 106 h 1111"/>
                  <a:gd name="T10" fmla="*/ 739 w 1390"/>
                  <a:gd name="T11" fmla="*/ 7 h 1111"/>
                  <a:gd name="T12" fmla="*/ 1091 w 1390"/>
                  <a:gd name="T13" fmla="*/ 95 h 1111"/>
                  <a:gd name="T14" fmla="*/ 1307 w 1390"/>
                  <a:gd name="T15" fmla="*/ 279 h 1111"/>
                  <a:gd name="T16" fmla="*/ 1297 w 1390"/>
                  <a:gd name="T17" fmla="*/ 677 h 1111"/>
                  <a:gd name="T18" fmla="*/ 1038 w 1390"/>
                  <a:gd name="T19" fmla="*/ 871 h 1111"/>
                  <a:gd name="T20" fmla="*/ 638 w 1390"/>
                  <a:gd name="T21" fmla="*/ 934 h 1111"/>
                  <a:gd name="T22" fmla="*/ 616 w 1390"/>
                  <a:gd name="T23" fmla="*/ 942 h 1111"/>
                  <a:gd name="T24" fmla="*/ 328 w 1390"/>
                  <a:gd name="T25" fmla="*/ 1101 h 1111"/>
                  <a:gd name="T26" fmla="*/ 233 w 1390"/>
                  <a:gd name="T27" fmla="*/ 1110 h 1111"/>
                  <a:gd name="T28" fmla="*/ 202 w 1390"/>
                  <a:gd name="T29" fmla="*/ 1093 h 1111"/>
                  <a:gd name="T30" fmla="*/ 209 w 1390"/>
                  <a:gd name="T31" fmla="*/ 1058 h 1111"/>
                  <a:gd name="T32" fmla="*/ 255 w 1390"/>
                  <a:gd name="T33" fmla="*/ 1002 h 1111"/>
                  <a:gd name="T34" fmla="*/ 336 w 1390"/>
                  <a:gd name="T35" fmla="*/ 871 h 1111"/>
                  <a:gd name="T36" fmla="*/ 339 w 1390"/>
                  <a:gd name="T37" fmla="*/ 864 h 1111"/>
                  <a:gd name="T38" fmla="*/ 298 w 1390"/>
                  <a:gd name="T39" fmla="*/ 1047 h 1111"/>
                  <a:gd name="T40" fmla="*/ 317 w 1390"/>
                  <a:gd name="T41" fmla="*/ 1044 h 1111"/>
                  <a:gd name="T42" fmla="*/ 584 w 1390"/>
                  <a:gd name="T43" fmla="*/ 891 h 1111"/>
                  <a:gd name="T44" fmla="*/ 628 w 1390"/>
                  <a:gd name="T45" fmla="*/ 874 h 1111"/>
                  <a:gd name="T46" fmla="*/ 951 w 1390"/>
                  <a:gd name="T47" fmla="*/ 841 h 1111"/>
                  <a:gd name="T48" fmla="*/ 1217 w 1390"/>
                  <a:gd name="T49" fmla="*/ 685 h 1111"/>
                  <a:gd name="T50" fmla="*/ 1308 w 1390"/>
                  <a:gd name="T51" fmla="*/ 485 h 1111"/>
                  <a:gd name="T52" fmla="*/ 1230 w 1390"/>
                  <a:gd name="T53" fmla="*/ 272 h 1111"/>
                  <a:gd name="T54" fmla="*/ 983 w 1390"/>
                  <a:gd name="T55" fmla="*/ 111 h 1111"/>
                  <a:gd name="T56" fmla="*/ 620 w 1390"/>
                  <a:gd name="T57" fmla="*/ 67 h 1111"/>
                  <a:gd name="T58" fmla="*/ 280 w 1390"/>
                  <a:gd name="T59" fmla="*/ 172 h 1111"/>
                  <a:gd name="T60" fmla="*/ 145 w 1390"/>
                  <a:gd name="T61" fmla="*/ 291 h 1111"/>
                  <a:gd name="T62" fmla="*/ 88 w 1390"/>
                  <a:gd name="T63" fmla="*/ 525 h 1111"/>
                  <a:gd name="T64" fmla="*/ 186 w 1390"/>
                  <a:gd name="T65" fmla="*/ 696 h 1111"/>
                  <a:gd name="T66" fmla="*/ 383 w 1390"/>
                  <a:gd name="T67" fmla="*/ 819 h 1111"/>
                  <a:gd name="T68" fmla="*/ 402 w 1390"/>
                  <a:gd name="T69" fmla="*/ 864 h 1111"/>
                  <a:gd name="T70" fmla="*/ 316 w 1390"/>
                  <a:gd name="T71" fmla="*/ 1020 h 1111"/>
                  <a:gd name="T72" fmla="*/ 298 w 1390"/>
                  <a:gd name="T73" fmla="*/ 104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90" h="1111">
                    <a:moveTo>
                      <a:pt x="339" y="864"/>
                    </a:moveTo>
                    <a:cubicBezTo>
                      <a:pt x="319" y="855"/>
                      <a:pt x="300" y="847"/>
                      <a:pt x="282" y="837"/>
                    </a:cubicBezTo>
                    <a:cubicBezTo>
                      <a:pt x="190" y="787"/>
                      <a:pt x="111" y="721"/>
                      <a:pt x="63" y="626"/>
                    </a:cubicBezTo>
                    <a:cubicBezTo>
                      <a:pt x="0" y="500"/>
                      <a:pt x="14" y="379"/>
                      <a:pt x="94" y="265"/>
                    </a:cubicBezTo>
                    <a:cubicBezTo>
                      <a:pt x="142" y="196"/>
                      <a:pt x="206" y="145"/>
                      <a:pt x="280" y="106"/>
                    </a:cubicBezTo>
                    <a:cubicBezTo>
                      <a:pt x="423" y="30"/>
                      <a:pt x="577" y="0"/>
                      <a:pt x="739" y="7"/>
                    </a:cubicBezTo>
                    <a:cubicBezTo>
                      <a:pt x="863" y="13"/>
                      <a:pt x="981" y="39"/>
                      <a:pt x="1091" y="95"/>
                    </a:cubicBezTo>
                    <a:cubicBezTo>
                      <a:pt x="1178" y="139"/>
                      <a:pt x="1253" y="197"/>
                      <a:pt x="1307" y="279"/>
                    </a:cubicBezTo>
                    <a:cubicBezTo>
                      <a:pt x="1390" y="405"/>
                      <a:pt x="1386" y="555"/>
                      <a:pt x="1297" y="677"/>
                    </a:cubicBezTo>
                    <a:cubicBezTo>
                      <a:pt x="1231" y="768"/>
                      <a:pt x="1141" y="828"/>
                      <a:pt x="1038" y="871"/>
                    </a:cubicBezTo>
                    <a:cubicBezTo>
                      <a:pt x="910" y="924"/>
                      <a:pt x="776" y="941"/>
                      <a:pt x="638" y="934"/>
                    </a:cubicBezTo>
                    <a:cubicBezTo>
                      <a:pt x="629" y="933"/>
                      <a:pt x="622" y="935"/>
                      <a:pt x="616" y="942"/>
                    </a:cubicBezTo>
                    <a:cubicBezTo>
                      <a:pt x="536" y="1025"/>
                      <a:pt x="441" y="1081"/>
                      <a:pt x="328" y="1101"/>
                    </a:cubicBezTo>
                    <a:cubicBezTo>
                      <a:pt x="296" y="1107"/>
                      <a:pt x="264" y="1108"/>
                      <a:pt x="233" y="1110"/>
                    </a:cubicBezTo>
                    <a:cubicBezTo>
                      <a:pt x="219" y="1111"/>
                      <a:pt x="208" y="1106"/>
                      <a:pt x="202" y="1093"/>
                    </a:cubicBezTo>
                    <a:cubicBezTo>
                      <a:pt x="196" y="1080"/>
                      <a:pt x="200" y="1069"/>
                      <a:pt x="209" y="1058"/>
                    </a:cubicBezTo>
                    <a:cubicBezTo>
                      <a:pt x="225" y="1040"/>
                      <a:pt x="241" y="1022"/>
                      <a:pt x="255" y="1002"/>
                    </a:cubicBezTo>
                    <a:cubicBezTo>
                      <a:pt x="286" y="961"/>
                      <a:pt x="315" y="918"/>
                      <a:pt x="336" y="871"/>
                    </a:cubicBezTo>
                    <a:cubicBezTo>
                      <a:pt x="337" y="869"/>
                      <a:pt x="338" y="867"/>
                      <a:pt x="339" y="864"/>
                    </a:cubicBezTo>
                    <a:close/>
                    <a:moveTo>
                      <a:pt x="298" y="1047"/>
                    </a:moveTo>
                    <a:cubicBezTo>
                      <a:pt x="307" y="1046"/>
                      <a:pt x="312" y="1045"/>
                      <a:pt x="317" y="1044"/>
                    </a:cubicBezTo>
                    <a:cubicBezTo>
                      <a:pt x="424" y="1024"/>
                      <a:pt x="511" y="970"/>
                      <a:pt x="584" y="891"/>
                    </a:cubicBezTo>
                    <a:cubicBezTo>
                      <a:pt x="597" y="877"/>
                      <a:pt x="610" y="873"/>
                      <a:pt x="628" y="874"/>
                    </a:cubicBezTo>
                    <a:cubicBezTo>
                      <a:pt x="738" y="883"/>
                      <a:pt x="846" y="873"/>
                      <a:pt x="951" y="841"/>
                    </a:cubicBezTo>
                    <a:cubicBezTo>
                      <a:pt x="1052" y="810"/>
                      <a:pt x="1143" y="763"/>
                      <a:pt x="1217" y="685"/>
                    </a:cubicBezTo>
                    <a:cubicBezTo>
                      <a:pt x="1270" y="629"/>
                      <a:pt x="1304" y="563"/>
                      <a:pt x="1308" y="485"/>
                    </a:cubicBezTo>
                    <a:cubicBezTo>
                      <a:pt x="1312" y="403"/>
                      <a:pt x="1282" y="333"/>
                      <a:pt x="1230" y="272"/>
                    </a:cubicBezTo>
                    <a:cubicBezTo>
                      <a:pt x="1164" y="194"/>
                      <a:pt x="1078" y="145"/>
                      <a:pt x="983" y="111"/>
                    </a:cubicBezTo>
                    <a:cubicBezTo>
                      <a:pt x="866" y="70"/>
                      <a:pt x="744" y="58"/>
                      <a:pt x="620" y="67"/>
                    </a:cubicBezTo>
                    <a:cubicBezTo>
                      <a:pt x="499" y="77"/>
                      <a:pt x="385" y="111"/>
                      <a:pt x="280" y="172"/>
                    </a:cubicBezTo>
                    <a:cubicBezTo>
                      <a:pt x="227" y="203"/>
                      <a:pt x="182" y="242"/>
                      <a:pt x="145" y="291"/>
                    </a:cubicBezTo>
                    <a:cubicBezTo>
                      <a:pt x="94" y="361"/>
                      <a:pt x="71" y="438"/>
                      <a:pt x="88" y="525"/>
                    </a:cubicBezTo>
                    <a:cubicBezTo>
                      <a:pt x="102" y="592"/>
                      <a:pt x="138" y="647"/>
                      <a:pt x="186" y="696"/>
                    </a:cubicBezTo>
                    <a:cubicBezTo>
                      <a:pt x="242" y="752"/>
                      <a:pt x="310" y="789"/>
                      <a:pt x="383" y="819"/>
                    </a:cubicBezTo>
                    <a:cubicBezTo>
                      <a:pt x="405" y="829"/>
                      <a:pt x="411" y="842"/>
                      <a:pt x="402" y="864"/>
                    </a:cubicBezTo>
                    <a:cubicBezTo>
                      <a:pt x="380" y="920"/>
                      <a:pt x="350" y="971"/>
                      <a:pt x="316" y="1020"/>
                    </a:cubicBezTo>
                    <a:cubicBezTo>
                      <a:pt x="311" y="1028"/>
                      <a:pt x="306" y="1036"/>
                      <a:pt x="298" y="104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6CED46FE-32F3-4649-86FF-7B7CB22BE8A6}"/>
                </a:ext>
              </a:extLst>
            </p:cNvPr>
            <p:cNvGrpSpPr/>
            <p:nvPr/>
          </p:nvGrpSpPr>
          <p:grpSpPr>
            <a:xfrm>
              <a:off x="4347483" y="2427216"/>
              <a:ext cx="1507414" cy="992474"/>
              <a:chOff x="4347483" y="2486485"/>
              <a:chExt cx="1507414" cy="992474"/>
            </a:xfrm>
          </p:grpSpPr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E9FBB436-9C6E-4230-B405-77025EE934E9}"/>
                  </a:ext>
                </a:extLst>
              </p:cNvPr>
              <p:cNvSpPr/>
              <p:nvPr/>
            </p:nvSpPr>
            <p:spPr bwMode="auto">
              <a:xfrm>
                <a:off x="4347483" y="2655999"/>
                <a:ext cx="1507414" cy="822960"/>
              </a:xfrm>
              <a:prstGeom prst="rect">
                <a:avLst/>
              </a:prstGeom>
              <a:noFill/>
              <a:ln w="3175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A8B54027-16BF-4357-873D-998683A6A8C6}"/>
                  </a:ext>
                </a:extLst>
              </p:cNvPr>
              <p:cNvSpPr/>
              <p:nvPr/>
            </p:nvSpPr>
            <p:spPr bwMode="auto">
              <a:xfrm>
                <a:off x="4556311" y="2486485"/>
                <a:ext cx="1089757" cy="290826"/>
              </a:xfrm>
              <a:prstGeom prst="rect">
                <a:avLst/>
              </a:prstGeom>
              <a:solidFill>
                <a:schemeClr val="bg2"/>
              </a:solidFill>
              <a:ln w="3175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cs typeface="Segoe UI" pitchFamily="34" charset="0"/>
                  </a:rPr>
                  <a:t>TAP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9A2F6B86-D24A-454B-8A99-0F5038DB5309}"/>
                  </a:ext>
                </a:extLst>
              </p:cNvPr>
              <p:cNvGrpSpPr/>
              <p:nvPr/>
            </p:nvGrpSpPr>
            <p:grpSpPr>
              <a:xfrm>
                <a:off x="4889537" y="2808008"/>
                <a:ext cx="423306" cy="576801"/>
                <a:chOff x="-3352800" y="-1859841"/>
                <a:chExt cx="1970088" cy="2684462"/>
              </a:xfrm>
              <a:solidFill>
                <a:schemeClr val="tx1"/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E433AE31-1482-464F-8C86-5A0558E7B63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3352800" y="-1445505"/>
                  <a:ext cx="1970088" cy="2270126"/>
                </a:xfrm>
                <a:custGeom>
                  <a:avLst/>
                  <a:gdLst>
                    <a:gd name="T0" fmla="*/ 610 w 1017"/>
                    <a:gd name="T1" fmla="*/ 1179 h 1179"/>
                    <a:gd name="T2" fmla="*/ 542 w 1017"/>
                    <a:gd name="T3" fmla="*/ 1167 h 1179"/>
                    <a:gd name="T4" fmla="*/ 291 w 1017"/>
                    <a:gd name="T5" fmla="*/ 979 h 1179"/>
                    <a:gd name="T6" fmla="*/ 187 w 1017"/>
                    <a:gd name="T7" fmla="*/ 807 h 1179"/>
                    <a:gd name="T8" fmla="*/ 87 w 1017"/>
                    <a:gd name="T9" fmla="*/ 656 h 1179"/>
                    <a:gd name="T10" fmla="*/ 15 w 1017"/>
                    <a:gd name="T11" fmla="*/ 531 h 1179"/>
                    <a:gd name="T12" fmla="*/ 3 w 1017"/>
                    <a:gd name="T13" fmla="*/ 464 h 1179"/>
                    <a:gd name="T14" fmla="*/ 103 w 1017"/>
                    <a:gd name="T15" fmla="*/ 397 h 1179"/>
                    <a:gd name="T16" fmla="*/ 178 w 1017"/>
                    <a:gd name="T17" fmla="*/ 426 h 1179"/>
                    <a:gd name="T18" fmla="*/ 257 w 1017"/>
                    <a:gd name="T19" fmla="*/ 484 h 1179"/>
                    <a:gd name="T20" fmla="*/ 272 w 1017"/>
                    <a:gd name="T21" fmla="*/ 498 h 1179"/>
                    <a:gd name="T22" fmla="*/ 272 w 1017"/>
                    <a:gd name="T23" fmla="*/ 480 h 1179"/>
                    <a:gd name="T24" fmla="*/ 272 w 1017"/>
                    <a:gd name="T25" fmla="*/ 113 h 1179"/>
                    <a:gd name="T26" fmla="*/ 376 w 1017"/>
                    <a:gd name="T27" fmla="*/ 3 h 1179"/>
                    <a:gd name="T28" fmla="*/ 490 w 1017"/>
                    <a:gd name="T29" fmla="*/ 111 h 1179"/>
                    <a:gd name="T30" fmla="*/ 490 w 1017"/>
                    <a:gd name="T31" fmla="*/ 311 h 1179"/>
                    <a:gd name="T32" fmla="*/ 490 w 1017"/>
                    <a:gd name="T33" fmla="*/ 328 h 1179"/>
                    <a:gd name="T34" fmla="*/ 585 w 1017"/>
                    <a:gd name="T35" fmla="*/ 312 h 1179"/>
                    <a:gd name="T36" fmla="*/ 658 w 1017"/>
                    <a:gd name="T37" fmla="*/ 378 h 1179"/>
                    <a:gd name="T38" fmla="*/ 775 w 1017"/>
                    <a:gd name="T39" fmla="*/ 360 h 1179"/>
                    <a:gd name="T40" fmla="*/ 842 w 1017"/>
                    <a:gd name="T41" fmla="*/ 457 h 1179"/>
                    <a:gd name="T42" fmla="*/ 889 w 1017"/>
                    <a:gd name="T43" fmla="*/ 441 h 1179"/>
                    <a:gd name="T44" fmla="*/ 1016 w 1017"/>
                    <a:gd name="T45" fmla="*/ 547 h 1179"/>
                    <a:gd name="T46" fmla="*/ 1016 w 1017"/>
                    <a:gd name="T47" fmla="*/ 816 h 1179"/>
                    <a:gd name="T48" fmla="*/ 686 w 1017"/>
                    <a:gd name="T49" fmla="*/ 1177 h 1179"/>
                    <a:gd name="T50" fmla="*/ 675 w 1017"/>
                    <a:gd name="T51" fmla="*/ 1179 h 1179"/>
                    <a:gd name="T52" fmla="*/ 610 w 1017"/>
                    <a:gd name="T53" fmla="*/ 1179 h 1179"/>
                    <a:gd name="T54" fmla="*/ 316 w 1017"/>
                    <a:gd name="T55" fmla="*/ 600 h 1179"/>
                    <a:gd name="T56" fmla="*/ 312 w 1017"/>
                    <a:gd name="T57" fmla="*/ 602 h 1179"/>
                    <a:gd name="T58" fmla="*/ 302 w 1017"/>
                    <a:gd name="T59" fmla="*/ 590 h 1179"/>
                    <a:gd name="T60" fmla="*/ 160 w 1017"/>
                    <a:gd name="T61" fmla="*/ 466 h 1179"/>
                    <a:gd name="T62" fmla="*/ 98 w 1017"/>
                    <a:gd name="T63" fmla="*/ 440 h 1179"/>
                    <a:gd name="T64" fmla="*/ 48 w 1017"/>
                    <a:gd name="T65" fmla="*/ 492 h 1179"/>
                    <a:gd name="T66" fmla="*/ 60 w 1017"/>
                    <a:gd name="T67" fmla="*/ 525 h 1179"/>
                    <a:gd name="T68" fmla="*/ 105 w 1017"/>
                    <a:gd name="T69" fmla="*/ 602 h 1179"/>
                    <a:gd name="T70" fmla="*/ 310 w 1017"/>
                    <a:gd name="T71" fmla="*/ 925 h 1179"/>
                    <a:gd name="T72" fmla="*/ 351 w 1017"/>
                    <a:gd name="T73" fmla="*/ 985 h 1179"/>
                    <a:gd name="T74" fmla="*/ 682 w 1017"/>
                    <a:gd name="T75" fmla="*/ 1133 h 1179"/>
                    <a:gd name="T76" fmla="*/ 972 w 1017"/>
                    <a:gd name="T77" fmla="*/ 822 h 1179"/>
                    <a:gd name="T78" fmla="*/ 972 w 1017"/>
                    <a:gd name="T79" fmla="*/ 546 h 1179"/>
                    <a:gd name="T80" fmla="*/ 906 w 1017"/>
                    <a:gd name="T81" fmla="*/ 482 h 1179"/>
                    <a:gd name="T82" fmla="*/ 842 w 1017"/>
                    <a:gd name="T83" fmla="*/ 546 h 1179"/>
                    <a:gd name="T84" fmla="*/ 842 w 1017"/>
                    <a:gd name="T85" fmla="*/ 568 h 1179"/>
                    <a:gd name="T86" fmla="*/ 798 w 1017"/>
                    <a:gd name="T87" fmla="*/ 568 h 1179"/>
                    <a:gd name="T88" fmla="*/ 798 w 1017"/>
                    <a:gd name="T89" fmla="*/ 554 h 1179"/>
                    <a:gd name="T90" fmla="*/ 798 w 1017"/>
                    <a:gd name="T91" fmla="*/ 460 h 1179"/>
                    <a:gd name="T92" fmla="*/ 752 w 1017"/>
                    <a:gd name="T93" fmla="*/ 398 h 1179"/>
                    <a:gd name="T94" fmla="*/ 667 w 1017"/>
                    <a:gd name="T95" fmla="*/ 459 h 1179"/>
                    <a:gd name="T96" fmla="*/ 667 w 1017"/>
                    <a:gd name="T97" fmla="*/ 525 h 1179"/>
                    <a:gd name="T98" fmla="*/ 621 w 1017"/>
                    <a:gd name="T99" fmla="*/ 525 h 1179"/>
                    <a:gd name="T100" fmla="*/ 621 w 1017"/>
                    <a:gd name="T101" fmla="*/ 420 h 1179"/>
                    <a:gd name="T102" fmla="*/ 555 w 1017"/>
                    <a:gd name="T103" fmla="*/ 351 h 1179"/>
                    <a:gd name="T104" fmla="*/ 490 w 1017"/>
                    <a:gd name="T105" fmla="*/ 420 h 1179"/>
                    <a:gd name="T106" fmla="*/ 490 w 1017"/>
                    <a:gd name="T107" fmla="*/ 554 h 1179"/>
                    <a:gd name="T108" fmla="*/ 490 w 1017"/>
                    <a:gd name="T109" fmla="*/ 568 h 1179"/>
                    <a:gd name="T110" fmla="*/ 447 w 1017"/>
                    <a:gd name="T111" fmla="*/ 568 h 1179"/>
                    <a:gd name="T112" fmla="*/ 447 w 1017"/>
                    <a:gd name="T113" fmla="*/ 551 h 1179"/>
                    <a:gd name="T114" fmla="*/ 447 w 1017"/>
                    <a:gd name="T115" fmla="*/ 148 h 1179"/>
                    <a:gd name="T116" fmla="*/ 446 w 1017"/>
                    <a:gd name="T117" fmla="*/ 110 h 1179"/>
                    <a:gd name="T118" fmla="*/ 400 w 1017"/>
                    <a:gd name="T119" fmla="*/ 49 h 1179"/>
                    <a:gd name="T120" fmla="*/ 316 w 1017"/>
                    <a:gd name="T121" fmla="*/ 115 h 1179"/>
                    <a:gd name="T122" fmla="*/ 316 w 1017"/>
                    <a:gd name="T123" fmla="*/ 585 h 1179"/>
                    <a:gd name="T124" fmla="*/ 316 w 1017"/>
                    <a:gd name="T125" fmla="*/ 600 h 1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017" h="1179">
                      <a:moveTo>
                        <a:pt x="610" y="1179"/>
                      </a:moveTo>
                      <a:cubicBezTo>
                        <a:pt x="587" y="1175"/>
                        <a:pt x="564" y="1172"/>
                        <a:pt x="542" y="1167"/>
                      </a:cubicBezTo>
                      <a:cubicBezTo>
                        <a:pt x="432" y="1139"/>
                        <a:pt x="351" y="1072"/>
                        <a:pt x="291" y="979"/>
                      </a:cubicBezTo>
                      <a:cubicBezTo>
                        <a:pt x="255" y="923"/>
                        <a:pt x="223" y="864"/>
                        <a:pt x="187" y="807"/>
                      </a:cubicBezTo>
                      <a:cubicBezTo>
                        <a:pt x="155" y="756"/>
                        <a:pt x="122" y="705"/>
                        <a:pt x="87" y="656"/>
                      </a:cubicBezTo>
                      <a:cubicBezTo>
                        <a:pt x="58" y="616"/>
                        <a:pt x="33" y="575"/>
                        <a:pt x="15" y="531"/>
                      </a:cubicBezTo>
                      <a:cubicBezTo>
                        <a:pt x="6" y="510"/>
                        <a:pt x="0" y="488"/>
                        <a:pt x="3" y="464"/>
                      </a:cubicBezTo>
                      <a:cubicBezTo>
                        <a:pt x="10" y="419"/>
                        <a:pt x="55" y="386"/>
                        <a:pt x="103" y="397"/>
                      </a:cubicBezTo>
                      <a:cubicBezTo>
                        <a:pt x="129" y="402"/>
                        <a:pt x="155" y="412"/>
                        <a:pt x="178" y="426"/>
                      </a:cubicBezTo>
                      <a:cubicBezTo>
                        <a:pt x="206" y="442"/>
                        <a:pt x="231" y="464"/>
                        <a:pt x="257" y="484"/>
                      </a:cubicBezTo>
                      <a:cubicBezTo>
                        <a:pt x="261" y="487"/>
                        <a:pt x="265" y="492"/>
                        <a:pt x="272" y="498"/>
                      </a:cubicBezTo>
                      <a:cubicBezTo>
                        <a:pt x="272" y="490"/>
                        <a:pt x="272" y="485"/>
                        <a:pt x="272" y="480"/>
                      </a:cubicBezTo>
                      <a:cubicBezTo>
                        <a:pt x="272" y="358"/>
                        <a:pt x="272" y="235"/>
                        <a:pt x="272" y="113"/>
                      </a:cubicBezTo>
                      <a:cubicBezTo>
                        <a:pt x="272" y="53"/>
                        <a:pt x="318" y="5"/>
                        <a:pt x="376" y="3"/>
                      </a:cubicBezTo>
                      <a:cubicBezTo>
                        <a:pt x="439" y="0"/>
                        <a:pt x="489" y="48"/>
                        <a:pt x="490" y="111"/>
                      </a:cubicBezTo>
                      <a:cubicBezTo>
                        <a:pt x="491" y="178"/>
                        <a:pt x="490" y="244"/>
                        <a:pt x="490" y="311"/>
                      </a:cubicBezTo>
                      <a:cubicBezTo>
                        <a:pt x="490" y="316"/>
                        <a:pt x="490" y="321"/>
                        <a:pt x="490" y="328"/>
                      </a:cubicBezTo>
                      <a:cubicBezTo>
                        <a:pt x="521" y="309"/>
                        <a:pt x="552" y="302"/>
                        <a:pt x="585" y="312"/>
                      </a:cubicBezTo>
                      <a:cubicBezTo>
                        <a:pt x="619" y="322"/>
                        <a:pt x="643" y="344"/>
                        <a:pt x="658" y="378"/>
                      </a:cubicBezTo>
                      <a:cubicBezTo>
                        <a:pt x="694" y="353"/>
                        <a:pt x="733" y="341"/>
                        <a:pt x="775" y="360"/>
                      </a:cubicBezTo>
                      <a:cubicBezTo>
                        <a:pt x="817" y="378"/>
                        <a:pt x="838" y="412"/>
                        <a:pt x="842" y="457"/>
                      </a:cubicBezTo>
                      <a:cubicBezTo>
                        <a:pt x="858" y="451"/>
                        <a:pt x="873" y="444"/>
                        <a:pt x="889" y="441"/>
                      </a:cubicBezTo>
                      <a:cubicBezTo>
                        <a:pt x="956" y="429"/>
                        <a:pt x="1016" y="479"/>
                        <a:pt x="1016" y="547"/>
                      </a:cubicBezTo>
                      <a:cubicBezTo>
                        <a:pt x="1016" y="637"/>
                        <a:pt x="1017" y="726"/>
                        <a:pt x="1016" y="816"/>
                      </a:cubicBezTo>
                      <a:cubicBezTo>
                        <a:pt x="1014" y="1001"/>
                        <a:pt x="870" y="1157"/>
                        <a:pt x="686" y="1177"/>
                      </a:cubicBezTo>
                      <a:cubicBezTo>
                        <a:pt x="682" y="1177"/>
                        <a:pt x="679" y="1179"/>
                        <a:pt x="675" y="1179"/>
                      </a:cubicBezTo>
                      <a:cubicBezTo>
                        <a:pt x="654" y="1179"/>
                        <a:pt x="632" y="1179"/>
                        <a:pt x="610" y="1179"/>
                      </a:cubicBezTo>
                      <a:close/>
                      <a:moveTo>
                        <a:pt x="316" y="600"/>
                      </a:moveTo>
                      <a:cubicBezTo>
                        <a:pt x="315" y="601"/>
                        <a:pt x="313" y="601"/>
                        <a:pt x="312" y="602"/>
                      </a:cubicBezTo>
                      <a:cubicBezTo>
                        <a:pt x="309" y="598"/>
                        <a:pt x="306" y="594"/>
                        <a:pt x="302" y="590"/>
                      </a:cubicBezTo>
                      <a:cubicBezTo>
                        <a:pt x="258" y="544"/>
                        <a:pt x="214" y="499"/>
                        <a:pt x="160" y="466"/>
                      </a:cubicBezTo>
                      <a:cubicBezTo>
                        <a:pt x="141" y="454"/>
                        <a:pt x="119" y="445"/>
                        <a:pt x="98" y="440"/>
                      </a:cubicBezTo>
                      <a:cubicBezTo>
                        <a:pt x="63" y="433"/>
                        <a:pt x="41" y="458"/>
                        <a:pt x="48" y="492"/>
                      </a:cubicBezTo>
                      <a:cubicBezTo>
                        <a:pt x="51" y="503"/>
                        <a:pt x="54" y="515"/>
                        <a:pt x="60" y="525"/>
                      </a:cubicBezTo>
                      <a:cubicBezTo>
                        <a:pt x="74" y="551"/>
                        <a:pt x="89" y="576"/>
                        <a:pt x="105" y="602"/>
                      </a:cubicBezTo>
                      <a:cubicBezTo>
                        <a:pt x="173" y="709"/>
                        <a:pt x="241" y="817"/>
                        <a:pt x="310" y="925"/>
                      </a:cubicBezTo>
                      <a:cubicBezTo>
                        <a:pt x="323" y="945"/>
                        <a:pt x="336" y="966"/>
                        <a:pt x="351" y="985"/>
                      </a:cubicBezTo>
                      <a:cubicBezTo>
                        <a:pt x="434" y="1096"/>
                        <a:pt x="543" y="1147"/>
                        <a:pt x="682" y="1133"/>
                      </a:cubicBezTo>
                      <a:cubicBezTo>
                        <a:pt x="835" y="1118"/>
                        <a:pt x="968" y="976"/>
                        <a:pt x="972" y="822"/>
                      </a:cubicBezTo>
                      <a:cubicBezTo>
                        <a:pt x="974" y="730"/>
                        <a:pt x="973" y="638"/>
                        <a:pt x="972" y="546"/>
                      </a:cubicBezTo>
                      <a:cubicBezTo>
                        <a:pt x="972" y="510"/>
                        <a:pt x="942" y="482"/>
                        <a:pt x="906" y="482"/>
                      </a:cubicBezTo>
                      <a:cubicBezTo>
                        <a:pt x="871" y="482"/>
                        <a:pt x="843" y="511"/>
                        <a:pt x="842" y="546"/>
                      </a:cubicBezTo>
                      <a:cubicBezTo>
                        <a:pt x="841" y="554"/>
                        <a:pt x="842" y="561"/>
                        <a:pt x="842" y="568"/>
                      </a:cubicBezTo>
                      <a:cubicBezTo>
                        <a:pt x="826" y="568"/>
                        <a:pt x="813" y="568"/>
                        <a:pt x="798" y="568"/>
                      </a:cubicBezTo>
                      <a:cubicBezTo>
                        <a:pt x="798" y="563"/>
                        <a:pt x="798" y="559"/>
                        <a:pt x="798" y="554"/>
                      </a:cubicBezTo>
                      <a:cubicBezTo>
                        <a:pt x="798" y="523"/>
                        <a:pt x="798" y="492"/>
                        <a:pt x="798" y="460"/>
                      </a:cubicBezTo>
                      <a:cubicBezTo>
                        <a:pt x="798" y="431"/>
                        <a:pt x="779" y="406"/>
                        <a:pt x="752" y="398"/>
                      </a:cubicBezTo>
                      <a:cubicBezTo>
                        <a:pt x="711" y="385"/>
                        <a:pt x="668" y="415"/>
                        <a:pt x="667" y="459"/>
                      </a:cubicBezTo>
                      <a:cubicBezTo>
                        <a:pt x="667" y="481"/>
                        <a:pt x="667" y="503"/>
                        <a:pt x="667" y="525"/>
                      </a:cubicBezTo>
                      <a:cubicBezTo>
                        <a:pt x="651" y="525"/>
                        <a:pt x="637" y="525"/>
                        <a:pt x="621" y="525"/>
                      </a:cubicBezTo>
                      <a:cubicBezTo>
                        <a:pt x="621" y="489"/>
                        <a:pt x="621" y="455"/>
                        <a:pt x="621" y="420"/>
                      </a:cubicBezTo>
                      <a:cubicBezTo>
                        <a:pt x="621" y="380"/>
                        <a:pt x="593" y="351"/>
                        <a:pt x="555" y="351"/>
                      </a:cubicBezTo>
                      <a:cubicBezTo>
                        <a:pt x="518" y="351"/>
                        <a:pt x="490" y="381"/>
                        <a:pt x="490" y="420"/>
                      </a:cubicBezTo>
                      <a:cubicBezTo>
                        <a:pt x="490" y="465"/>
                        <a:pt x="490" y="509"/>
                        <a:pt x="490" y="554"/>
                      </a:cubicBezTo>
                      <a:cubicBezTo>
                        <a:pt x="490" y="559"/>
                        <a:pt x="490" y="563"/>
                        <a:pt x="490" y="568"/>
                      </a:cubicBezTo>
                      <a:cubicBezTo>
                        <a:pt x="475" y="568"/>
                        <a:pt x="461" y="568"/>
                        <a:pt x="447" y="568"/>
                      </a:cubicBezTo>
                      <a:cubicBezTo>
                        <a:pt x="447" y="562"/>
                        <a:pt x="447" y="556"/>
                        <a:pt x="447" y="551"/>
                      </a:cubicBezTo>
                      <a:cubicBezTo>
                        <a:pt x="447" y="416"/>
                        <a:pt x="447" y="282"/>
                        <a:pt x="447" y="148"/>
                      </a:cubicBezTo>
                      <a:cubicBezTo>
                        <a:pt x="447" y="135"/>
                        <a:pt x="447" y="122"/>
                        <a:pt x="446" y="110"/>
                      </a:cubicBezTo>
                      <a:cubicBezTo>
                        <a:pt x="445" y="81"/>
                        <a:pt x="427" y="57"/>
                        <a:pt x="400" y="49"/>
                      </a:cubicBezTo>
                      <a:cubicBezTo>
                        <a:pt x="356" y="36"/>
                        <a:pt x="316" y="68"/>
                        <a:pt x="316" y="115"/>
                      </a:cubicBezTo>
                      <a:cubicBezTo>
                        <a:pt x="316" y="272"/>
                        <a:pt x="316" y="428"/>
                        <a:pt x="316" y="585"/>
                      </a:cubicBezTo>
                      <a:cubicBezTo>
                        <a:pt x="316" y="590"/>
                        <a:pt x="316" y="595"/>
                        <a:pt x="316" y="6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953558CF-2224-4ED0-BDB8-D8A011C497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251202" y="-1859841"/>
                  <a:ext cx="1246187" cy="1085851"/>
                </a:xfrm>
                <a:custGeom>
                  <a:avLst/>
                  <a:gdLst>
                    <a:gd name="T0" fmla="*/ 176 w 643"/>
                    <a:gd name="T1" fmla="*/ 564 h 564"/>
                    <a:gd name="T2" fmla="*/ 90 w 643"/>
                    <a:gd name="T3" fmla="*/ 173 h 564"/>
                    <a:gd name="T4" fmla="*/ 501 w 643"/>
                    <a:gd name="T5" fmla="*/ 103 h 564"/>
                    <a:gd name="T6" fmla="*/ 559 w 643"/>
                    <a:gd name="T7" fmla="*/ 489 h 564"/>
                    <a:gd name="T8" fmla="*/ 515 w 643"/>
                    <a:gd name="T9" fmla="*/ 478 h 564"/>
                    <a:gd name="T10" fmla="*/ 525 w 643"/>
                    <a:gd name="T11" fmla="*/ 463 h 564"/>
                    <a:gd name="T12" fmla="*/ 535 w 643"/>
                    <a:gd name="T13" fmla="*/ 207 h 564"/>
                    <a:gd name="T14" fmla="*/ 310 w 643"/>
                    <a:gd name="T15" fmla="*/ 88 h 564"/>
                    <a:gd name="T16" fmla="*/ 103 w 643"/>
                    <a:gd name="T17" fmla="*/ 246 h 564"/>
                    <a:gd name="T18" fmla="*/ 165 w 643"/>
                    <a:gd name="T19" fmla="*/ 501 h 564"/>
                    <a:gd name="T20" fmla="*/ 176 w 643"/>
                    <a:gd name="T21" fmla="*/ 527 h 564"/>
                    <a:gd name="T22" fmla="*/ 176 w 643"/>
                    <a:gd name="T23" fmla="*/ 564 h 5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43" h="564">
                      <a:moveTo>
                        <a:pt x="176" y="564"/>
                      </a:moveTo>
                      <a:cubicBezTo>
                        <a:pt x="53" y="488"/>
                        <a:pt x="0" y="313"/>
                        <a:pt x="90" y="173"/>
                      </a:cubicBezTo>
                      <a:cubicBezTo>
                        <a:pt x="180" y="33"/>
                        <a:pt x="371" y="0"/>
                        <a:pt x="501" y="103"/>
                      </a:cubicBezTo>
                      <a:cubicBezTo>
                        <a:pt x="632" y="206"/>
                        <a:pt x="643" y="378"/>
                        <a:pt x="559" y="489"/>
                      </a:cubicBezTo>
                      <a:cubicBezTo>
                        <a:pt x="544" y="485"/>
                        <a:pt x="530" y="482"/>
                        <a:pt x="515" y="478"/>
                      </a:cubicBezTo>
                      <a:cubicBezTo>
                        <a:pt x="518" y="473"/>
                        <a:pt x="522" y="468"/>
                        <a:pt x="525" y="463"/>
                      </a:cubicBezTo>
                      <a:cubicBezTo>
                        <a:pt x="579" y="380"/>
                        <a:pt x="585" y="294"/>
                        <a:pt x="535" y="207"/>
                      </a:cubicBezTo>
                      <a:cubicBezTo>
                        <a:pt x="486" y="122"/>
                        <a:pt x="409" y="81"/>
                        <a:pt x="310" y="88"/>
                      </a:cubicBezTo>
                      <a:cubicBezTo>
                        <a:pt x="209" y="96"/>
                        <a:pt x="137" y="150"/>
                        <a:pt x="103" y="246"/>
                      </a:cubicBezTo>
                      <a:cubicBezTo>
                        <a:pt x="69" y="342"/>
                        <a:pt x="92" y="429"/>
                        <a:pt x="165" y="501"/>
                      </a:cubicBezTo>
                      <a:cubicBezTo>
                        <a:pt x="172" y="509"/>
                        <a:pt x="177" y="516"/>
                        <a:pt x="176" y="527"/>
                      </a:cubicBezTo>
                      <a:cubicBezTo>
                        <a:pt x="175" y="539"/>
                        <a:pt x="176" y="550"/>
                        <a:pt x="176" y="5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688780A7-8AEE-4E3E-B8A9-C411CBCD79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044823" y="-1659815"/>
                  <a:ext cx="846139" cy="661988"/>
                </a:xfrm>
                <a:custGeom>
                  <a:avLst/>
                  <a:gdLst>
                    <a:gd name="T0" fmla="*/ 375 w 437"/>
                    <a:gd name="T1" fmla="*/ 344 h 344"/>
                    <a:gd name="T2" fmla="*/ 375 w 437"/>
                    <a:gd name="T3" fmla="*/ 223 h 344"/>
                    <a:gd name="T4" fmla="*/ 215 w 437"/>
                    <a:gd name="T5" fmla="*/ 70 h 344"/>
                    <a:gd name="T6" fmla="*/ 70 w 437"/>
                    <a:gd name="T7" fmla="*/ 216 h 344"/>
                    <a:gd name="T8" fmla="*/ 70 w 437"/>
                    <a:gd name="T9" fmla="*/ 342 h 344"/>
                    <a:gd name="T10" fmla="*/ 67 w 437"/>
                    <a:gd name="T11" fmla="*/ 103 h 344"/>
                    <a:gd name="T12" fmla="*/ 347 w 437"/>
                    <a:gd name="T13" fmla="*/ 71 h 344"/>
                    <a:gd name="T14" fmla="*/ 375 w 437"/>
                    <a:gd name="T15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37" h="344">
                      <a:moveTo>
                        <a:pt x="375" y="344"/>
                      </a:moveTo>
                      <a:cubicBezTo>
                        <a:pt x="375" y="302"/>
                        <a:pt x="375" y="263"/>
                        <a:pt x="375" y="223"/>
                      </a:cubicBezTo>
                      <a:cubicBezTo>
                        <a:pt x="374" y="135"/>
                        <a:pt x="303" y="67"/>
                        <a:pt x="215" y="70"/>
                      </a:cubicBezTo>
                      <a:cubicBezTo>
                        <a:pt x="137" y="73"/>
                        <a:pt x="72" y="138"/>
                        <a:pt x="70" y="216"/>
                      </a:cubicBezTo>
                      <a:cubicBezTo>
                        <a:pt x="69" y="258"/>
                        <a:pt x="70" y="299"/>
                        <a:pt x="70" y="342"/>
                      </a:cubicBezTo>
                      <a:cubicBezTo>
                        <a:pt x="26" y="300"/>
                        <a:pt x="0" y="189"/>
                        <a:pt x="67" y="103"/>
                      </a:cubicBezTo>
                      <a:cubicBezTo>
                        <a:pt x="134" y="15"/>
                        <a:pt x="262" y="0"/>
                        <a:pt x="347" y="71"/>
                      </a:cubicBezTo>
                      <a:cubicBezTo>
                        <a:pt x="437" y="146"/>
                        <a:pt x="436" y="271"/>
                        <a:pt x="375" y="3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</p:grpSp>
        </p:grp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12FBA2EB-F4B7-4CA7-9C70-81E10F23D988}"/>
              </a:ext>
            </a:extLst>
          </p:cNvPr>
          <p:cNvSpPr/>
          <p:nvPr/>
        </p:nvSpPr>
        <p:spPr bwMode="auto">
          <a:xfrm>
            <a:off x="274639" y="6168321"/>
            <a:ext cx="11889564" cy="34677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6DCB4A8-2723-4861-AF3A-909C24D6BC56}"/>
              </a:ext>
            </a:extLst>
          </p:cNvPr>
          <p:cNvGrpSpPr/>
          <p:nvPr/>
        </p:nvGrpSpPr>
        <p:grpSpPr>
          <a:xfrm>
            <a:off x="1640343" y="4494719"/>
            <a:ext cx="1870900" cy="1698373"/>
            <a:chOff x="486042" y="5289232"/>
            <a:chExt cx="1728131" cy="1568768"/>
          </a:xfrm>
        </p:grpSpPr>
        <p:pic>
          <p:nvPicPr>
            <p:cNvPr id="402" name="Picture 401">
              <a:extLst>
                <a:ext uri="{FF2B5EF4-FFF2-40B4-BE49-F238E27FC236}">
                  <a16:creationId xmlns:a16="http://schemas.microsoft.com/office/drawing/2014/main" id="{79991B63-C944-4779-BEC4-8716A56D1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8512" y="5289232"/>
              <a:ext cx="1032968" cy="782233"/>
            </a:xfrm>
            <a:prstGeom prst="rect">
              <a:avLst/>
            </a:prstGeom>
          </p:spPr>
        </p:pic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CAC19CF4-F74B-4801-81EB-E44C74D6F23B}"/>
                </a:ext>
              </a:extLst>
            </p:cNvPr>
            <p:cNvGrpSpPr/>
            <p:nvPr/>
          </p:nvGrpSpPr>
          <p:grpSpPr>
            <a:xfrm>
              <a:off x="486042" y="6197503"/>
              <a:ext cx="1728131" cy="644725"/>
              <a:chOff x="4160492" y="5377912"/>
              <a:chExt cx="2585360" cy="1280165"/>
            </a:xfrm>
          </p:grpSpPr>
          <p:grpSp>
            <p:nvGrpSpPr>
              <p:cNvPr id="392" name="Group 391">
                <a:extLst>
                  <a:ext uri="{FF2B5EF4-FFF2-40B4-BE49-F238E27FC236}">
                    <a16:creationId xmlns:a16="http://schemas.microsoft.com/office/drawing/2014/main" id="{B030FDA1-1336-4AB1-9CB8-58B07FFB8BBB}"/>
                  </a:ext>
                </a:extLst>
              </p:cNvPr>
              <p:cNvGrpSpPr/>
              <p:nvPr/>
            </p:nvGrpSpPr>
            <p:grpSpPr>
              <a:xfrm>
                <a:off x="4352925" y="5495925"/>
                <a:ext cx="2201139" cy="1162152"/>
                <a:chOff x="4352925" y="5495925"/>
                <a:chExt cx="2201139" cy="1162152"/>
              </a:xfrm>
            </p:grpSpPr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1A8466CC-7C8D-487B-B7B2-D0C640F3708C}"/>
                    </a:ext>
                  </a:extLst>
                </p:cNvPr>
                <p:cNvSpPr/>
                <p:nvPr/>
              </p:nvSpPr>
              <p:spPr>
                <a:xfrm>
                  <a:off x="4352925" y="5495925"/>
                  <a:ext cx="2201139" cy="262166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764196">
                    <a:defRPr/>
                  </a:pPr>
                  <a:endParaRPr lang="en-US" sz="200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E07DA36E-7718-4209-B2ED-64AD8FE004F8}"/>
                    </a:ext>
                  </a:extLst>
                </p:cNvPr>
                <p:cNvSpPr/>
                <p:nvPr/>
              </p:nvSpPr>
              <p:spPr>
                <a:xfrm rot="5400000">
                  <a:off x="4016269" y="6065695"/>
                  <a:ext cx="991698" cy="193058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764196">
                    <a:defRPr/>
                  </a:pPr>
                  <a:endParaRPr lang="en-US" sz="200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FF29AE72-832F-49F2-B7B7-AE143F2103B0}"/>
                    </a:ext>
                  </a:extLst>
                </p:cNvPr>
                <p:cNvSpPr/>
                <p:nvPr/>
              </p:nvSpPr>
              <p:spPr>
                <a:xfrm rot="5400000">
                  <a:off x="5982014" y="6086027"/>
                  <a:ext cx="991698" cy="152401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764196">
                    <a:defRPr/>
                  </a:pPr>
                  <a:endParaRPr lang="en-US" sz="200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29A68E5D-8397-4714-B1E5-B6FA16DFCD51}"/>
                  </a:ext>
                </a:extLst>
              </p:cNvPr>
              <p:cNvSpPr/>
              <p:nvPr/>
            </p:nvSpPr>
            <p:spPr>
              <a:xfrm rot="5400000">
                <a:off x="3719060" y="5920886"/>
                <a:ext cx="1280160" cy="194213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EA63E53-8757-4214-B25C-53CE08CD828F}"/>
                  </a:ext>
                </a:extLst>
              </p:cNvPr>
              <p:cNvSpPr/>
              <p:nvPr/>
            </p:nvSpPr>
            <p:spPr>
              <a:xfrm rot="5400000">
                <a:off x="6008666" y="5920887"/>
                <a:ext cx="1280159" cy="194213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5" name="Rectangle 394">
                <a:extLst>
                  <a:ext uri="{FF2B5EF4-FFF2-40B4-BE49-F238E27FC236}">
                    <a16:creationId xmlns:a16="http://schemas.microsoft.com/office/drawing/2014/main" id="{FA99620C-8012-4EEB-80C8-DD82CB5E5E20}"/>
                  </a:ext>
                </a:extLst>
              </p:cNvPr>
              <p:cNvSpPr/>
              <p:nvPr/>
            </p:nvSpPr>
            <p:spPr>
              <a:xfrm>
                <a:off x="4262034" y="5377912"/>
                <a:ext cx="2477277" cy="194213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6" name="Rectangle 395">
                <a:extLst>
                  <a:ext uri="{FF2B5EF4-FFF2-40B4-BE49-F238E27FC236}">
                    <a16:creationId xmlns:a16="http://schemas.microsoft.com/office/drawing/2014/main" id="{B84D4480-84D3-46FB-A4DD-E77826109077}"/>
                  </a:ext>
                </a:extLst>
              </p:cNvPr>
              <p:cNvSpPr/>
              <p:nvPr/>
            </p:nvSpPr>
            <p:spPr>
              <a:xfrm rot="5400000">
                <a:off x="3617519" y="5920888"/>
                <a:ext cx="1280160" cy="194213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F080D900-6F71-4635-9D95-742D3717DFC2}"/>
                </a:ext>
              </a:extLst>
            </p:cNvPr>
            <p:cNvGrpSpPr/>
            <p:nvPr/>
          </p:nvGrpSpPr>
          <p:grpSpPr>
            <a:xfrm>
              <a:off x="1588348" y="6376423"/>
              <a:ext cx="216637" cy="481577"/>
              <a:chOff x="6013796" y="6118930"/>
              <a:chExt cx="216637" cy="481577"/>
            </a:xfrm>
          </p:grpSpPr>
          <p:cxnSp>
            <p:nvCxnSpPr>
              <p:cNvPr id="371" name="Straight Connector 370">
                <a:extLst>
                  <a:ext uri="{FF2B5EF4-FFF2-40B4-BE49-F238E27FC236}">
                    <a16:creationId xmlns:a16="http://schemas.microsoft.com/office/drawing/2014/main" id="{B58DD8A0-A643-4517-B2FA-09065E5A30F0}"/>
                  </a:ext>
                </a:extLst>
              </p:cNvPr>
              <p:cNvCxnSpPr/>
              <p:nvPr/>
            </p:nvCxnSpPr>
            <p:spPr>
              <a:xfrm flipH="1" flipV="1">
                <a:off x="6122114" y="6118930"/>
                <a:ext cx="0" cy="69268"/>
              </a:xfrm>
              <a:prstGeom prst="line">
                <a:avLst/>
              </a:prstGeom>
              <a:noFill/>
              <a:ln w="9525" cap="flat" cmpd="sng" algn="ctr">
                <a:solidFill>
                  <a:srgbClr val="68217A"/>
                </a:solidFill>
                <a:prstDash val="solid"/>
              </a:ln>
              <a:effectLst/>
            </p:spPr>
          </p:cxnSp>
          <p:pic>
            <p:nvPicPr>
              <p:cNvPr id="372" name="Picture 371">
                <a:extLst>
                  <a:ext uri="{FF2B5EF4-FFF2-40B4-BE49-F238E27FC236}">
                    <a16:creationId xmlns:a16="http://schemas.microsoft.com/office/drawing/2014/main" id="{90E7FCD4-EF1E-4DE7-842C-6CB08285BF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13796" y="6188198"/>
                <a:ext cx="216637" cy="412309"/>
              </a:xfrm>
              <a:prstGeom prst="rect">
                <a:avLst/>
              </a:prstGeom>
            </p:spPr>
          </p:pic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21A12A06-F661-4AD9-84B7-B5F4B441C2B6}"/>
                </a:ext>
              </a:extLst>
            </p:cNvPr>
            <p:cNvGrpSpPr/>
            <p:nvPr/>
          </p:nvGrpSpPr>
          <p:grpSpPr>
            <a:xfrm>
              <a:off x="718726" y="5392636"/>
              <a:ext cx="1144775" cy="1441515"/>
              <a:chOff x="1232899" y="5003799"/>
              <a:chExt cx="1473811" cy="1855838"/>
            </a:xfrm>
          </p:grpSpPr>
          <p:sp>
            <p:nvSpPr>
              <p:cNvPr id="283" name="Rectangle: Rounded Corners 282">
                <a:extLst>
                  <a:ext uri="{FF2B5EF4-FFF2-40B4-BE49-F238E27FC236}">
                    <a16:creationId xmlns:a16="http://schemas.microsoft.com/office/drawing/2014/main" id="{A35F31EB-201E-4B50-A227-CF5066326EDF}"/>
                  </a:ext>
                </a:extLst>
              </p:cNvPr>
              <p:cNvSpPr/>
              <p:nvPr/>
            </p:nvSpPr>
            <p:spPr>
              <a:xfrm>
                <a:off x="2200750" y="5935263"/>
                <a:ext cx="505960" cy="100698"/>
              </a:xfrm>
              <a:prstGeom prst="roundRect">
                <a:avLst>
                  <a:gd name="adj" fmla="val 50000"/>
                </a:avLst>
              </a:prstGeom>
              <a:solidFill>
                <a:srgbClr val="505050">
                  <a:lumMod val="50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4" name="Rectangle: Rounded Corners 283">
                <a:extLst>
                  <a:ext uri="{FF2B5EF4-FFF2-40B4-BE49-F238E27FC236}">
                    <a16:creationId xmlns:a16="http://schemas.microsoft.com/office/drawing/2014/main" id="{15BD0180-0D43-42F9-AEEA-8EEAB4C3CF6E}"/>
                  </a:ext>
                </a:extLst>
              </p:cNvPr>
              <p:cNvSpPr/>
              <p:nvPr/>
            </p:nvSpPr>
            <p:spPr>
              <a:xfrm>
                <a:off x="2167622" y="5874433"/>
                <a:ext cx="505960" cy="161529"/>
              </a:xfrm>
              <a:prstGeom prst="roundRect">
                <a:avLst>
                  <a:gd name="adj" fmla="val 50000"/>
                </a:avLst>
              </a:prstGeom>
              <a:solidFill>
                <a:srgbClr val="D8B195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5" name="Rectangle: Rounded Corners 284">
                <a:extLst>
                  <a:ext uri="{FF2B5EF4-FFF2-40B4-BE49-F238E27FC236}">
                    <a16:creationId xmlns:a16="http://schemas.microsoft.com/office/drawing/2014/main" id="{9ABBECFF-D033-42F8-9F89-D6615D1E77D4}"/>
                  </a:ext>
                </a:extLst>
              </p:cNvPr>
              <p:cNvSpPr/>
              <p:nvPr/>
            </p:nvSpPr>
            <p:spPr>
              <a:xfrm>
                <a:off x="1262328" y="5916833"/>
                <a:ext cx="505960" cy="131631"/>
              </a:xfrm>
              <a:prstGeom prst="roundRect">
                <a:avLst>
                  <a:gd name="adj" fmla="val 50000"/>
                </a:avLst>
              </a:prstGeom>
              <a:solidFill>
                <a:srgbClr val="68217A">
                  <a:lumMod val="50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8" name="Freeform 60">
                <a:extLst>
                  <a:ext uri="{FF2B5EF4-FFF2-40B4-BE49-F238E27FC236}">
                    <a16:creationId xmlns:a16="http://schemas.microsoft.com/office/drawing/2014/main" id="{8A4FE5AE-16AD-487E-ADDA-1D5B97B2E8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0373" y="5185381"/>
                <a:ext cx="366207" cy="85964"/>
              </a:xfrm>
              <a:custGeom>
                <a:avLst/>
                <a:gdLst>
                  <a:gd name="T0" fmla="*/ 0 w 184"/>
                  <a:gd name="T1" fmla="*/ 41 h 54"/>
                  <a:gd name="T2" fmla="*/ 9 w 184"/>
                  <a:gd name="T3" fmla="*/ 54 h 54"/>
                  <a:gd name="T4" fmla="*/ 175 w 184"/>
                  <a:gd name="T5" fmla="*/ 54 h 54"/>
                  <a:gd name="T6" fmla="*/ 184 w 184"/>
                  <a:gd name="T7" fmla="*/ 41 h 54"/>
                  <a:gd name="T8" fmla="*/ 184 w 184"/>
                  <a:gd name="T9" fmla="*/ 13 h 54"/>
                  <a:gd name="T10" fmla="*/ 175 w 184"/>
                  <a:gd name="T11" fmla="*/ 0 h 54"/>
                  <a:gd name="T12" fmla="*/ 9 w 184"/>
                  <a:gd name="T13" fmla="*/ 0 h 54"/>
                  <a:gd name="T14" fmla="*/ 0 w 184"/>
                  <a:gd name="T15" fmla="*/ 13 h 54"/>
                  <a:gd name="T16" fmla="*/ 0 w 184"/>
                  <a:gd name="T17" fmla="*/ 4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4" h="54">
                    <a:moveTo>
                      <a:pt x="0" y="41"/>
                    </a:moveTo>
                    <a:cubicBezTo>
                      <a:pt x="0" y="48"/>
                      <a:pt x="4" y="54"/>
                      <a:pt x="9" y="54"/>
                    </a:cubicBezTo>
                    <a:cubicBezTo>
                      <a:pt x="175" y="54"/>
                      <a:pt x="175" y="54"/>
                      <a:pt x="175" y="54"/>
                    </a:cubicBezTo>
                    <a:cubicBezTo>
                      <a:pt x="180" y="54"/>
                      <a:pt x="184" y="48"/>
                      <a:pt x="184" y="41"/>
                    </a:cubicBezTo>
                    <a:cubicBezTo>
                      <a:pt x="184" y="13"/>
                      <a:pt x="184" y="13"/>
                      <a:pt x="184" y="13"/>
                    </a:cubicBezTo>
                    <a:cubicBezTo>
                      <a:pt x="184" y="5"/>
                      <a:pt x="180" y="0"/>
                      <a:pt x="175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3"/>
                    </a:cubicBez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D8B1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764196">
                  <a:defRPr/>
                </a:pPr>
                <a:endParaRPr lang="en-US" sz="2000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C00E955C-3483-406D-8E8B-393147D741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9232" y="5068408"/>
                <a:ext cx="292278" cy="470947"/>
              </a:xfrm>
              <a:custGeom>
                <a:avLst/>
                <a:gdLst>
                  <a:gd name="connsiteX0" fmla="*/ 44980 w 269876"/>
                  <a:gd name="connsiteY0" fmla="*/ 0 h 434850"/>
                  <a:gd name="connsiteX1" fmla="*/ 224896 w 269876"/>
                  <a:gd name="connsiteY1" fmla="*/ 0 h 434850"/>
                  <a:gd name="connsiteX2" fmla="*/ 269876 w 269876"/>
                  <a:gd name="connsiteY2" fmla="*/ 44980 h 434850"/>
                  <a:gd name="connsiteX3" fmla="*/ 269876 w 269876"/>
                  <a:gd name="connsiteY3" fmla="*/ 292016 h 434850"/>
                  <a:gd name="connsiteX4" fmla="*/ 224896 w 269876"/>
                  <a:gd name="connsiteY4" fmla="*/ 336996 h 434850"/>
                  <a:gd name="connsiteX5" fmla="*/ 203995 w 269876"/>
                  <a:gd name="connsiteY5" fmla="*/ 336996 h 434850"/>
                  <a:gd name="connsiteX6" fmla="*/ 203995 w 269876"/>
                  <a:gd name="connsiteY6" fmla="*/ 345992 h 434850"/>
                  <a:gd name="connsiteX7" fmla="*/ 203995 w 269876"/>
                  <a:gd name="connsiteY7" fmla="*/ 368613 h 434850"/>
                  <a:gd name="connsiteX8" fmla="*/ 134939 w 269876"/>
                  <a:gd name="connsiteY8" fmla="*/ 434850 h 434850"/>
                  <a:gd name="connsiteX9" fmla="*/ 65882 w 269876"/>
                  <a:gd name="connsiteY9" fmla="*/ 368613 h 434850"/>
                  <a:gd name="connsiteX10" fmla="*/ 65882 w 269876"/>
                  <a:gd name="connsiteY10" fmla="*/ 337614 h 434850"/>
                  <a:gd name="connsiteX11" fmla="*/ 65882 w 269876"/>
                  <a:gd name="connsiteY11" fmla="*/ 336996 h 434850"/>
                  <a:gd name="connsiteX12" fmla="*/ 44980 w 269876"/>
                  <a:gd name="connsiteY12" fmla="*/ 336996 h 434850"/>
                  <a:gd name="connsiteX13" fmla="*/ 0 w 269876"/>
                  <a:gd name="connsiteY13" fmla="*/ 292016 h 434850"/>
                  <a:gd name="connsiteX14" fmla="*/ 0 w 269876"/>
                  <a:gd name="connsiteY14" fmla="*/ 44980 h 434850"/>
                  <a:gd name="connsiteX15" fmla="*/ 44980 w 269876"/>
                  <a:gd name="connsiteY15" fmla="*/ 0 h 43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9876" h="434850">
                    <a:moveTo>
                      <a:pt x="44980" y="0"/>
                    </a:moveTo>
                    <a:lnTo>
                      <a:pt x="224896" y="0"/>
                    </a:lnTo>
                    <a:cubicBezTo>
                      <a:pt x="249738" y="0"/>
                      <a:pt x="269876" y="20138"/>
                      <a:pt x="269876" y="44980"/>
                    </a:cubicBezTo>
                    <a:lnTo>
                      <a:pt x="269876" y="292016"/>
                    </a:lnTo>
                    <a:cubicBezTo>
                      <a:pt x="269876" y="316858"/>
                      <a:pt x="249738" y="336996"/>
                      <a:pt x="224896" y="336996"/>
                    </a:cubicBezTo>
                    <a:lnTo>
                      <a:pt x="203995" y="336996"/>
                    </a:lnTo>
                    <a:lnTo>
                      <a:pt x="203995" y="345992"/>
                    </a:lnTo>
                    <a:cubicBezTo>
                      <a:pt x="203995" y="368613"/>
                      <a:pt x="203995" y="368613"/>
                      <a:pt x="203995" y="368613"/>
                    </a:cubicBezTo>
                    <a:cubicBezTo>
                      <a:pt x="203995" y="409617"/>
                      <a:pt x="173140" y="434850"/>
                      <a:pt x="134939" y="434850"/>
                    </a:cubicBezTo>
                    <a:cubicBezTo>
                      <a:pt x="96737" y="434850"/>
                      <a:pt x="65882" y="409617"/>
                      <a:pt x="65882" y="368613"/>
                    </a:cubicBezTo>
                    <a:cubicBezTo>
                      <a:pt x="65882" y="355208"/>
                      <a:pt x="65882" y="345155"/>
                      <a:pt x="65882" y="337614"/>
                    </a:cubicBezTo>
                    <a:lnTo>
                      <a:pt x="65882" y="336996"/>
                    </a:lnTo>
                    <a:lnTo>
                      <a:pt x="44980" y="336996"/>
                    </a:lnTo>
                    <a:cubicBezTo>
                      <a:pt x="20138" y="336996"/>
                      <a:pt x="0" y="316858"/>
                      <a:pt x="0" y="292016"/>
                    </a:cubicBezTo>
                    <a:lnTo>
                      <a:pt x="0" y="44980"/>
                    </a:lnTo>
                    <a:cubicBezTo>
                      <a:pt x="0" y="20138"/>
                      <a:pt x="20138" y="0"/>
                      <a:pt x="44980" y="0"/>
                    </a:cubicBezTo>
                    <a:close/>
                  </a:path>
                </a:pathLst>
              </a:custGeom>
              <a:solidFill>
                <a:srgbClr val="D8B1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764196">
                  <a:defRPr/>
                </a:pPr>
                <a:endParaRPr lang="en-US" sz="2000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90" name="Rectangle: Rounded Corners 84">
                <a:extLst>
                  <a:ext uri="{FF2B5EF4-FFF2-40B4-BE49-F238E27FC236}">
                    <a16:creationId xmlns:a16="http://schemas.microsoft.com/office/drawing/2014/main" id="{55FE6E1F-6BCD-46A4-8C87-361A0AD36A4E}"/>
                  </a:ext>
                </a:extLst>
              </p:cNvPr>
              <p:cNvSpPr/>
              <p:nvPr/>
            </p:nvSpPr>
            <p:spPr>
              <a:xfrm>
                <a:off x="1601873" y="5003799"/>
                <a:ext cx="342136" cy="447675"/>
              </a:xfrm>
              <a:custGeom>
                <a:avLst/>
                <a:gdLst>
                  <a:gd name="connsiteX0" fmla="*/ 0 w 303212"/>
                  <a:gd name="connsiteY0" fmla="*/ 114284 h 315841"/>
                  <a:gd name="connsiteX1" fmla="*/ 114284 w 303212"/>
                  <a:gd name="connsiteY1" fmla="*/ 0 h 315841"/>
                  <a:gd name="connsiteX2" fmla="*/ 188928 w 303212"/>
                  <a:gd name="connsiteY2" fmla="*/ 0 h 315841"/>
                  <a:gd name="connsiteX3" fmla="*/ 303212 w 303212"/>
                  <a:gd name="connsiteY3" fmla="*/ 114284 h 315841"/>
                  <a:gd name="connsiteX4" fmla="*/ 303212 w 303212"/>
                  <a:gd name="connsiteY4" fmla="*/ 201557 h 315841"/>
                  <a:gd name="connsiteX5" fmla="*/ 188928 w 303212"/>
                  <a:gd name="connsiteY5" fmla="*/ 315841 h 315841"/>
                  <a:gd name="connsiteX6" fmla="*/ 114284 w 303212"/>
                  <a:gd name="connsiteY6" fmla="*/ 315841 h 315841"/>
                  <a:gd name="connsiteX7" fmla="*/ 0 w 303212"/>
                  <a:gd name="connsiteY7" fmla="*/ 201557 h 315841"/>
                  <a:gd name="connsiteX8" fmla="*/ 0 w 303212"/>
                  <a:gd name="connsiteY8" fmla="*/ 114284 h 315841"/>
                  <a:gd name="connsiteX0" fmla="*/ 151 w 303363"/>
                  <a:gd name="connsiteY0" fmla="*/ 114284 h 315841"/>
                  <a:gd name="connsiteX1" fmla="*/ 114435 w 303363"/>
                  <a:gd name="connsiteY1" fmla="*/ 0 h 315841"/>
                  <a:gd name="connsiteX2" fmla="*/ 189079 w 303363"/>
                  <a:gd name="connsiteY2" fmla="*/ 0 h 315841"/>
                  <a:gd name="connsiteX3" fmla="*/ 303363 w 303363"/>
                  <a:gd name="connsiteY3" fmla="*/ 114284 h 315841"/>
                  <a:gd name="connsiteX4" fmla="*/ 303363 w 303363"/>
                  <a:gd name="connsiteY4" fmla="*/ 201557 h 315841"/>
                  <a:gd name="connsiteX5" fmla="*/ 189079 w 303363"/>
                  <a:gd name="connsiteY5" fmla="*/ 315841 h 315841"/>
                  <a:gd name="connsiteX6" fmla="*/ 57285 w 303363"/>
                  <a:gd name="connsiteY6" fmla="*/ 309491 h 315841"/>
                  <a:gd name="connsiteX7" fmla="*/ 151 w 303363"/>
                  <a:gd name="connsiteY7" fmla="*/ 201557 h 315841"/>
                  <a:gd name="connsiteX8" fmla="*/ 151 w 303363"/>
                  <a:gd name="connsiteY8" fmla="*/ 114284 h 315841"/>
                  <a:gd name="connsiteX0" fmla="*/ 151 w 308261"/>
                  <a:gd name="connsiteY0" fmla="*/ 114284 h 319016"/>
                  <a:gd name="connsiteX1" fmla="*/ 114435 w 308261"/>
                  <a:gd name="connsiteY1" fmla="*/ 0 h 319016"/>
                  <a:gd name="connsiteX2" fmla="*/ 189079 w 308261"/>
                  <a:gd name="connsiteY2" fmla="*/ 0 h 319016"/>
                  <a:gd name="connsiteX3" fmla="*/ 303363 w 308261"/>
                  <a:gd name="connsiteY3" fmla="*/ 114284 h 319016"/>
                  <a:gd name="connsiteX4" fmla="*/ 303363 w 308261"/>
                  <a:gd name="connsiteY4" fmla="*/ 201557 h 319016"/>
                  <a:gd name="connsiteX5" fmla="*/ 265279 w 308261"/>
                  <a:gd name="connsiteY5" fmla="*/ 319016 h 319016"/>
                  <a:gd name="connsiteX6" fmla="*/ 57285 w 308261"/>
                  <a:gd name="connsiteY6" fmla="*/ 309491 h 319016"/>
                  <a:gd name="connsiteX7" fmla="*/ 151 w 308261"/>
                  <a:gd name="connsiteY7" fmla="*/ 201557 h 319016"/>
                  <a:gd name="connsiteX8" fmla="*/ 151 w 308261"/>
                  <a:gd name="connsiteY8" fmla="*/ 114284 h 319016"/>
                  <a:gd name="connsiteX0" fmla="*/ 7802 w 315912"/>
                  <a:gd name="connsiteY0" fmla="*/ 114284 h 319016"/>
                  <a:gd name="connsiteX1" fmla="*/ 122086 w 315912"/>
                  <a:gd name="connsiteY1" fmla="*/ 0 h 319016"/>
                  <a:gd name="connsiteX2" fmla="*/ 196730 w 315912"/>
                  <a:gd name="connsiteY2" fmla="*/ 0 h 319016"/>
                  <a:gd name="connsiteX3" fmla="*/ 311014 w 315912"/>
                  <a:gd name="connsiteY3" fmla="*/ 114284 h 319016"/>
                  <a:gd name="connsiteX4" fmla="*/ 311014 w 315912"/>
                  <a:gd name="connsiteY4" fmla="*/ 201557 h 319016"/>
                  <a:gd name="connsiteX5" fmla="*/ 272930 w 315912"/>
                  <a:gd name="connsiteY5" fmla="*/ 319016 h 319016"/>
                  <a:gd name="connsiteX6" fmla="*/ 39536 w 315912"/>
                  <a:gd name="connsiteY6" fmla="*/ 319016 h 319016"/>
                  <a:gd name="connsiteX7" fmla="*/ 7802 w 315912"/>
                  <a:gd name="connsiteY7" fmla="*/ 201557 h 319016"/>
                  <a:gd name="connsiteX8" fmla="*/ 7802 w 315912"/>
                  <a:gd name="connsiteY8" fmla="*/ 114284 h 319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5912" h="319016">
                    <a:moveTo>
                      <a:pt x="7802" y="114284"/>
                    </a:moveTo>
                    <a:cubicBezTo>
                      <a:pt x="7802" y="51167"/>
                      <a:pt x="58969" y="0"/>
                      <a:pt x="122086" y="0"/>
                    </a:cubicBezTo>
                    <a:lnTo>
                      <a:pt x="196730" y="0"/>
                    </a:lnTo>
                    <a:cubicBezTo>
                      <a:pt x="259847" y="0"/>
                      <a:pt x="311014" y="51167"/>
                      <a:pt x="311014" y="114284"/>
                    </a:cubicBezTo>
                    <a:lnTo>
                      <a:pt x="311014" y="201557"/>
                    </a:lnTo>
                    <a:cubicBezTo>
                      <a:pt x="311014" y="264674"/>
                      <a:pt x="336047" y="319016"/>
                      <a:pt x="272930" y="319016"/>
                    </a:cubicBezTo>
                    <a:lnTo>
                      <a:pt x="39536" y="319016"/>
                    </a:lnTo>
                    <a:cubicBezTo>
                      <a:pt x="-23581" y="319016"/>
                      <a:pt x="7802" y="264674"/>
                      <a:pt x="7802" y="201557"/>
                    </a:cubicBezTo>
                    <a:lnTo>
                      <a:pt x="7802" y="114284"/>
                    </a:lnTo>
                    <a:close/>
                  </a:path>
                </a:pathLst>
              </a:custGeom>
              <a:solidFill>
                <a:srgbClr val="000000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A64E9730-7AC0-4563-93A9-0E3CC29626D7}"/>
                  </a:ext>
                </a:extLst>
              </p:cNvPr>
              <p:cNvSpPr/>
              <p:nvPr/>
            </p:nvSpPr>
            <p:spPr>
              <a:xfrm>
                <a:off x="1427904" y="6285262"/>
                <a:ext cx="222972" cy="574374"/>
              </a:xfrm>
              <a:custGeom>
                <a:avLst/>
                <a:gdLst>
                  <a:gd name="connsiteX0" fmla="*/ 102941 w 205882"/>
                  <a:gd name="connsiteY0" fmla="*/ 0 h 530350"/>
                  <a:gd name="connsiteX1" fmla="*/ 205882 w 205882"/>
                  <a:gd name="connsiteY1" fmla="*/ 102941 h 530350"/>
                  <a:gd name="connsiteX2" fmla="*/ 205882 w 205882"/>
                  <a:gd name="connsiteY2" fmla="*/ 530350 h 530350"/>
                  <a:gd name="connsiteX3" fmla="*/ 0 w 205882"/>
                  <a:gd name="connsiteY3" fmla="*/ 530350 h 530350"/>
                  <a:gd name="connsiteX4" fmla="*/ 0 w 205882"/>
                  <a:gd name="connsiteY4" fmla="*/ 102941 h 530350"/>
                  <a:gd name="connsiteX5" fmla="*/ 102941 w 205882"/>
                  <a:gd name="connsiteY5" fmla="*/ 0 h 53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5882" h="530350">
                    <a:moveTo>
                      <a:pt x="102941" y="0"/>
                    </a:moveTo>
                    <a:cubicBezTo>
                      <a:pt x="159794" y="0"/>
                      <a:pt x="205882" y="46088"/>
                      <a:pt x="205882" y="102941"/>
                    </a:cubicBezTo>
                    <a:lnTo>
                      <a:pt x="205882" y="530350"/>
                    </a:lnTo>
                    <a:lnTo>
                      <a:pt x="0" y="530350"/>
                    </a:lnTo>
                    <a:lnTo>
                      <a:pt x="0" y="102941"/>
                    </a:lnTo>
                    <a:cubicBezTo>
                      <a:pt x="0" y="46088"/>
                      <a:pt x="46088" y="0"/>
                      <a:pt x="102941" y="0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B5598B8D-1AF6-4F7C-88F5-DA3633E0D389}"/>
                  </a:ext>
                </a:extLst>
              </p:cNvPr>
              <p:cNvSpPr/>
              <p:nvPr/>
            </p:nvSpPr>
            <p:spPr>
              <a:xfrm>
                <a:off x="1938527" y="6285262"/>
                <a:ext cx="218766" cy="574375"/>
              </a:xfrm>
              <a:custGeom>
                <a:avLst/>
                <a:gdLst>
                  <a:gd name="connsiteX0" fmla="*/ 100999 w 201998"/>
                  <a:gd name="connsiteY0" fmla="*/ 0 h 530351"/>
                  <a:gd name="connsiteX1" fmla="*/ 201998 w 201998"/>
                  <a:gd name="connsiteY1" fmla="*/ 100999 h 530351"/>
                  <a:gd name="connsiteX2" fmla="*/ 201998 w 201998"/>
                  <a:gd name="connsiteY2" fmla="*/ 530351 h 530351"/>
                  <a:gd name="connsiteX3" fmla="*/ 0 w 201998"/>
                  <a:gd name="connsiteY3" fmla="*/ 530351 h 530351"/>
                  <a:gd name="connsiteX4" fmla="*/ 0 w 201998"/>
                  <a:gd name="connsiteY4" fmla="*/ 100999 h 530351"/>
                  <a:gd name="connsiteX5" fmla="*/ 100999 w 201998"/>
                  <a:gd name="connsiteY5" fmla="*/ 0 h 530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1998" h="530351">
                    <a:moveTo>
                      <a:pt x="100999" y="0"/>
                    </a:moveTo>
                    <a:cubicBezTo>
                      <a:pt x="156779" y="0"/>
                      <a:pt x="201998" y="45219"/>
                      <a:pt x="201998" y="100999"/>
                    </a:cubicBezTo>
                    <a:lnTo>
                      <a:pt x="201998" y="530351"/>
                    </a:lnTo>
                    <a:lnTo>
                      <a:pt x="0" y="530351"/>
                    </a:lnTo>
                    <a:lnTo>
                      <a:pt x="0" y="100999"/>
                    </a:lnTo>
                    <a:cubicBezTo>
                      <a:pt x="0" y="45219"/>
                      <a:pt x="45219" y="0"/>
                      <a:pt x="100999" y="0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3A87AB9A-A474-4DDD-9DD4-7EB150C1A31D}"/>
                  </a:ext>
                </a:extLst>
              </p:cNvPr>
              <p:cNvSpPr/>
              <p:nvPr/>
            </p:nvSpPr>
            <p:spPr>
              <a:xfrm>
                <a:off x="1232899" y="5480041"/>
                <a:ext cx="1330989" cy="990304"/>
              </a:xfrm>
              <a:custGeom>
                <a:avLst/>
                <a:gdLst>
                  <a:gd name="connsiteX0" fmla="*/ 323097 w 1228972"/>
                  <a:gd name="connsiteY0" fmla="*/ 0 h 914400"/>
                  <a:gd name="connsiteX1" fmla="*/ 704093 w 1228972"/>
                  <a:gd name="connsiteY1" fmla="*/ 0 h 914400"/>
                  <a:gd name="connsiteX2" fmla="*/ 734728 w 1228972"/>
                  <a:gd name="connsiteY2" fmla="*/ 6185 h 914400"/>
                  <a:gd name="connsiteX3" fmla="*/ 743472 w 1228972"/>
                  <a:gd name="connsiteY3" fmla="*/ 6340 h 914400"/>
                  <a:gd name="connsiteX4" fmla="*/ 805041 w 1228972"/>
                  <a:gd name="connsiteY4" fmla="*/ 48694 h 914400"/>
                  <a:gd name="connsiteX5" fmla="*/ 981548 w 1228972"/>
                  <a:gd name="connsiteY5" fmla="*/ 351630 h 914400"/>
                  <a:gd name="connsiteX6" fmla="*/ 1204765 w 1228972"/>
                  <a:gd name="connsiteY6" fmla="*/ 351630 h 914400"/>
                  <a:gd name="connsiteX7" fmla="*/ 1228972 w 1228972"/>
                  <a:gd name="connsiteY7" fmla="*/ 356518 h 914400"/>
                  <a:gd name="connsiteX8" fmla="*/ 1228972 w 1228972"/>
                  <a:gd name="connsiteY8" fmla="*/ 516979 h 914400"/>
                  <a:gd name="connsiteX9" fmla="*/ 1204765 w 1228972"/>
                  <a:gd name="connsiteY9" fmla="*/ 521866 h 914400"/>
                  <a:gd name="connsiteX10" fmla="*/ 940796 w 1228972"/>
                  <a:gd name="connsiteY10" fmla="*/ 521866 h 914400"/>
                  <a:gd name="connsiteX11" fmla="*/ 940049 w 1228972"/>
                  <a:gd name="connsiteY11" fmla="*/ 522121 h 914400"/>
                  <a:gd name="connsiteX12" fmla="*/ 936178 w 1228972"/>
                  <a:gd name="connsiteY12" fmla="*/ 521866 h 914400"/>
                  <a:gd name="connsiteX13" fmla="*/ 925739 w 1228972"/>
                  <a:gd name="connsiteY13" fmla="*/ 521866 h 914400"/>
                  <a:gd name="connsiteX14" fmla="*/ 920699 w 1228972"/>
                  <a:gd name="connsiteY14" fmla="*/ 520849 h 914400"/>
                  <a:gd name="connsiteX15" fmla="*/ 906543 w 1228972"/>
                  <a:gd name="connsiteY15" fmla="*/ 519918 h 914400"/>
                  <a:gd name="connsiteX16" fmla="*/ 899688 w 1228972"/>
                  <a:gd name="connsiteY16" fmla="*/ 516606 h 914400"/>
                  <a:gd name="connsiteX17" fmla="*/ 892608 w 1228972"/>
                  <a:gd name="connsiteY17" fmla="*/ 515177 h 914400"/>
                  <a:gd name="connsiteX18" fmla="*/ 882193 w 1228972"/>
                  <a:gd name="connsiteY18" fmla="*/ 508155 h 914400"/>
                  <a:gd name="connsiteX19" fmla="*/ 876307 w 1228972"/>
                  <a:gd name="connsiteY19" fmla="*/ 505312 h 914400"/>
                  <a:gd name="connsiteX20" fmla="*/ 873809 w 1228972"/>
                  <a:gd name="connsiteY20" fmla="*/ 502503 h 914400"/>
                  <a:gd name="connsiteX21" fmla="*/ 865552 w 1228972"/>
                  <a:gd name="connsiteY21" fmla="*/ 496936 h 914400"/>
                  <a:gd name="connsiteX22" fmla="*/ 855176 w 1228972"/>
                  <a:gd name="connsiteY22" fmla="*/ 481546 h 914400"/>
                  <a:gd name="connsiteX23" fmla="*/ 853195 w 1228972"/>
                  <a:gd name="connsiteY23" fmla="*/ 479318 h 914400"/>
                  <a:gd name="connsiteX24" fmla="*/ 850147 w 1228972"/>
                  <a:gd name="connsiteY24" fmla="*/ 474087 h 914400"/>
                  <a:gd name="connsiteX25" fmla="*/ 847310 w 1228972"/>
                  <a:gd name="connsiteY25" fmla="*/ 469880 h 914400"/>
                  <a:gd name="connsiteX26" fmla="*/ 847106 w 1228972"/>
                  <a:gd name="connsiteY26" fmla="*/ 468868 h 914400"/>
                  <a:gd name="connsiteX27" fmla="*/ 799345 w 1228972"/>
                  <a:gd name="connsiteY27" fmla="*/ 386896 h 914400"/>
                  <a:gd name="connsiteX28" fmla="*/ 799345 w 1228972"/>
                  <a:gd name="connsiteY28" fmla="*/ 819148 h 914400"/>
                  <a:gd name="connsiteX29" fmla="*/ 704093 w 1228972"/>
                  <a:gd name="connsiteY29" fmla="*/ 914400 h 914400"/>
                  <a:gd name="connsiteX30" fmla="*/ 323097 w 1228972"/>
                  <a:gd name="connsiteY30" fmla="*/ 914400 h 914400"/>
                  <a:gd name="connsiteX31" fmla="*/ 227845 w 1228972"/>
                  <a:gd name="connsiteY31" fmla="*/ 819148 h 914400"/>
                  <a:gd name="connsiteX32" fmla="*/ 227845 w 1228972"/>
                  <a:gd name="connsiteY32" fmla="*/ 366140 h 914400"/>
                  <a:gd name="connsiteX33" fmla="*/ 163288 w 1228972"/>
                  <a:gd name="connsiteY33" fmla="*/ 476938 h 914400"/>
                  <a:gd name="connsiteX34" fmla="*/ 43509 w 1228972"/>
                  <a:gd name="connsiteY34" fmla="*/ 508524 h 914400"/>
                  <a:gd name="connsiteX35" fmla="*/ 43509 w 1228972"/>
                  <a:gd name="connsiteY35" fmla="*/ 508525 h 914400"/>
                  <a:gd name="connsiteX36" fmla="*/ 11923 w 1228972"/>
                  <a:gd name="connsiteY36" fmla="*/ 388745 h 914400"/>
                  <a:gd name="connsiteX37" fmla="*/ 211442 w 1228972"/>
                  <a:gd name="connsiteY37" fmla="*/ 46314 h 914400"/>
                  <a:gd name="connsiteX38" fmla="*/ 298297 w 1228972"/>
                  <a:gd name="connsiteY38" fmla="*/ 3511 h 914400"/>
                  <a:gd name="connsiteX39" fmla="*/ 301054 w 1228972"/>
                  <a:gd name="connsiteY39" fmla="*/ 445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228972" h="914400">
                    <a:moveTo>
                      <a:pt x="323097" y="0"/>
                    </a:moveTo>
                    <a:lnTo>
                      <a:pt x="704093" y="0"/>
                    </a:lnTo>
                    <a:lnTo>
                      <a:pt x="734728" y="6185"/>
                    </a:lnTo>
                    <a:lnTo>
                      <a:pt x="743472" y="6340"/>
                    </a:lnTo>
                    <a:cubicBezTo>
                      <a:pt x="768380" y="10421"/>
                      <a:pt x="791341" y="25182"/>
                      <a:pt x="805041" y="48694"/>
                    </a:cubicBezTo>
                    <a:lnTo>
                      <a:pt x="981548" y="351630"/>
                    </a:lnTo>
                    <a:lnTo>
                      <a:pt x="1204765" y="351630"/>
                    </a:lnTo>
                    <a:lnTo>
                      <a:pt x="1228972" y="356518"/>
                    </a:lnTo>
                    <a:lnTo>
                      <a:pt x="1228972" y="516979"/>
                    </a:lnTo>
                    <a:lnTo>
                      <a:pt x="1204765" y="521866"/>
                    </a:lnTo>
                    <a:lnTo>
                      <a:pt x="940796" y="521866"/>
                    </a:lnTo>
                    <a:lnTo>
                      <a:pt x="940049" y="522121"/>
                    </a:lnTo>
                    <a:lnTo>
                      <a:pt x="936178" y="521866"/>
                    </a:lnTo>
                    <a:lnTo>
                      <a:pt x="925739" y="521866"/>
                    </a:lnTo>
                    <a:lnTo>
                      <a:pt x="920699" y="520849"/>
                    </a:lnTo>
                    <a:lnTo>
                      <a:pt x="906543" y="519918"/>
                    </a:lnTo>
                    <a:lnTo>
                      <a:pt x="899688" y="516606"/>
                    </a:lnTo>
                    <a:lnTo>
                      <a:pt x="892608" y="515177"/>
                    </a:lnTo>
                    <a:lnTo>
                      <a:pt x="882193" y="508155"/>
                    </a:lnTo>
                    <a:lnTo>
                      <a:pt x="876307" y="505312"/>
                    </a:lnTo>
                    <a:lnTo>
                      <a:pt x="873809" y="502503"/>
                    </a:lnTo>
                    <a:lnTo>
                      <a:pt x="865552" y="496936"/>
                    </a:lnTo>
                    <a:lnTo>
                      <a:pt x="855176" y="481546"/>
                    </a:lnTo>
                    <a:lnTo>
                      <a:pt x="853195" y="479318"/>
                    </a:lnTo>
                    <a:lnTo>
                      <a:pt x="850147" y="474087"/>
                    </a:lnTo>
                    <a:lnTo>
                      <a:pt x="847310" y="469880"/>
                    </a:lnTo>
                    <a:lnTo>
                      <a:pt x="847106" y="468868"/>
                    </a:lnTo>
                    <a:lnTo>
                      <a:pt x="799345" y="386896"/>
                    </a:lnTo>
                    <a:lnTo>
                      <a:pt x="799345" y="819148"/>
                    </a:lnTo>
                    <a:cubicBezTo>
                      <a:pt x="799345" y="871754"/>
                      <a:pt x="756699" y="914400"/>
                      <a:pt x="704093" y="914400"/>
                    </a:cubicBezTo>
                    <a:lnTo>
                      <a:pt x="323097" y="914400"/>
                    </a:lnTo>
                    <a:cubicBezTo>
                      <a:pt x="270491" y="914400"/>
                      <a:pt x="227845" y="871754"/>
                      <a:pt x="227845" y="819148"/>
                    </a:cubicBezTo>
                    <a:lnTo>
                      <a:pt x="227845" y="366140"/>
                    </a:lnTo>
                    <a:lnTo>
                      <a:pt x="163288" y="476938"/>
                    </a:lnTo>
                    <a:cubicBezTo>
                      <a:pt x="138934" y="518736"/>
                      <a:pt x="85308" y="532878"/>
                      <a:pt x="43509" y="508524"/>
                    </a:cubicBezTo>
                    <a:lnTo>
                      <a:pt x="43509" y="508525"/>
                    </a:lnTo>
                    <a:cubicBezTo>
                      <a:pt x="1710" y="484170"/>
                      <a:pt x="-12431" y="430544"/>
                      <a:pt x="11923" y="388745"/>
                    </a:cubicBezTo>
                    <a:lnTo>
                      <a:pt x="211442" y="46314"/>
                    </a:lnTo>
                    <a:cubicBezTo>
                      <a:pt x="229708" y="14965"/>
                      <a:pt x="264439" y="-827"/>
                      <a:pt x="298297" y="3511"/>
                    </a:cubicBezTo>
                    <a:lnTo>
                      <a:pt x="301054" y="4450"/>
                    </a:lnTo>
                    <a:close/>
                  </a:path>
                </a:pathLst>
              </a:custGeom>
              <a:solidFill>
                <a:srgbClr val="B4009E">
                  <a:lumMod val="50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E3A66E4F-2E66-440F-8987-945F26452D3F}"/>
                  </a:ext>
                </a:extLst>
              </p:cNvPr>
              <p:cNvGrpSpPr/>
              <p:nvPr/>
            </p:nvGrpSpPr>
            <p:grpSpPr>
              <a:xfrm>
                <a:off x="1397646" y="5850619"/>
                <a:ext cx="757129" cy="1006385"/>
                <a:chOff x="3666811" y="5009099"/>
                <a:chExt cx="1108389" cy="1473283"/>
              </a:xfrm>
            </p:grpSpPr>
            <p:sp>
              <p:nvSpPr>
                <p:cNvPr id="309" name="Freeform 148">
                  <a:extLst>
                    <a:ext uri="{FF2B5EF4-FFF2-40B4-BE49-F238E27FC236}">
                      <a16:creationId xmlns:a16="http://schemas.microsoft.com/office/drawing/2014/main" id="{6A47D367-8ABA-420F-9908-446754B80D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7135" y="6218594"/>
                  <a:ext cx="154774" cy="263788"/>
                </a:xfrm>
                <a:custGeom>
                  <a:avLst/>
                  <a:gdLst>
                    <a:gd name="T0" fmla="*/ 48 w 48"/>
                    <a:gd name="T1" fmla="*/ 90 h 90"/>
                    <a:gd name="T2" fmla="*/ 0 w 48"/>
                    <a:gd name="T3" fmla="*/ 90 h 90"/>
                    <a:gd name="T4" fmla="*/ 5 w 48"/>
                    <a:gd name="T5" fmla="*/ 0 h 90"/>
                    <a:gd name="T6" fmla="*/ 41 w 48"/>
                    <a:gd name="T7" fmla="*/ 0 h 90"/>
                    <a:gd name="T8" fmla="*/ 48 w 48"/>
                    <a:gd name="T9" fmla="*/ 9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90">
                      <a:moveTo>
                        <a:pt x="48" y="90"/>
                      </a:moveTo>
                      <a:lnTo>
                        <a:pt x="0" y="90"/>
                      </a:lnTo>
                      <a:lnTo>
                        <a:pt x="5" y="0"/>
                      </a:lnTo>
                      <a:lnTo>
                        <a:pt x="41" y="0"/>
                      </a:lnTo>
                      <a:lnTo>
                        <a:pt x="48" y="90"/>
                      </a:lnTo>
                      <a:close/>
                    </a:path>
                  </a:pathLst>
                </a:custGeom>
                <a:solidFill>
                  <a:srgbClr val="2828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764196">
                    <a:defRPr/>
                  </a:pPr>
                  <a:endParaRPr lang="en-US" sz="2000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10" name="Freeform 149">
                  <a:extLst>
                    <a:ext uri="{FF2B5EF4-FFF2-40B4-BE49-F238E27FC236}">
                      <a16:creationId xmlns:a16="http://schemas.microsoft.com/office/drawing/2014/main" id="{0940654D-5907-4860-9519-C6E34B98A7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6071" y="6080042"/>
                  <a:ext cx="89869" cy="138550"/>
                </a:xfrm>
                <a:custGeom>
                  <a:avLst/>
                  <a:gdLst>
                    <a:gd name="T0" fmla="*/ 24 w 24"/>
                    <a:gd name="T1" fmla="*/ 37 h 37"/>
                    <a:gd name="T2" fmla="*/ 0 w 24"/>
                    <a:gd name="T3" fmla="*/ 37 h 37"/>
                    <a:gd name="T4" fmla="*/ 2 w 24"/>
                    <a:gd name="T5" fmla="*/ 0 h 37"/>
                    <a:gd name="T6" fmla="*/ 22 w 24"/>
                    <a:gd name="T7" fmla="*/ 0 h 37"/>
                    <a:gd name="T8" fmla="*/ 24 w 24"/>
                    <a:gd name="T9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37">
                      <a:moveTo>
                        <a:pt x="24" y="37"/>
                      </a:moveTo>
                      <a:lnTo>
                        <a:pt x="0" y="37"/>
                      </a:lnTo>
                      <a:lnTo>
                        <a:pt x="2" y="0"/>
                      </a:lnTo>
                      <a:lnTo>
                        <a:pt x="22" y="0"/>
                      </a:lnTo>
                      <a:lnTo>
                        <a:pt x="24" y="37"/>
                      </a:lnTo>
                      <a:close/>
                    </a:path>
                  </a:pathLst>
                </a:custGeom>
                <a:solidFill>
                  <a:srgbClr val="2828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764196">
                    <a:defRPr/>
                  </a:pPr>
                  <a:endParaRPr lang="en-US" sz="2000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20" name="Freeform 152">
                  <a:extLst>
                    <a:ext uri="{FF2B5EF4-FFF2-40B4-BE49-F238E27FC236}">
                      <a16:creationId xmlns:a16="http://schemas.microsoft.com/office/drawing/2014/main" id="{051525D5-7373-412E-A991-64EAA2C415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39061" y="6095021"/>
                  <a:ext cx="265865" cy="82380"/>
                </a:xfrm>
                <a:custGeom>
                  <a:avLst/>
                  <a:gdLst>
                    <a:gd name="T0" fmla="*/ 33 w 33"/>
                    <a:gd name="T1" fmla="*/ 0 h 10"/>
                    <a:gd name="T2" fmla="*/ 33 w 33"/>
                    <a:gd name="T3" fmla="*/ 3 h 10"/>
                    <a:gd name="T4" fmla="*/ 26 w 33"/>
                    <a:gd name="T5" fmla="*/ 10 h 10"/>
                    <a:gd name="T6" fmla="*/ 0 w 33"/>
                    <a:gd name="T7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10">
                      <a:moveTo>
                        <a:pt x="33" y="0"/>
                      </a:moveTo>
                      <a:cubicBezTo>
                        <a:pt x="33" y="3"/>
                        <a:pt x="33" y="3"/>
                        <a:pt x="33" y="3"/>
                      </a:cubicBezTo>
                      <a:cubicBezTo>
                        <a:pt x="33" y="7"/>
                        <a:pt x="30" y="10"/>
                        <a:pt x="26" y="10"/>
                      </a:cubicBezTo>
                      <a:cubicBezTo>
                        <a:pt x="0" y="10"/>
                        <a:pt x="0" y="10"/>
                        <a:pt x="0" y="10"/>
                      </a:cubicBezTo>
                    </a:path>
                  </a:pathLst>
                </a:custGeom>
                <a:noFill/>
                <a:ln w="635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764196">
                    <a:defRPr/>
                  </a:pPr>
                  <a:endParaRPr lang="en-US" sz="2000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21" name="Freeform 153">
                  <a:extLst>
                    <a:ext uri="{FF2B5EF4-FFF2-40B4-BE49-F238E27FC236}">
                      <a16:creationId xmlns:a16="http://schemas.microsoft.com/office/drawing/2014/main" id="{D19F19EE-A2B8-4B41-877E-3CCDC149A3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93022" y="6143699"/>
                  <a:ext cx="161017" cy="67402"/>
                </a:xfrm>
                <a:custGeom>
                  <a:avLst/>
                  <a:gdLst>
                    <a:gd name="T0" fmla="*/ 43 w 43"/>
                    <a:gd name="T1" fmla="*/ 13 h 18"/>
                    <a:gd name="T2" fmla="*/ 0 w 43"/>
                    <a:gd name="T3" fmla="*/ 18 h 18"/>
                    <a:gd name="T4" fmla="*/ 0 w 43"/>
                    <a:gd name="T5" fmla="*/ 0 h 18"/>
                    <a:gd name="T6" fmla="*/ 43 w 43"/>
                    <a:gd name="T7" fmla="*/ 2 h 18"/>
                    <a:gd name="T8" fmla="*/ 43 w 43"/>
                    <a:gd name="T9" fmla="*/ 13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18">
                      <a:moveTo>
                        <a:pt x="43" y="13"/>
                      </a:moveTo>
                      <a:lnTo>
                        <a:pt x="0" y="18"/>
                      </a:lnTo>
                      <a:lnTo>
                        <a:pt x="0" y="0"/>
                      </a:lnTo>
                      <a:lnTo>
                        <a:pt x="43" y="2"/>
                      </a:lnTo>
                      <a:lnTo>
                        <a:pt x="43" y="13"/>
                      </a:lnTo>
                      <a:close/>
                    </a:path>
                  </a:pathLst>
                </a:custGeom>
                <a:solidFill>
                  <a:srgbClr val="2828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764196">
                    <a:defRPr/>
                  </a:pPr>
                  <a:endParaRPr lang="en-US" sz="2000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grpSp>
              <p:nvGrpSpPr>
                <p:cNvPr id="366" name="Group 365">
                  <a:extLst>
                    <a:ext uri="{FF2B5EF4-FFF2-40B4-BE49-F238E27FC236}">
                      <a16:creationId xmlns:a16="http://schemas.microsoft.com/office/drawing/2014/main" id="{89ACDBB4-E9A8-4251-93B3-0D07B2401A07}"/>
                    </a:ext>
                  </a:extLst>
                </p:cNvPr>
                <p:cNvGrpSpPr/>
                <p:nvPr/>
              </p:nvGrpSpPr>
              <p:grpSpPr>
                <a:xfrm>
                  <a:off x="3666811" y="5009099"/>
                  <a:ext cx="1108389" cy="1085922"/>
                  <a:chOff x="3666811" y="5009099"/>
                  <a:chExt cx="1108389" cy="1085922"/>
                </a:xfrm>
              </p:grpSpPr>
              <p:sp>
                <p:nvSpPr>
                  <p:cNvPr id="367" name="Freeform 145">
                    <a:extLst>
                      <a:ext uri="{FF2B5EF4-FFF2-40B4-BE49-F238E27FC236}">
                        <a16:creationId xmlns:a16="http://schemas.microsoft.com/office/drawing/2014/main" id="{8B2AE9D6-BC3D-4D75-BEE5-E4E7E3B60FD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03821" y="6016384"/>
                    <a:ext cx="434369" cy="78637"/>
                  </a:xfrm>
                  <a:custGeom>
                    <a:avLst/>
                    <a:gdLst>
                      <a:gd name="T0" fmla="*/ 54 w 54"/>
                      <a:gd name="T1" fmla="*/ 5 h 10"/>
                      <a:gd name="T2" fmla="*/ 49 w 54"/>
                      <a:gd name="T3" fmla="*/ 10 h 10"/>
                      <a:gd name="T4" fmla="*/ 4 w 54"/>
                      <a:gd name="T5" fmla="*/ 10 h 10"/>
                      <a:gd name="T6" fmla="*/ 0 w 54"/>
                      <a:gd name="T7" fmla="*/ 5 h 10"/>
                      <a:gd name="T8" fmla="*/ 0 w 54"/>
                      <a:gd name="T9" fmla="*/ 5 h 10"/>
                      <a:gd name="T10" fmla="*/ 4 w 54"/>
                      <a:gd name="T11" fmla="*/ 0 h 10"/>
                      <a:gd name="T12" fmla="*/ 49 w 54"/>
                      <a:gd name="T13" fmla="*/ 0 h 10"/>
                      <a:gd name="T14" fmla="*/ 54 w 54"/>
                      <a:gd name="T15" fmla="*/ 5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4" h="10">
                        <a:moveTo>
                          <a:pt x="54" y="5"/>
                        </a:moveTo>
                        <a:cubicBezTo>
                          <a:pt x="54" y="8"/>
                          <a:pt x="52" y="10"/>
                          <a:pt x="49" y="10"/>
                        </a:cubicBezTo>
                        <a:cubicBezTo>
                          <a:pt x="4" y="10"/>
                          <a:pt x="4" y="10"/>
                          <a:pt x="4" y="10"/>
                        </a:cubicBezTo>
                        <a:cubicBezTo>
                          <a:pt x="2" y="10"/>
                          <a:pt x="0" y="8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ubicBezTo>
                          <a:pt x="0" y="2"/>
                          <a:pt x="2" y="0"/>
                          <a:pt x="4" y="0"/>
                        </a:cubicBezTo>
                        <a:cubicBezTo>
                          <a:pt x="49" y="0"/>
                          <a:pt x="49" y="0"/>
                          <a:pt x="49" y="0"/>
                        </a:cubicBezTo>
                        <a:cubicBezTo>
                          <a:pt x="52" y="0"/>
                          <a:pt x="54" y="2"/>
                          <a:pt x="54" y="5"/>
                        </a:cubicBezTo>
                        <a:close/>
                      </a:path>
                    </a:pathLst>
                  </a:custGeom>
                  <a:solidFill>
                    <a:srgbClr val="28282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74915" tIns="37458" rIns="74915" bIns="3745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764196">
                      <a:defRPr/>
                    </a:pPr>
                    <a:endParaRPr lang="en-US" sz="2000" kern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68" name="Freeform 146">
                    <a:extLst>
                      <a:ext uri="{FF2B5EF4-FFF2-40B4-BE49-F238E27FC236}">
                        <a16:creationId xmlns:a16="http://schemas.microsoft.com/office/drawing/2014/main" id="{CD2884AA-0066-4D8D-81A1-CC87A8EA4D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66811" y="5896558"/>
                    <a:ext cx="1108389" cy="161017"/>
                  </a:xfrm>
                  <a:custGeom>
                    <a:avLst/>
                    <a:gdLst>
                      <a:gd name="T0" fmla="*/ 137 w 137"/>
                      <a:gd name="T1" fmla="*/ 10 h 20"/>
                      <a:gd name="T2" fmla="*/ 127 w 137"/>
                      <a:gd name="T3" fmla="*/ 20 h 20"/>
                      <a:gd name="T4" fmla="*/ 10 w 137"/>
                      <a:gd name="T5" fmla="*/ 20 h 20"/>
                      <a:gd name="T6" fmla="*/ 0 w 137"/>
                      <a:gd name="T7" fmla="*/ 10 h 20"/>
                      <a:gd name="T8" fmla="*/ 0 w 137"/>
                      <a:gd name="T9" fmla="*/ 10 h 20"/>
                      <a:gd name="T10" fmla="*/ 10 w 137"/>
                      <a:gd name="T11" fmla="*/ 0 h 20"/>
                      <a:gd name="T12" fmla="*/ 127 w 137"/>
                      <a:gd name="T13" fmla="*/ 0 h 20"/>
                      <a:gd name="T14" fmla="*/ 137 w 137"/>
                      <a:gd name="T15" fmla="*/ 10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37" h="20">
                        <a:moveTo>
                          <a:pt x="137" y="10"/>
                        </a:moveTo>
                        <a:cubicBezTo>
                          <a:pt x="137" y="15"/>
                          <a:pt x="133" y="20"/>
                          <a:pt x="127" y="20"/>
                        </a:cubicBezTo>
                        <a:cubicBezTo>
                          <a:pt x="10" y="20"/>
                          <a:pt x="10" y="20"/>
                          <a:pt x="10" y="20"/>
                        </a:cubicBezTo>
                        <a:cubicBezTo>
                          <a:pt x="4" y="20"/>
                          <a:pt x="0" y="15"/>
                          <a:pt x="0" y="10"/>
                        </a:cubicBez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0" y="5"/>
                          <a:pt x="4" y="0"/>
                          <a:pt x="10" y="0"/>
                        </a:cubicBezTo>
                        <a:cubicBezTo>
                          <a:pt x="127" y="0"/>
                          <a:pt x="127" y="0"/>
                          <a:pt x="127" y="0"/>
                        </a:cubicBezTo>
                        <a:cubicBezTo>
                          <a:pt x="133" y="0"/>
                          <a:pt x="137" y="5"/>
                          <a:pt x="137" y="10"/>
                        </a:cubicBezTo>
                        <a:close/>
                      </a:path>
                    </a:pathLst>
                  </a:custGeom>
                  <a:solidFill>
                    <a:srgbClr val="68217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74915" tIns="37458" rIns="74915" bIns="3745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764196">
                      <a:defRPr/>
                    </a:pPr>
                    <a:endParaRPr lang="en-US" sz="2000" kern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69" name="Freeform 154">
                    <a:extLst>
                      <a:ext uri="{FF2B5EF4-FFF2-40B4-BE49-F238E27FC236}">
                        <a16:creationId xmlns:a16="http://schemas.microsoft.com/office/drawing/2014/main" id="{92AD46B9-D5D6-42B9-B39B-6AFABBD9D6E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60425" y="5009099"/>
                    <a:ext cx="921161" cy="565429"/>
                  </a:xfrm>
                  <a:custGeom>
                    <a:avLst/>
                    <a:gdLst>
                      <a:gd name="T0" fmla="*/ 114 w 114"/>
                      <a:gd name="T1" fmla="*/ 54 h 70"/>
                      <a:gd name="T2" fmla="*/ 97 w 114"/>
                      <a:gd name="T3" fmla="*/ 70 h 70"/>
                      <a:gd name="T4" fmla="*/ 16 w 114"/>
                      <a:gd name="T5" fmla="*/ 70 h 70"/>
                      <a:gd name="T6" fmla="*/ 0 w 114"/>
                      <a:gd name="T7" fmla="*/ 54 h 70"/>
                      <a:gd name="T8" fmla="*/ 0 w 114"/>
                      <a:gd name="T9" fmla="*/ 17 h 70"/>
                      <a:gd name="T10" fmla="*/ 16 w 114"/>
                      <a:gd name="T11" fmla="*/ 0 h 70"/>
                      <a:gd name="T12" fmla="*/ 97 w 114"/>
                      <a:gd name="T13" fmla="*/ 0 h 70"/>
                      <a:gd name="T14" fmla="*/ 114 w 114"/>
                      <a:gd name="T15" fmla="*/ 17 h 70"/>
                      <a:gd name="T16" fmla="*/ 114 w 114"/>
                      <a:gd name="T17" fmla="*/ 54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14" h="70">
                        <a:moveTo>
                          <a:pt x="114" y="54"/>
                        </a:moveTo>
                        <a:cubicBezTo>
                          <a:pt x="114" y="63"/>
                          <a:pt x="106" y="70"/>
                          <a:pt x="97" y="70"/>
                        </a:cubicBezTo>
                        <a:cubicBezTo>
                          <a:pt x="16" y="70"/>
                          <a:pt x="16" y="70"/>
                          <a:pt x="16" y="70"/>
                        </a:cubicBezTo>
                        <a:cubicBezTo>
                          <a:pt x="7" y="70"/>
                          <a:pt x="0" y="63"/>
                          <a:pt x="0" y="54"/>
                        </a:cubicBezTo>
                        <a:cubicBezTo>
                          <a:pt x="0" y="17"/>
                          <a:pt x="0" y="17"/>
                          <a:pt x="0" y="17"/>
                        </a:cubicBezTo>
                        <a:cubicBezTo>
                          <a:pt x="0" y="8"/>
                          <a:pt x="7" y="0"/>
                          <a:pt x="16" y="0"/>
                        </a:cubicBezTo>
                        <a:cubicBezTo>
                          <a:pt x="97" y="0"/>
                          <a:pt x="97" y="0"/>
                          <a:pt x="97" y="0"/>
                        </a:cubicBezTo>
                        <a:cubicBezTo>
                          <a:pt x="106" y="0"/>
                          <a:pt x="114" y="8"/>
                          <a:pt x="114" y="17"/>
                        </a:cubicBezTo>
                        <a:lnTo>
                          <a:pt x="114" y="54"/>
                        </a:lnTo>
                        <a:close/>
                      </a:path>
                    </a:pathLst>
                  </a:custGeom>
                  <a:solidFill>
                    <a:srgbClr val="68217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74915" tIns="37458" rIns="74915" bIns="3745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764196">
                      <a:defRPr/>
                    </a:pPr>
                    <a:endParaRPr lang="en-US" sz="2000" kern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70" name="Freeform: Shape 369">
                    <a:extLst>
                      <a:ext uri="{FF2B5EF4-FFF2-40B4-BE49-F238E27FC236}">
                        <a16:creationId xmlns:a16="http://schemas.microsoft.com/office/drawing/2014/main" id="{6EFDE722-88EB-4055-B3CB-43C6EE0DD7D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57347" y="5435179"/>
                    <a:ext cx="127316" cy="629865"/>
                  </a:xfrm>
                  <a:custGeom>
                    <a:avLst/>
                    <a:gdLst>
                      <a:gd name="connsiteX0" fmla="*/ 63658 w 127316"/>
                      <a:gd name="connsiteY0" fmla="*/ 0 h 618633"/>
                      <a:gd name="connsiteX1" fmla="*/ 127316 w 127316"/>
                      <a:gd name="connsiteY1" fmla="*/ 63658 h 618633"/>
                      <a:gd name="connsiteX2" fmla="*/ 127315 w 127316"/>
                      <a:gd name="connsiteY2" fmla="*/ 618633 h 618633"/>
                      <a:gd name="connsiteX3" fmla="*/ 53060 w 127316"/>
                      <a:gd name="connsiteY3" fmla="*/ 618633 h 618633"/>
                      <a:gd name="connsiteX4" fmla="*/ 0 w 127316"/>
                      <a:gd name="connsiteY4" fmla="*/ 618633 h 618633"/>
                      <a:gd name="connsiteX5" fmla="*/ 0 w 127316"/>
                      <a:gd name="connsiteY5" fmla="*/ 63658 h 618633"/>
                      <a:gd name="connsiteX6" fmla="*/ 63658 w 127316"/>
                      <a:gd name="connsiteY6" fmla="*/ 0 h 618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7316" h="618633">
                        <a:moveTo>
                          <a:pt x="63658" y="0"/>
                        </a:moveTo>
                        <a:cubicBezTo>
                          <a:pt x="98815" y="0"/>
                          <a:pt x="127316" y="28501"/>
                          <a:pt x="127316" y="63658"/>
                        </a:cubicBezTo>
                        <a:lnTo>
                          <a:pt x="127315" y="618633"/>
                        </a:lnTo>
                        <a:lnTo>
                          <a:pt x="53060" y="618633"/>
                        </a:lnTo>
                        <a:lnTo>
                          <a:pt x="0" y="618633"/>
                        </a:lnTo>
                        <a:lnTo>
                          <a:pt x="0" y="63658"/>
                        </a:lnTo>
                        <a:cubicBezTo>
                          <a:pt x="0" y="28501"/>
                          <a:pt x="28501" y="0"/>
                          <a:pt x="63658" y="0"/>
                        </a:cubicBezTo>
                        <a:close/>
                      </a:path>
                    </a:pathLst>
                  </a:custGeom>
                  <a:solidFill>
                    <a:srgbClr val="28282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74915" tIns="37458" rIns="74915" bIns="3745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764196">
                      <a:defRPr/>
                    </a:pPr>
                    <a:endParaRPr lang="en-US" sz="2000" kern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</p:grpSp>
          </p:grpSp>
        </p:grpSp>
      </p:grpSp>
      <p:grpSp>
        <p:nvGrpSpPr>
          <p:cNvPr id="470" name="Group 469">
            <a:extLst>
              <a:ext uri="{FF2B5EF4-FFF2-40B4-BE49-F238E27FC236}">
                <a16:creationId xmlns:a16="http://schemas.microsoft.com/office/drawing/2014/main" id="{50AB5B14-A383-4B2E-82E5-1CC00DBF2F68}"/>
              </a:ext>
            </a:extLst>
          </p:cNvPr>
          <p:cNvGrpSpPr/>
          <p:nvPr/>
        </p:nvGrpSpPr>
        <p:grpSpPr>
          <a:xfrm>
            <a:off x="4729223" y="3531323"/>
            <a:ext cx="1146312" cy="2645255"/>
            <a:chOff x="1722966" y="-749830"/>
            <a:chExt cx="3527743" cy="8140700"/>
          </a:xfrm>
        </p:grpSpPr>
        <p:sp>
          <p:nvSpPr>
            <p:cNvPr id="471" name="Freeform 19">
              <a:extLst>
                <a:ext uri="{FF2B5EF4-FFF2-40B4-BE49-F238E27FC236}">
                  <a16:creationId xmlns:a16="http://schemas.microsoft.com/office/drawing/2014/main" id="{17223D53-9056-4D25-AA67-5D3A7ED6A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841" y="1174220"/>
              <a:ext cx="1795463" cy="2073275"/>
            </a:xfrm>
            <a:custGeom>
              <a:avLst/>
              <a:gdLst>
                <a:gd name="T0" fmla="*/ 332 w 333"/>
                <a:gd name="T1" fmla="*/ 27 h 388"/>
                <a:gd name="T2" fmla="*/ 314 w 333"/>
                <a:gd name="T3" fmla="*/ 0 h 388"/>
                <a:gd name="T4" fmla="*/ 19 w 333"/>
                <a:gd name="T5" fmla="*/ 0 h 388"/>
                <a:gd name="T6" fmla="*/ 1 w 333"/>
                <a:gd name="T7" fmla="*/ 27 h 388"/>
                <a:gd name="T8" fmla="*/ 15 w 333"/>
                <a:gd name="T9" fmla="*/ 361 h 388"/>
                <a:gd name="T10" fmla="*/ 36 w 333"/>
                <a:gd name="T11" fmla="*/ 388 h 388"/>
                <a:gd name="T12" fmla="*/ 298 w 333"/>
                <a:gd name="T13" fmla="*/ 388 h 388"/>
                <a:gd name="T14" fmla="*/ 318 w 333"/>
                <a:gd name="T15" fmla="*/ 361 h 388"/>
                <a:gd name="T16" fmla="*/ 332 w 333"/>
                <a:gd name="T17" fmla="*/ 27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3" h="388">
                  <a:moveTo>
                    <a:pt x="332" y="27"/>
                  </a:moveTo>
                  <a:cubicBezTo>
                    <a:pt x="333" y="12"/>
                    <a:pt x="325" y="0"/>
                    <a:pt x="3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12"/>
                    <a:pt x="1" y="27"/>
                  </a:cubicBezTo>
                  <a:cubicBezTo>
                    <a:pt x="15" y="361"/>
                    <a:pt x="15" y="361"/>
                    <a:pt x="15" y="361"/>
                  </a:cubicBezTo>
                  <a:cubicBezTo>
                    <a:pt x="16" y="376"/>
                    <a:pt x="25" y="388"/>
                    <a:pt x="36" y="388"/>
                  </a:cubicBezTo>
                  <a:cubicBezTo>
                    <a:pt x="298" y="388"/>
                    <a:pt x="298" y="388"/>
                    <a:pt x="298" y="388"/>
                  </a:cubicBezTo>
                  <a:cubicBezTo>
                    <a:pt x="308" y="388"/>
                    <a:pt x="317" y="376"/>
                    <a:pt x="318" y="361"/>
                  </a:cubicBezTo>
                  <a:lnTo>
                    <a:pt x="332" y="27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2" name="Freeform 20">
              <a:extLst>
                <a:ext uri="{FF2B5EF4-FFF2-40B4-BE49-F238E27FC236}">
                  <a16:creationId xmlns:a16="http://schemas.microsoft.com/office/drawing/2014/main" id="{85CAD243-14F3-4A87-93E5-70614531C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5029" y="740833"/>
              <a:ext cx="576263" cy="469900"/>
            </a:xfrm>
            <a:custGeom>
              <a:avLst/>
              <a:gdLst>
                <a:gd name="T0" fmla="*/ 363 w 363"/>
                <a:gd name="T1" fmla="*/ 27 h 296"/>
                <a:gd name="T2" fmla="*/ 363 w 363"/>
                <a:gd name="T3" fmla="*/ 236 h 296"/>
                <a:gd name="T4" fmla="*/ 190 w 363"/>
                <a:gd name="T5" fmla="*/ 236 h 296"/>
                <a:gd name="T6" fmla="*/ 0 w 363"/>
                <a:gd name="T7" fmla="*/ 296 h 296"/>
                <a:gd name="T8" fmla="*/ 162 w 363"/>
                <a:gd name="T9" fmla="*/ 0 h 296"/>
                <a:gd name="T10" fmla="*/ 363 w 363"/>
                <a:gd name="T11" fmla="*/ 0 h 296"/>
                <a:gd name="T12" fmla="*/ 363 w 363"/>
                <a:gd name="T13" fmla="*/ 2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3" h="296">
                  <a:moveTo>
                    <a:pt x="363" y="27"/>
                  </a:moveTo>
                  <a:lnTo>
                    <a:pt x="363" y="236"/>
                  </a:lnTo>
                  <a:lnTo>
                    <a:pt x="190" y="236"/>
                  </a:lnTo>
                  <a:lnTo>
                    <a:pt x="0" y="296"/>
                  </a:lnTo>
                  <a:lnTo>
                    <a:pt x="162" y="0"/>
                  </a:lnTo>
                  <a:lnTo>
                    <a:pt x="363" y="0"/>
                  </a:lnTo>
                  <a:lnTo>
                    <a:pt x="363" y="2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3" name="Freeform 21">
              <a:extLst>
                <a:ext uri="{FF2B5EF4-FFF2-40B4-BE49-F238E27FC236}">
                  <a16:creationId xmlns:a16="http://schemas.microsoft.com/office/drawing/2014/main" id="{C0B2D4F2-BC0B-4695-B105-3B191D12FF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292" y="740833"/>
              <a:ext cx="581025" cy="469900"/>
            </a:xfrm>
            <a:custGeom>
              <a:avLst/>
              <a:gdLst>
                <a:gd name="T0" fmla="*/ 0 w 366"/>
                <a:gd name="T1" fmla="*/ 27 h 296"/>
                <a:gd name="T2" fmla="*/ 0 w 366"/>
                <a:gd name="T3" fmla="*/ 236 h 296"/>
                <a:gd name="T4" fmla="*/ 176 w 366"/>
                <a:gd name="T5" fmla="*/ 236 h 296"/>
                <a:gd name="T6" fmla="*/ 366 w 366"/>
                <a:gd name="T7" fmla="*/ 296 h 296"/>
                <a:gd name="T8" fmla="*/ 203 w 366"/>
                <a:gd name="T9" fmla="*/ 0 h 296"/>
                <a:gd name="T10" fmla="*/ 0 w 366"/>
                <a:gd name="T11" fmla="*/ 0 h 296"/>
                <a:gd name="T12" fmla="*/ 0 w 366"/>
                <a:gd name="T13" fmla="*/ 2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6" h="296">
                  <a:moveTo>
                    <a:pt x="0" y="27"/>
                  </a:moveTo>
                  <a:lnTo>
                    <a:pt x="0" y="236"/>
                  </a:lnTo>
                  <a:lnTo>
                    <a:pt x="176" y="236"/>
                  </a:lnTo>
                  <a:lnTo>
                    <a:pt x="366" y="296"/>
                  </a:lnTo>
                  <a:lnTo>
                    <a:pt x="203" y="0"/>
                  </a:ln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4" name="Freeform 22">
              <a:extLst>
                <a:ext uri="{FF2B5EF4-FFF2-40B4-BE49-F238E27FC236}">
                  <a16:creationId xmlns:a16="http://schemas.microsoft.com/office/drawing/2014/main" id="{0CBBC48A-C3EC-4D44-A362-6088549C0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8367" y="-130705"/>
              <a:ext cx="204788" cy="385763"/>
            </a:xfrm>
            <a:custGeom>
              <a:avLst/>
              <a:gdLst>
                <a:gd name="T0" fmla="*/ 0 w 38"/>
                <a:gd name="T1" fmla="*/ 0 h 72"/>
                <a:gd name="T2" fmla="*/ 2 w 38"/>
                <a:gd name="T3" fmla="*/ 0 h 72"/>
                <a:gd name="T4" fmla="*/ 38 w 38"/>
                <a:gd name="T5" fmla="*/ 36 h 72"/>
                <a:gd name="T6" fmla="*/ 2 w 38"/>
                <a:gd name="T7" fmla="*/ 72 h 72"/>
                <a:gd name="T8" fmla="*/ 0 w 38"/>
                <a:gd name="T9" fmla="*/ 72 h 72"/>
                <a:gd name="T10" fmla="*/ 0 w 38"/>
                <a:gd name="T1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72"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2" y="0"/>
                    <a:pt x="38" y="16"/>
                    <a:pt x="38" y="36"/>
                  </a:cubicBezTo>
                  <a:cubicBezTo>
                    <a:pt x="38" y="56"/>
                    <a:pt x="22" y="72"/>
                    <a:pt x="2" y="72"/>
                  </a:cubicBezTo>
                  <a:cubicBezTo>
                    <a:pt x="1" y="72"/>
                    <a:pt x="1" y="72"/>
                    <a:pt x="0" y="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5" name="Freeform 23">
              <a:extLst>
                <a:ext uri="{FF2B5EF4-FFF2-40B4-BE49-F238E27FC236}">
                  <a16:creationId xmlns:a16="http://schemas.microsoft.com/office/drawing/2014/main" id="{0574E2EA-9977-4632-A9FE-E5F6E0F1D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4191" y="-130705"/>
              <a:ext cx="204788" cy="385763"/>
            </a:xfrm>
            <a:custGeom>
              <a:avLst/>
              <a:gdLst>
                <a:gd name="T0" fmla="*/ 38 w 38"/>
                <a:gd name="T1" fmla="*/ 0 h 72"/>
                <a:gd name="T2" fmla="*/ 36 w 38"/>
                <a:gd name="T3" fmla="*/ 0 h 72"/>
                <a:gd name="T4" fmla="*/ 0 w 38"/>
                <a:gd name="T5" fmla="*/ 36 h 72"/>
                <a:gd name="T6" fmla="*/ 36 w 38"/>
                <a:gd name="T7" fmla="*/ 72 h 72"/>
                <a:gd name="T8" fmla="*/ 38 w 38"/>
                <a:gd name="T9" fmla="*/ 72 h 72"/>
                <a:gd name="T10" fmla="*/ 38 w 38"/>
                <a:gd name="T1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72">
                  <a:moveTo>
                    <a:pt x="38" y="0"/>
                  </a:moveTo>
                  <a:cubicBezTo>
                    <a:pt x="37" y="0"/>
                    <a:pt x="36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56"/>
                    <a:pt x="16" y="72"/>
                    <a:pt x="36" y="72"/>
                  </a:cubicBezTo>
                  <a:cubicBezTo>
                    <a:pt x="36" y="72"/>
                    <a:pt x="37" y="72"/>
                    <a:pt x="38" y="72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6" name="Oval 24">
              <a:extLst>
                <a:ext uri="{FF2B5EF4-FFF2-40B4-BE49-F238E27FC236}">
                  <a16:creationId xmlns:a16="http://schemas.microsoft.com/office/drawing/2014/main" id="{5DB3FE57-BE25-4C4C-A5C8-6E9C700E7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9129" y="-749830"/>
              <a:ext cx="1584326" cy="1565275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7" name="Freeform 25">
              <a:extLst>
                <a:ext uri="{FF2B5EF4-FFF2-40B4-BE49-F238E27FC236}">
                  <a16:creationId xmlns:a16="http://schemas.microsoft.com/office/drawing/2014/main" id="{CC038324-45B3-4523-9C24-50DC792F5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704" y="-259293"/>
              <a:ext cx="1266825" cy="647700"/>
            </a:xfrm>
            <a:custGeom>
              <a:avLst/>
              <a:gdLst>
                <a:gd name="T0" fmla="*/ 0 w 235"/>
                <a:gd name="T1" fmla="*/ 26 h 121"/>
                <a:gd name="T2" fmla="*/ 112 w 235"/>
                <a:gd name="T3" fmla="*/ 0 h 121"/>
                <a:gd name="T4" fmla="*/ 235 w 235"/>
                <a:gd name="T5" fmla="*/ 26 h 121"/>
                <a:gd name="T6" fmla="*/ 235 w 235"/>
                <a:gd name="T7" fmla="*/ 71 h 121"/>
                <a:gd name="T8" fmla="*/ 118 w 235"/>
                <a:gd name="T9" fmla="*/ 121 h 121"/>
                <a:gd name="T10" fmla="*/ 0 w 235"/>
                <a:gd name="T11" fmla="*/ 67 h 121"/>
                <a:gd name="T12" fmla="*/ 0 w 235"/>
                <a:gd name="T13" fmla="*/ 2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121">
                  <a:moveTo>
                    <a:pt x="0" y="26"/>
                  </a:moveTo>
                  <a:cubicBezTo>
                    <a:pt x="0" y="26"/>
                    <a:pt x="29" y="0"/>
                    <a:pt x="112" y="0"/>
                  </a:cubicBezTo>
                  <a:cubicBezTo>
                    <a:pt x="195" y="0"/>
                    <a:pt x="235" y="26"/>
                    <a:pt x="235" y="26"/>
                  </a:cubicBezTo>
                  <a:cubicBezTo>
                    <a:pt x="235" y="71"/>
                    <a:pt x="235" y="71"/>
                    <a:pt x="235" y="71"/>
                  </a:cubicBezTo>
                  <a:cubicBezTo>
                    <a:pt x="235" y="71"/>
                    <a:pt x="205" y="121"/>
                    <a:pt x="118" y="121"/>
                  </a:cubicBezTo>
                  <a:cubicBezTo>
                    <a:pt x="32" y="120"/>
                    <a:pt x="0" y="67"/>
                    <a:pt x="0" y="67"/>
                  </a:cubicBezTo>
                  <a:lnTo>
                    <a:pt x="0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8" name="Oval 26">
              <a:extLst>
                <a:ext uri="{FF2B5EF4-FFF2-40B4-BE49-F238E27FC236}">
                  <a16:creationId xmlns:a16="http://schemas.microsoft.com/office/drawing/2014/main" id="{C1BC2C58-BE06-4E5C-906C-A6263A93BD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3316" y="526520"/>
              <a:ext cx="87313" cy="857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9" name="Oval 27">
              <a:extLst>
                <a:ext uri="{FF2B5EF4-FFF2-40B4-BE49-F238E27FC236}">
                  <a16:creationId xmlns:a16="http://schemas.microsoft.com/office/drawing/2014/main" id="{1F0097D2-C6F5-4154-BD31-23BA1AF6C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1954" y="526520"/>
              <a:ext cx="85725" cy="857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0" name="Freeform 28">
              <a:extLst>
                <a:ext uri="{FF2B5EF4-FFF2-40B4-BE49-F238E27FC236}">
                  <a16:creationId xmlns:a16="http://schemas.microsoft.com/office/drawing/2014/main" id="{E04CFE23-CA0C-4D16-8BC8-F2B6400B7A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6179" y="569383"/>
              <a:ext cx="528638" cy="53975"/>
            </a:xfrm>
            <a:custGeom>
              <a:avLst/>
              <a:gdLst>
                <a:gd name="T0" fmla="*/ 0 w 98"/>
                <a:gd name="T1" fmla="*/ 1 h 10"/>
                <a:gd name="T2" fmla="*/ 52 w 98"/>
                <a:gd name="T3" fmla="*/ 8 h 10"/>
                <a:gd name="T4" fmla="*/ 98 w 98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8" h="10">
                  <a:moveTo>
                    <a:pt x="0" y="1"/>
                  </a:moveTo>
                  <a:cubicBezTo>
                    <a:pt x="0" y="1"/>
                    <a:pt x="16" y="10"/>
                    <a:pt x="52" y="8"/>
                  </a:cubicBezTo>
                  <a:cubicBezTo>
                    <a:pt x="88" y="6"/>
                    <a:pt x="98" y="0"/>
                    <a:pt x="98" y="0"/>
                  </a:cubicBezTo>
                </a:path>
              </a:pathLst>
            </a:custGeom>
            <a:noFill/>
            <a:ln w="2222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1" name="Oval 29">
              <a:extLst>
                <a:ext uri="{FF2B5EF4-FFF2-40B4-BE49-F238E27FC236}">
                  <a16:creationId xmlns:a16="http://schemas.microsoft.com/office/drawing/2014/main" id="{AD92CBF0-AD9C-4D0F-810C-C721DAA0F0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6629" y="-98955"/>
              <a:ext cx="269875" cy="268288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2" name="Oval 30">
              <a:extLst>
                <a:ext uri="{FF2B5EF4-FFF2-40B4-BE49-F238E27FC236}">
                  <a16:creationId xmlns:a16="http://schemas.microsoft.com/office/drawing/2014/main" id="{41C8106E-596F-4636-B844-135072A57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2354" y="-13230"/>
              <a:ext cx="96838" cy="968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3" name="Oval 31">
              <a:extLst>
                <a:ext uri="{FF2B5EF4-FFF2-40B4-BE49-F238E27FC236}">
                  <a16:creationId xmlns:a16="http://schemas.microsoft.com/office/drawing/2014/main" id="{7662D043-E04D-49F6-A2A6-152634ED8E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6717" y="-98955"/>
              <a:ext cx="269875" cy="268288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4" name="Oval 32">
              <a:extLst>
                <a:ext uri="{FF2B5EF4-FFF2-40B4-BE49-F238E27FC236}">
                  <a16:creationId xmlns:a16="http://schemas.microsoft.com/office/drawing/2014/main" id="{DD85FB75-E9AF-4150-A3B8-EA219E07AD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4029" y="-13230"/>
              <a:ext cx="96838" cy="968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5" name="Freeform 33">
              <a:extLst>
                <a:ext uri="{FF2B5EF4-FFF2-40B4-BE49-F238E27FC236}">
                  <a16:creationId xmlns:a16="http://schemas.microsoft.com/office/drawing/2014/main" id="{5E4CA234-1FB5-4AE8-A0C4-74BF2CEFC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7204" y="948795"/>
              <a:ext cx="1912938" cy="1673225"/>
            </a:xfrm>
            <a:custGeom>
              <a:avLst/>
              <a:gdLst>
                <a:gd name="T0" fmla="*/ 32 w 355"/>
                <a:gd name="T1" fmla="*/ 26 h 313"/>
                <a:gd name="T2" fmla="*/ 179 w 355"/>
                <a:gd name="T3" fmla="*/ 1 h 313"/>
                <a:gd name="T4" fmla="*/ 355 w 355"/>
                <a:gd name="T5" fmla="*/ 41 h 313"/>
                <a:gd name="T6" fmla="*/ 179 w 355"/>
                <a:gd name="T7" fmla="*/ 308 h 313"/>
                <a:gd name="T8" fmla="*/ 0 w 355"/>
                <a:gd name="T9" fmla="*/ 38 h 313"/>
                <a:gd name="T10" fmla="*/ 32 w 355"/>
                <a:gd name="T11" fmla="*/ 2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5" h="313">
                  <a:moveTo>
                    <a:pt x="32" y="26"/>
                  </a:moveTo>
                  <a:cubicBezTo>
                    <a:pt x="32" y="26"/>
                    <a:pt x="78" y="0"/>
                    <a:pt x="179" y="1"/>
                  </a:cubicBezTo>
                  <a:cubicBezTo>
                    <a:pt x="281" y="2"/>
                    <a:pt x="355" y="41"/>
                    <a:pt x="355" y="41"/>
                  </a:cubicBezTo>
                  <a:cubicBezTo>
                    <a:pt x="355" y="41"/>
                    <a:pt x="324" y="302"/>
                    <a:pt x="179" y="308"/>
                  </a:cubicBezTo>
                  <a:cubicBezTo>
                    <a:pt x="35" y="313"/>
                    <a:pt x="0" y="38"/>
                    <a:pt x="0" y="38"/>
                  </a:cubicBezTo>
                  <a:lnTo>
                    <a:pt x="32" y="2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6" name="Freeform 36">
              <a:extLst>
                <a:ext uri="{FF2B5EF4-FFF2-40B4-BE49-F238E27FC236}">
                  <a16:creationId xmlns:a16="http://schemas.microsoft.com/office/drawing/2014/main" id="{9B0B144E-8144-40DB-AF7C-15D7CD075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9916" y="3568170"/>
              <a:ext cx="393700" cy="417513"/>
            </a:xfrm>
            <a:custGeom>
              <a:avLst/>
              <a:gdLst>
                <a:gd name="T0" fmla="*/ 0 w 73"/>
                <a:gd name="T1" fmla="*/ 11 h 78"/>
                <a:gd name="T2" fmla="*/ 12 w 73"/>
                <a:gd name="T3" fmla="*/ 4 h 78"/>
                <a:gd name="T4" fmla="*/ 29 w 73"/>
                <a:gd name="T5" fmla="*/ 12 h 78"/>
                <a:gd name="T6" fmla="*/ 48 w 73"/>
                <a:gd name="T7" fmla="*/ 30 h 78"/>
                <a:gd name="T8" fmla="*/ 70 w 73"/>
                <a:gd name="T9" fmla="*/ 67 h 78"/>
                <a:gd name="T10" fmla="*/ 63 w 73"/>
                <a:gd name="T11" fmla="*/ 78 h 78"/>
                <a:gd name="T12" fmla="*/ 13 w 73"/>
                <a:gd name="T13" fmla="*/ 78 h 78"/>
                <a:gd name="T14" fmla="*/ 0 w 73"/>
                <a:gd name="T15" fmla="*/ 65 h 78"/>
                <a:gd name="T16" fmla="*/ 0 w 73"/>
                <a:gd name="T17" fmla="*/ 1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8">
                  <a:moveTo>
                    <a:pt x="0" y="11"/>
                  </a:moveTo>
                  <a:cubicBezTo>
                    <a:pt x="0" y="4"/>
                    <a:pt x="6" y="0"/>
                    <a:pt x="12" y="4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6" y="16"/>
                    <a:pt x="44" y="23"/>
                    <a:pt x="48" y="30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73" y="73"/>
                    <a:pt x="70" y="78"/>
                    <a:pt x="63" y="78"/>
                  </a:cubicBezTo>
                  <a:cubicBezTo>
                    <a:pt x="13" y="78"/>
                    <a:pt x="13" y="78"/>
                    <a:pt x="13" y="78"/>
                  </a:cubicBezTo>
                  <a:cubicBezTo>
                    <a:pt x="6" y="78"/>
                    <a:pt x="0" y="73"/>
                    <a:pt x="0" y="65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7" name="Freeform 37">
              <a:extLst>
                <a:ext uri="{FF2B5EF4-FFF2-40B4-BE49-F238E27FC236}">
                  <a16:creationId xmlns:a16="http://schemas.microsoft.com/office/drawing/2014/main" id="{AD125312-717C-4D16-801A-6D96CDE24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1017" y="3568170"/>
              <a:ext cx="392113" cy="417513"/>
            </a:xfrm>
            <a:custGeom>
              <a:avLst/>
              <a:gdLst>
                <a:gd name="T0" fmla="*/ 73 w 73"/>
                <a:gd name="T1" fmla="*/ 11 h 78"/>
                <a:gd name="T2" fmla="*/ 61 w 73"/>
                <a:gd name="T3" fmla="*/ 4 h 78"/>
                <a:gd name="T4" fmla="*/ 44 w 73"/>
                <a:gd name="T5" fmla="*/ 12 h 78"/>
                <a:gd name="T6" fmla="*/ 26 w 73"/>
                <a:gd name="T7" fmla="*/ 30 h 78"/>
                <a:gd name="T8" fmla="*/ 4 w 73"/>
                <a:gd name="T9" fmla="*/ 67 h 78"/>
                <a:gd name="T10" fmla="*/ 10 w 73"/>
                <a:gd name="T11" fmla="*/ 78 h 78"/>
                <a:gd name="T12" fmla="*/ 60 w 73"/>
                <a:gd name="T13" fmla="*/ 78 h 78"/>
                <a:gd name="T14" fmla="*/ 73 w 73"/>
                <a:gd name="T15" fmla="*/ 65 h 78"/>
                <a:gd name="T16" fmla="*/ 73 w 73"/>
                <a:gd name="T17" fmla="*/ 1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8">
                  <a:moveTo>
                    <a:pt x="73" y="11"/>
                  </a:moveTo>
                  <a:cubicBezTo>
                    <a:pt x="73" y="4"/>
                    <a:pt x="68" y="0"/>
                    <a:pt x="61" y="4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38" y="16"/>
                    <a:pt x="30" y="23"/>
                    <a:pt x="26" y="30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0" y="73"/>
                    <a:pt x="3" y="78"/>
                    <a:pt x="10" y="78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7" y="78"/>
                    <a:pt x="73" y="73"/>
                    <a:pt x="73" y="65"/>
                  </a:cubicBezTo>
                  <a:lnTo>
                    <a:pt x="73" y="11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8" name="Freeform 38">
              <a:extLst>
                <a:ext uri="{FF2B5EF4-FFF2-40B4-BE49-F238E27FC236}">
                  <a16:creationId xmlns:a16="http://schemas.microsoft.com/office/drawing/2014/main" id="{97EC6848-51B9-49F2-9D8A-D46E43CCBD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1816" y="3098270"/>
              <a:ext cx="1676401" cy="449263"/>
            </a:xfrm>
            <a:custGeom>
              <a:avLst/>
              <a:gdLst>
                <a:gd name="T0" fmla="*/ 311 w 311"/>
                <a:gd name="T1" fmla="*/ 20 h 84"/>
                <a:gd name="T2" fmla="*/ 291 w 311"/>
                <a:gd name="T3" fmla="*/ 0 h 84"/>
                <a:gd name="T4" fmla="*/ 20 w 311"/>
                <a:gd name="T5" fmla="*/ 0 h 84"/>
                <a:gd name="T6" fmla="*/ 0 w 311"/>
                <a:gd name="T7" fmla="*/ 20 h 84"/>
                <a:gd name="T8" fmla="*/ 0 w 311"/>
                <a:gd name="T9" fmla="*/ 65 h 84"/>
                <a:gd name="T10" fmla="*/ 20 w 311"/>
                <a:gd name="T11" fmla="*/ 84 h 84"/>
                <a:gd name="T12" fmla="*/ 291 w 311"/>
                <a:gd name="T13" fmla="*/ 84 h 84"/>
                <a:gd name="T14" fmla="*/ 311 w 311"/>
                <a:gd name="T15" fmla="*/ 65 h 84"/>
                <a:gd name="T16" fmla="*/ 311 w 311"/>
                <a:gd name="T17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1" h="84">
                  <a:moveTo>
                    <a:pt x="311" y="20"/>
                  </a:moveTo>
                  <a:cubicBezTo>
                    <a:pt x="311" y="9"/>
                    <a:pt x="302" y="0"/>
                    <a:pt x="29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76"/>
                    <a:pt x="9" y="84"/>
                    <a:pt x="20" y="84"/>
                  </a:cubicBezTo>
                  <a:cubicBezTo>
                    <a:pt x="291" y="84"/>
                    <a:pt x="291" y="84"/>
                    <a:pt x="291" y="84"/>
                  </a:cubicBezTo>
                  <a:cubicBezTo>
                    <a:pt x="302" y="84"/>
                    <a:pt x="311" y="76"/>
                    <a:pt x="311" y="65"/>
                  </a:cubicBezTo>
                  <a:lnTo>
                    <a:pt x="311" y="2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9" name="Freeform 39">
              <a:extLst>
                <a:ext uri="{FF2B5EF4-FFF2-40B4-BE49-F238E27FC236}">
                  <a16:creationId xmlns:a16="http://schemas.microsoft.com/office/drawing/2014/main" id="{6AF99560-0021-496D-A1AD-543E531979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1816" y="3231620"/>
              <a:ext cx="1676401" cy="273050"/>
            </a:xfrm>
            <a:custGeom>
              <a:avLst/>
              <a:gdLst>
                <a:gd name="T0" fmla="*/ 311 w 311"/>
                <a:gd name="T1" fmla="*/ 0 h 51"/>
                <a:gd name="T2" fmla="*/ 279 w 311"/>
                <a:gd name="T3" fmla="*/ 0 h 51"/>
                <a:gd name="T4" fmla="*/ 272 w 311"/>
                <a:gd name="T5" fmla="*/ 6 h 51"/>
                <a:gd name="T6" fmla="*/ 133 w 311"/>
                <a:gd name="T7" fmla="*/ 6 h 51"/>
                <a:gd name="T8" fmla="*/ 126 w 311"/>
                <a:gd name="T9" fmla="*/ 0 h 51"/>
                <a:gd name="T10" fmla="*/ 0 w 311"/>
                <a:gd name="T11" fmla="*/ 0 h 51"/>
                <a:gd name="T12" fmla="*/ 0 w 311"/>
                <a:gd name="T13" fmla="*/ 40 h 51"/>
                <a:gd name="T14" fmla="*/ 3 w 311"/>
                <a:gd name="T15" fmla="*/ 51 h 51"/>
                <a:gd name="T16" fmla="*/ 307 w 311"/>
                <a:gd name="T17" fmla="*/ 51 h 51"/>
                <a:gd name="T18" fmla="*/ 311 w 311"/>
                <a:gd name="T19" fmla="*/ 40 h 51"/>
                <a:gd name="T20" fmla="*/ 311 w 311"/>
                <a:gd name="T2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1" h="51">
                  <a:moveTo>
                    <a:pt x="311" y="0"/>
                  </a:moveTo>
                  <a:cubicBezTo>
                    <a:pt x="279" y="0"/>
                    <a:pt x="279" y="0"/>
                    <a:pt x="279" y="0"/>
                  </a:cubicBezTo>
                  <a:cubicBezTo>
                    <a:pt x="279" y="3"/>
                    <a:pt x="276" y="6"/>
                    <a:pt x="272" y="6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130" y="6"/>
                    <a:pt x="127" y="3"/>
                    <a:pt x="1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1" y="48"/>
                    <a:pt x="3" y="51"/>
                  </a:cubicBezTo>
                  <a:cubicBezTo>
                    <a:pt x="307" y="51"/>
                    <a:pt x="307" y="51"/>
                    <a:pt x="307" y="51"/>
                  </a:cubicBezTo>
                  <a:cubicBezTo>
                    <a:pt x="309" y="48"/>
                    <a:pt x="311" y="44"/>
                    <a:pt x="311" y="40"/>
                  </a:cubicBezTo>
                  <a:lnTo>
                    <a:pt x="311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0" name="Freeform 40">
              <a:extLst>
                <a:ext uri="{FF2B5EF4-FFF2-40B4-BE49-F238E27FC236}">
                  <a16:creationId xmlns:a16="http://schemas.microsoft.com/office/drawing/2014/main" id="{03EEB90B-EE47-4054-949E-0E911A7B6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104" y="3547533"/>
              <a:ext cx="1373188" cy="433388"/>
            </a:xfrm>
            <a:custGeom>
              <a:avLst/>
              <a:gdLst>
                <a:gd name="T0" fmla="*/ 252 w 255"/>
                <a:gd name="T1" fmla="*/ 8 h 81"/>
                <a:gd name="T2" fmla="*/ 248 w 255"/>
                <a:gd name="T3" fmla="*/ 0 h 81"/>
                <a:gd name="T4" fmla="*/ 7 w 255"/>
                <a:gd name="T5" fmla="*/ 0 h 81"/>
                <a:gd name="T6" fmla="*/ 2 w 255"/>
                <a:gd name="T7" fmla="*/ 8 h 81"/>
                <a:gd name="T8" fmla="*/ 42 w 255"/>
                <a:gd name="T9" fmla="*/ 73 h 81"/>
                <a:gd name="T10" fmla="*/ 56 w 255"/>
                <a:gd name="T11" fmla="*/ 81 h 81"/>
                <a:gd name="T12" fmla="*/ 198 w 255"/>
                <a:gd name="T13" fmla="*/ 81 h 81"/>
                <a:gd name="T14" fmla="*/ 212 w 255"/>
                <a:gd name="T15" fmla="*/ 73 h 81"/>
                <a:gd name="T16" fmla="*/ 252 w 255"/>
                <a:gd name="T17" fmla="*/ 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81">
                  <a:moveTo>
                    <a:pt x="252" y="8"/>
                  </a:moveTo>
                  <a:cubicBezTo>
                    <a:pt x="255" y="4"/>
                    <a:pt x="253" y="0"/>
                    <a:pt x="24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" y="0"/>
                    <a:pt x="0" y="4"/>
                    <a:pt x="2" y="8"/>
                  </a:cubicBezTo>
                  <a:cubicBezTo>
                    <a:pt x="42" y="73"/>
                    <a:pt x="42" y="73"/>
                    <a:pt x="42" y="73"/>
                  </a:cubicBezTo>
                  <a:cubicBezTo>
                    <a:pt x="45" y="77"/>
                    <a:pt x="51" y="81"/>
                    <a:pt x="56" y="81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203" y="81"/>
                    <a:pt x="210" y="77"/>
                    <a:pt x="212" y="73"/>
                  </a:cubicBezTo>
                  <a:lnTo>
                    <a:pt x="252" y="8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1" name="Oval 49">
              <a:extLst>
                <a:ext uri="{FF2B5EF4-FFF2-40B4-BE49-F238E27FC236}">
                  <a16:creationId xmlns:a16="http://schemas.microsoft.com/office/drawing/2014/main" id="{D8C6CCD1-7727-4D28-8AE8-EC0D6414E3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6204" y="3461808"/>
              <a:ext cx="42863" cy="38100"/>
            </a:xfrm>
            <a:prstGeom prst="ellipse">
              <a:avLst/>
            </a:prstGeom>
            <a:solidFill>
              <a:srgbClr val="EBD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2" name="Oval 50">
              <a:extLst>
                <a:ext uri="{FF2B5EF4-FFF2-40B4-BE49-F238E27FC236}">
                  <a16:creationId xmlns:a16="http://schemas.microsoft.com/office/drawing/2014/main" id="{FFDA9F80-3939-44C5-B9FE-57CBCD09B3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7317" y="3468158"/>
              <a:ext cx="20638" cy="25400"/>
            </a:xfrm>
            <a:prstGeom prst="ellipse">
              <a:avLst/>
            </a:prstGeom>
            <a:solidFill>
              <a:srgbClr val="7754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3" name="Oval 51">
              <a:extLst>
                <a:ext uri="{FF2B5EF4-FFF2-40B4-BE49-F238E27FC236}">
                  <a16:creationId xmlns:a16="http://schemas.microsoft.com/office/drawing/2014/main" id="{14D0490F-84A8-4857-81F0-F164C6551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2079" y="3477683"/>
              <a:ext cx="11113" cy="6350"/>
            </a:xfrm>
            <a:prstGeom prst="ellipse">
              <a:avLst/>
            </a:prstGeom>
            <a:solidFill>
              <a:srgbClr val="543C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4" name="Oval 52">
              <a:extLst>
                <a:ext uri="{FF2B5EF4-FFF2-40B4-BE49-F238E27FC236}">
                  <a16:creationId xmlns:a16="http://schemas.microsoft.com/office/drawing/2014/main" id="{EE389ECD-D30C-4FC2-8106-53822552D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5092" y="3434820"/>
              <a:ext cx="69850" cy="69850"/>
            </a:xfrm>
            <a:prstGeom prst="ellipse">
              <a:avLst/>
            </a:prstGeom>
            <a:solidFill>
              <a:srgbClr val="7754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5" name="Oval 53">
              <a:extLst>
                <a:ext uri="{FF2B5EF4-FFF2-40B4-BE49-F238E27FC236}">
                  <a16:creationId xmlns:a16="http://schemas.microsoft.com/office/drawing/2014/main" id="{C5244898-BC8E-4258-AD68-70B31AFE78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1442" y="3445933"/>
              <a:ext cx="53975" cy="53975"/>
            </a:xfrm>
            <a:prstGeom prst="ellipse">
              <a:avLst/>
            </a:prstGeom>
            <a:solidFill>
              <a:srgbClr val="EBD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6" name="Oval 55">
              <a:extLst>
                <a:ext uri="{FF2B5EF4-FFF2-40B4-BE49-F238E27FC236}">
                  <a16:creationId xmlns:a16="http://schemas.microsoft.com/office/drawing/2014/main" id="{69A04EB8-90B0-4524-B690-62C6A7E7F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4279" y="3195108"/>
              <a:ext cx="366713" cy="3683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7" name="Oval 56">
              <a:extLst>
                <a:ext uri="{FF2B5EF4-FFF2-40B4-BE49-F238E27FC236}">
                  <a16:creationId xmlns:a16="http://schemas.microsoft.com/office/drawing/2014/main" id="{DC2C493A-FE13-4F9A-8C12-EE2AFACF3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154" y="3210983"/>
              <a:ext cx="334963" cy="331788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498" name="Oval 57">
              <a:extLst>
                <a:ext uri="{FF2B5EF4-FFF2-40B4-BE49-F238E27FC236}">
                  <a16:creationId xmlns:a16="http://schemas.microsoft.com/office/drawing/2014/main" id="{8258B291-9799-4ED2-830C-4755445438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0004" y="3280833"/>
              <a:ext cx="200025" cy="1968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AF349446-3B3E-47F1-82EF-540DDD6BC92B}"/>
                </a:ext>
              </a:extLst>
            </p:cNvPr>
            <p:cNvGrpSpPr/>
            <p:nvPr/>
          </p:nvGrpSpPr>
          <p:grpSpPr>
            <a:xfrm>
              <a:off x="1722966" y="1077383"/>
              <a:ext cx="1084263" cy="3084513"/>
              <a:chOff x="1722966" y="1077383"/>
              <a:chExt cx="1084263" cy="3084513"/>
            </a:xfrm>
          </p:grpSpPr>
          <p:sp>
            <p:nvSpPr>
              <p:cNvPr id="556" name="Freeform 8">
                <a:extLst>
                  <a:ext uri="{FF2B5EF4-FFF2-40B4-BE49-F238E27FC236}">
                    <a16:creationId xmlns:a16="http://schemas.microsoft.com/office/drawing/2014/main" id="{7F51BA1A-CCE4-42CA-B8D9-762F840136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5554" y="3617383"/>
                <a:ext cx="204788" cy="539750"/>
              </a:xfrm>
              <a:custGeom>
                <a:avLst/>
                <a:gdLst>
                  <a:gd name="T0" fmla="*/ 24 w 38"/>
                  <a:gd name="T1" fmla="*/ 101 h 101"/>
                  <a:gd name="T2" fmla="*/ 13 w 38"/>
                  <a:gd name="T3" fmla="*/ 94 h 101"/>
                  <a:gd name="T4" fmla="*/ 13 w 38"/>
                  <a:gd name="T5" fmla="*/ 10 h 101"/>
                  <a:gd name="T6" fmla="*/ 28 w 38"/>
                  <a:gd name="T7" fmla="*/ 1 h 101"/>
                  <a:gd name="T8" fmla="*/ 37 w 38"/>
                  <a:gd name="T9" fmla="*/ 16 h 101"/>
                  <a:gd name="T10" fmla="*/ 35 w 38"/>
                  <a:gd name="T11" fmla="*/ 84 h 101"/>
                  <a:gd name="T12" fmla="*/ 29 w 38"/>
                  <a:gd name="T13" fmla="*/ 100 h 101"/>
                  <a:gd name="T14" fmla="*/ 24 w 38"/>
                  <a:gd name="T1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101">
                    <a:moveTo>
                      <a:pt x="24" y="101"/>
                    </a:moveTo>
                    <a:cubicBezTo>
                      <a:pt x="20" y="101"/>
                      <a:pt x="15" y="98"/>
                      <a:pt x="13" y="94"/>
                    </a:cubicBezTo>
                    <a:cubicBezTo>
                      <a:pt x="0" y="65"/>
                      <a:pt x="12" y="15"/>
                      <a:pt x="13" y="10"/>
                    </a:cubicBezTo>
                    <a:cubicBezTo>
                      <a:pt x="15" y="3"/>
                      <a:pt x="22" y="0"/>
                      <a:pt x="28" y="1"/>
                    </a:cubicBezTo>
                    <a:cubicBezTo>
                      <a:pt x="34" y="3"/>
                      <a:pt x="38" y="9"/>
                      <a:pt x="37" y="16"/>
                    </a:cubicBezTo>
                    <a:cubicBezTo>
                      <a:pt x="34" y="29"/>
                      <a:pt x="27" y="66"/>
                      <a:pt x="35" y="84"/>
                    </a:cubicBezTo>
                    <a:cubicBezTo>
                      <a:pt x="38" y="90"/>
                      <a:pt x="35" y="97"/>
                      <a:pt x="29" y="100"/>
                    </a:cubicBezTo>
                    <a:cubicBezTo>
                      <a:pt x="28" y="100"/>
                      <a:pt x="26" y="101"/>
                      <a:pt x="24" y="101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57" name="Freeform 9">
                <a:extLst>
                  <a:ext uri="{FF2B5EF4-FFF2-40B4-BE49-F238E27FC236}">
                    <a16:creationId xmlns:a16="http://schemas.microsoft.com/office/drawing/2014/main" id="{97124BEE-69D0-447B-8A98-835737001C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6641" y="3606270"/>
                <a:ext cx="222250" cy="555625"/>
              </a:xfrm>
              <a:custGeom>
                <a:avLst/>
                <a:gdLst>
                  <a:gd name="T0" fmla="*/ 24 w 41"/>
                  <a:gd name="T1" fmla="*/ 103 h 104"/>
                  <a:gd name="T2" fmla="*/ 13 w 41"/>
                  <a:gd name="T3" fmla="*/ 96 h 104"/>
                  <a:gd name="T4" fmla="*/ 16 w 41"/>
                  <a:gd name="T5" fmla="*/ 10 h 104"/>
                  <a:gd name="T6" fmla="*/ 31 w 41"/>
                  <a:gd name="T7" fmla="*/ 1 h 104"/>
                  <a:gd name="T8" fmla="*/ 39 w 41"/>
                  <a:gd name="T9" fmla="*/ 16 h 104"/>
                  <a:gd name="T10" fmla="*/ 35 w 41"/>
                  <a:gd name="T11" fmla="*/ 86 h 104"/>
                  <a:gd name="T12" fmla="*/ 29 w 41"/>
                  <a:gd name="T13" fmla="*/ 102 h 104"/>
                  <a:gd name="T14" fmla="*/ 24 w 41"/>
                  <a:gd name="T15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04">
                    <a:moveTo>
                      <a:pt x="24" y="103"/>
                    </a:moveTo>
                    <a:cubicBezTo>
                      <a:pt x="19" y="104"/>
                      <a:pt x="15" y="101"/>
                      <a:pt x="13" y="96"/>
                    </a:cubicBezTo>
                    <a:cubicBezTo>
                      <a:pt x="0" y="67"/>
                      <a:pt x="14" y="15"/>
                      <a:pt x="16" y="10"/>
                    </a:cubicBezTo>
                    <a:cubicBezTo>
                      <a:pt x="18" y="3"/>
                      <a:pt x="24" y="0"/>
                      <a:pt x="31" y="1"/>
                    </a:cubicBezTo>
                    <a:cubicBezTo>
                      <a:pt x="37" y="3"/>
                      <a:pt x="41" y="10"/>
                      <a:pt x="39" y="16"/>
                    </a:cubicBezTo>
                    <a:cubicBezTo>
                      <a:pt x="34" y="35"/>
                      <a:pt x="28" y="71"/>
                      <a:pt x="35" y="86"/>
                    </a:cubicBezTo>
                    <a:cubicBezTo>
                      <a:pt x="38" y="93"/>
                      <a:pt x="35" y="100"/>
                      <a:pt x="29" y="102"/>
                    </a:cubicBezTo>
                    <a:cubicBezTo>
                      <a:pt x="27" y="103"/>
                      <a:pt x="26" y="103"/>
                      <a:pt x="24" y="103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58" name="Freeform 10">
                <a:extLst>
                  <a:ext uri="{FF2B5EF4-FFF2-40B4-BE49-F238E27FC236}">
                    <a16:creationId xmlns:a16="http://schemas.microsoft.com/office/drawing/2014/main" id="{5E7B3E71-C1C9-4086-87B2-92F968D06D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2966" y="3633258"/>
                <a:ext cx="227013" cy="528638"/>
              </a:xfrm>
              <a:custGeom>
                <a:avLst/>
                <a:gdLst>
                  <a:gd name="T0" fmla="*/ 25 w 42"/>
                  <a:gd name="T1" fmla="*/ 99 h 99"/>
                  <a:gd name="T2" fmla="*/ 14 w 42"/>
                  <a:gd name="T3" fmla="*/ 92 h 99"/>
                  <a:gd name="T4" fmla="*/ 17 w 42"/>
                  <a:gd name="T5" fmla="*/ 10 h 99"/>
                  <a:gd name="T6" fmla="*/ 32 w 42"/>
                  <a:gd name="T7" fmla="*/ 2 h 99"/>
                  <a:gd name="T8" fmla="*/ 40 w 42"/>
                  <a:gd name="T9" fmla="*/ 18 h 99"/>
                  <a:gd name="T10" fmla="*/ 35 w 42"/>
                  <a:gd name="T11" fmla="*/ 82 h 99"/>
                  <a:gd name="T12" fmla="*/ 29 w 42"/>
                  <a:gd name="T13" fmla="*/ 98 h 99"/>
                  <a:gd name="T14" fmla="*/ 25 w 42"/>
                  <a:gd name="T15" fmla="*/ 9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99">
                    <a:moveTo>
                      <a:pt x="25" y="99"/>
                    </a:moveTo>
                    <a:cubicBezTo>
                      <a:pt x="20" y="99"/>
                      <a:pt x="16" y="97"/>
                      <a:pt x="14" y="92"/>
                    </a:cubicBezTo>
                    <a:cubicBezTo>
                      <a:pt x="0" y="63"/>
                      <a:pt x="15" y="16"/>
                      <a:pt x="17" y="10"/>
                    </a:cubicBezTo>
                    <a:cubicBezTo>
                      <a:pt x="19" y="4"/>
                      <a:pt x="26" y="0"/>
                      <a:pt x="32" y="2"/>
                    </a:cubicBezTo>
                    <a:cubicBezTo>
                      <a:pt x="38" y="4"/>
                      <a:pt x="42" y="11"/>
                      <a:pt x="40" y="18"/>
                    </a:cubicBezTo>
                    <a:cubicBezTo>
                      <a:pt x="36" y="30"/>
                      <a:pt x="28" y="65"/>
                      <a:pt x="35" y="82"/>
                    </a:cubicBezTo>
                    <a:cubicBezTo>
                      <a:pt x="38" y="88"/>
                      <a:pt x="35" y="95"/>
                      <a:pt x="29" y="98"/>
                    </a:cubicBezTo>
                    <a:cubicBezTo>
                      <a:pt x="28" y="99"/>
                      <a:pt x="26" y="99"/>
                      <a:pt x="25" y="99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559" name="Group 558">
                <a:extLst>
                  <a:ext uri="{FF2B5EF4-FFF2-40B4-BE49-F238E27FC236}">
                    <a16:creationId xmlns:a16="http://schemas.microsoft.com/office/drawing/2014/main" id="{6A9667BF-0DAD-426E-99B4-B3F1F2830394}"/>
                  </a:ext>
                </a:extLst>
              </p:cNvPr>
              <p:cNvGrpSpPr/>
              <p:nvPr/>
            </p:nvGrpSpPr>
            <p:grpSpPr>
              <a:xfrm>
                <a:off x="1749954" y="1077383"/>
                <a:ext cx="1057275" cy="2817813"/>
                <a:chOff x="1749954" y="1077383"/>
                <a:chExt cx="1057275" cy="2817813"/>
              </a:xfrm>
            </p:grpSpPr>
            <p:sp>
              <p:nvSpPr>
                <p:cNvPr id="560" name="Freeform 16">
                  <a:extLst>
                    <a:ext uri="{FF2B5EF4-FFF2-40B4-BE49-F238E27FC236}">
                      <a16:creationId xmlns:a16="http://schemas.microsoft.com/office/drawing/2014/main" id="{B7A0786A-F816-42CF-8513-F7094E6B13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76941" y="2206095"/>
                  <a:ext cx="388938" cy="433388"/>
                </a:xfrm>
                <a:custGeom>
                  <a:avLst/>
                  <a:gdLst>
                    <a:gd name="T0" fmla="*/ 72 w 72"/>
                    <a:gd name="T1" fmla="*/ 73 h 81"/>
                    <a:gd name="T2" fmla="*/ 49 w 72"/>
                    <a:gd name="T3" fmla="*/ 77 h 81"/>
                    <a:gd name="T4" fmla="*/ 5 w 72"/>
                    <a:gd name="T5" fmla="*/ 47 h 81"/>
                    <a:gd name="T6" fmla="*/ 3 w 72"/>
                    <a:gd name="T7" fmla="*/ 33 h 81"/>
                    <a:gd name="T8" fmla="*/ 25 w 72"/>
                    <a:gd name="T9" fmla="*/ 0 h 81"/>
                    <a:gd name="T10" fmla="*/ 27 w 72"/>
                    <a:gd name="T11" fmla="*/ 12 h 81"/>
                    <a:gd name="T12" fmla="*/ 14 w 72"/>
                    <a:gd name="T13" fmla="*/ 31 h 81"/>
                    <a:gd name="T14" fmla="*/ 17 w 72"/>
                    <a:gd name="T15" fmla="*/ 45 h 81"/>
                    <a:gd name="T16" fmla="*/ 47 w 72"/>
                    <a:gd name="T17" fmla="*/ 65 h 81"/>
                    <a:gd name="T18" fmla="*/ 70 w 72"/>
                    <a:gd name="T19" fmla="*/ 61 h 81"/>
                    <a:gd name="T20" fmla="*/ 72 w 72"/>
                    <a:gd name="T21" fmla="*/ 73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2" h="81">
                      <a:moveTo>
                        <a:pt x="72" y="73"/>
                      </a:moveTo>
                      <a:cubicBezTo>
                        <a:pt x="49" y="77"/>
                        <a:pt x="49" y="77"/>
                        <a:pt x="49" y="77"/>
                      </a:cubicBezTo>
                      <a:cubicBezTo>
                        <a:pt x="29" y="81"/>
                        <a:pt x="9" y="68"/>
                        <a:pt x="5" y="47"/>
                      </a:cubicBez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0" y="18"/>
                        <a:pt x="10" y="3"/>
                        <a:pt x="25" y="0"/>
                      </a:cubicBezTo>
                      <a:cubicBezTo>
                        <a:pt x="27" y="12"/>
                        <a:pt x="27" y="12"/>
                        <a:pt x="27" y="12"/>
                      </a:cubicBezTo>
                      <a:cubicBezTo>
                        <a:pt x="18" y="13"/>
                        <a:pt x="12" y="22"/>
                        <a:pt x="14" y="31"/>
                      </a:cubicBezTo>
                      <a:cubicBezTo>
                        <a:pt x="17" y="45"/>
                        <a:pt x="17" y="45"/>
                        <a:pt x="17" y="45"/>
                      </a:cubicBezTo>
                      <a:cubicBezTo>
                        <a:pt x="20" y="59"/>
                        <a:pt x="33" y="68"/>
                        <a:pt x="47" y="65"/>
                      </a:cubicBezTo>
                      <a:cubicBezTo>
                        <a:pt x="70" y="61"/>
                        <a:pt x="70" y="61"/>
                        <a:pt x="70" y="61"/>
                      </a:cubicBezTo>
                      <a:lnTo>
                        <a:pt x="72" y="73"/>
                      </a:lnTo>
                      <a:close/>
                    </a:path>
                  </a:pathLst>
                </a:custGeom>
                <a:solidFill>
                  <a:srgbClr val="505050">
                    <a:lumMod val="50000"/>
                  </a:srgbClr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 sz="1716" ker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61" name="Freeform 5">
                  <a:extLst>
                    <a:ext uri="{FF2B5EF4-FFF2-40B4-BE49-F238E27FC236}">
                      <a16:creationId xmlns:a16="http://schemas.microsoft.com/office/drawing/2014/main" id="{3CF928C1-7B9E-499D-A3C1-87DF26FA9F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56366" y="3499908"/>
                  <a:ext cx="339725" cy="395288"/>
                </a:xfrm>
                <a:custGeom>
                  <a:avLst/>
                  <a:gdLst>
                    <a:gd name="T0" fmla="*/ 50 w 63"/>
                    <a:gd name="T1" fmla="*/ 74 h 74"/>
                    <a:gd name="T2" fmla="*/ 49 w 63"/>
                    <a:gd name="T3" fmla="*/ 74 h 74"/>
                    <a:gd name="T4" fmla="*/ 37 w 63"/>
                    <a:gd name="T5" fmla="*/ 62 h 74"/>
                    <a:gd name="T6" fmla="*/ 11 w 63"/>
                    <a:gd name="T7" fmla="*/ 25 h 74"/>
                    <a:gd name="T8" fmla="*/ 1 w 63"/>
                    <a:gd name="T9" fmla="*/ 11 h 74"/>
                    <a:gd name="T10" fmla="*/ 14 w 63"/>
                    <a:gd name="T11" fmla="*/ 1 h 74"/>
                    <a:gd name="T12" fmla="*/ 61 w 63"/>
                    <a:gd name="T13" fmla="*/ 63 h 74"/>
                    <a:gd name="T14" fmla="*/ 50 w 63"/>
                    <a:gd name="T15" fmla="*/ 74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3" h="74">
                      <a:moveTo>
                        <a:pt x="50" y="74"/>
                      </a:moveTo>
                      <a:cubicBezTo>
                        <a:pt x="50" y="74"/>
                        <a:pt x="49" y="74"/>
                        <a:pt x="49" y="74"/>
                      </a:cubicBezTo>
                      <a:cubicBezTo>
                        <a:pt x="43" y="74"/>
                        <a:pt x="37" y="69"/>
                        <a:pt x="37" y="62"/>
                      </a:cubicBezTo>
                      <a:cubicBezTo>
                        <a:pt x="38" y="30"/>
                        <a:pt x="12" y="25"/>
                        <a:pt x="11" y="25"/>
                      </a:cubicBezTo>
                      <a:cubicBezTo>
                        <a:pt x="4" y="24"/>
                        <a:pt x="0" y="18"/>
                        <a:pt x="1" y="11"/>
                      </a:cubicBezTo>
                      <a:cubicBezTo>
                        <a:pt x="2" y="5"/>
                        <a:pt x="8" y="0"/>
                        <a:pt x="14" y="1"/>
                      </a:cubicBezTo>
                      <a:cubicBezTo>
                        <a:pt x="31" y="4"/>
                        <a:pt x="63" y="20"/>
                        <a:pt x="61" y="63"/>
                      </a:cubicBezTo>
                      <a:cubicBezTo>
                        <a:pt x="61" y="69"/>
                        <a:pt x="56" y="74"/>
                        <a:pt x="50" y="74"/>
                      </a:cubicBezTo>
                      <a:close/>
                    </a:path>
                  </a:pathLst>
                </a:custGeom>
                <a:solidFill>
                  <a:srgbClr val="FFFFFF">
                    <a:lumMod val="65000"/>
                  </a:srgbClr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 sz="1716" ker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62" name="Freeform 6">
                  <a:extLst>
                    <a:ext uri="{FF2B5EF4-FFF2-40B4-BE49-F238E27FC236}">
                      <a16:creationId xmlns:a16="http://schemas.microsoft.com/office/drawing/2014/main" id="{8C6474FA-3A0B-4812-A15E-6419E10EC9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2991" y="2194983"/>
                  <a:ext cx="306388" cy="1144588"/>
                </a:xfrm>
                <a:custGeom>
                  <a:avLst/>
                  <a:gdLst>
                    <a:gd name="T0" fmla="*/ 0 w 57"/>
                    <a:gd name="T1" fmla="*/ 23 h 214"/>
                    <a:gd name="T2" fmla="*/ 28 w 57"/>
                    <a:gd name="T3" fmla="*/ 214 h 214"/>
                    <a:gd name="T4" fmla="*/ 57 w 57"/>
                    <a:gd name="T5" fmla="*/ 206 h 214"/>
                    <a:gd name="T6" fmla="*/ 53 w 57"/>
                    <a:gd name="T7" fmla="*/ 6 h 214"/>
                    <a:gd name="T8" fmla="*/ 40 w 57"/>
                    <a:gd name="T9" fmla="*/ 0 h 214"/>
                    <a:gd name="T10" fmla="*/ 0 w 57"/>
                    <a:gd name="T11" fmla="*/ 23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7" h="214">
                      <a:moveTo>
                        <a:pt x="0" y="23"/>
                      </a:moveTo>
                      <a:cubicBezTo>
                        <a:pt x="0" y="23"/>
                        <a:pt x="3" y="166"/>
                        <a:pt x="28" y="214"/>
                      </a:cubicBezTo>
                      <a:cubicBezTo>
                        <a:pt x="57" y="206"/>
                        <a:pt x="57" y="206"/>
                        <a:pt x="57" y="206"/>
                      </a:cubicBezTo>
                      <a:cubicBezTo>
                        <a:pt x="53" y="6"/>
                        <a:pt x="53" y="6"/>
                        <a:pt x="53" y="6"/>
                      </a:cubicBezTo>
                      <a:cubicBezTo>
                        <a:pt x="40" y="0"/>
                        <a:pt x="40" y="0"/>
                        <a:pt x="40" y="0"/>
                      </a:cubicBezTo>
                      <a:lnTo>
                        <a:pt x="0" y="23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563" name="Freeform 7">
                  <a:extLst>
                    <a:ext uri="{FF2B5EF4-FFF2-40B4-BE49-F238E27FC236}">
                      <a16:creationId xmlns:a16="http://schemas.microsoft.com/office/drawing/2014/main" id="{75549212-B56A-4B59-A665-129B5702B6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9954" y="2799820"/>
                  <a:ext cx="695325" cy="998538"/>
                </a:xfrm>
                <a:custGeom>
                  <a:avLst/>
                  <a:gdLst>
                    <a:gd name="T0" fmla="*/ 94 w 129"/>
                    <a:gd name="T1" fmla="*/ 185 h 187"/>
                    <a:gd name="T2" fmla="*/ 35 w 129"/>
                    <a:gd name="T3" fmla="*/ 186 h 187"/>
                    <a:gd name="T4" fmla="*/ 4 w 129"/>
                    <a:gd name="T5" fmla="*/ 148 h 187"/>
                    <a:gd name="T6" fmla="*/ 33 w 129"/>
                    <a:gd name="T7" fmla="*/ 25 h 187"/>
                    <a:gd name="T8" fmla="*/ 62 w 129"/>
                    <a:gd name="T9" fmla="*/ 1 h 187"/>
                    <a:gd name="T10" fmla="*/ 62 w 129"/>
                    <a:gd name="T11" fmla="*/ 1 h 187"/>
                    <a:gd name="T12" fmla="*/ 93 w 129"/>
                    <a:gd name="T13" fmla="*/ 24 h 187"/>
                    <a:gd name="T14" fmla="*/ 124 w 129"/>
                    <a:gd name="T15" fmla="*/ 146 h 187"/>
                    <a:gd name="T16" fmla="*/ 94 w 129"/>
                    <a:gd name="T17" fmla="*/ 185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9" h="187">
                      <a:moveTo>
                        <a:pt x="94" y="185"/>
                      </a:moveTo>
                      <a:cubicBezTo>
                        <a:pt x="35" y="186"/>
                        <a:pt x="35" y="186"/>
                        <a:pt x="35" y="186"/>
                      </a:cubicBezTo>
                      <a:cubicBezTo>
                        <a:pt x="15" y="187"/>
                        <a:pt x="0" y="168"/>
                        <a:pt x="4" y="148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6" y="11"/>
                        <a:pt x="48" y="1"/>
                        <a:pt x="62" y="1"/>
                      </a:cubicBezTo>
                      <a:cubicBezTo>
                        <a:pt x="62" y="1"/>
                        <a:pt x="62" y="1"/>
                        <a:pt x="62" y="1"/>
                      </a:cubicBezTo>
                      <a:cubicBezTo>
                        <a:pt x="77" y="0"/>
                        <a:pt x="90" y="10"/>
                        <a:pt x="93" y="24"/>
                      </a:cubicBezTo>
                      <a:cubicBezTo>
                        <a:pt x="124" y="146"/>
                        <a:pt x="124" y="146"/>
                        <a:pt x="124" y="146"/>
                      </a:cubicBezTo>
                      <a:cubicBezTo>
                        <a:pt x="129" y="166"/>
                        <a:pt x="114" y="185"/>
                        <a:pt x="94" y="185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564" name="Freeform 11">
                  <a:extLst>
                    <a:ext uri="{FF2B5EF4-FFF2-40B4-BE49-F238E27FC236}">
                      <a16:creationId xmlns:a16="http://schemas.microsoft.com/office/drawing/2014/main" id="{304AB426-2CA6-4AE8-9152-C30486493C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43629" y="3242733"/>
                  <a:ext cx="258763" cy="250825"/>
                </a:xfrm>
                <a:custGeom>
                  <a:avLst/>
                  <a:gdLst>
                    <a:gd name="T0" fmla="*/ 47 w 48"/>
                    <a:gd name="T1" fmla="*/ 23 h 47"/>
                    <a:gd name="T2" fmla="*/ 24 w 48"/>
                    <a:gd name="T3" fmla="*/ 47 h 47"/>
                    <a:gd name="T4" fmla="*/ 0 w 48"/>
                    <a:gd name="T5" fmla="*/ 24 h 47"/>
                    <a:gd name="T6" fmla="*/ 23 w 48"/>
                    <a:gd name="T7" fmla="*/ 0 h 47"/>
                    <a:gd name="T8" fmla="*/ 47 w 48"/>
                    <a:gd name="T9" fmla="*/ 23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47">
                      <a:moveTo>
                        <a:pt x="47" y="23"/>
                      </a:moveTo>
                      <a:cubicBezTo>
                        <a:pt x="48" y="36"/>
                        <a:pt x="37" y="47"/>
                        <a:pt x="24" y="47"/>
                      </a:cubicBezTo>
                      <a:cubicBezTo>
                        <a:pt x="11" y="47"/>
                        <a:pt x="1" y="37"/>
                        <a:pt x="0" y="24"/>
                      </a:cubicBezTo>
                      <a:cubicBezTo>
                        <a:pt x="0" y="11"/>
                        <a:pt x="10" y="0"/>
                        <a:pt x="23" y="0"/>
                      </a:cubicBezTo>
                      <a:cubicBezTo>
                        <a:pt x="36" y="0"/>
                        <a:pt x="47" y="10"/>
                        <a:pt x="47" y="23"/>
                      </a:cubicBezTo>
                      <a:close/>
                    </a:path>
                  </a:pathLst>
                </a:custGeom>
                <a:solidFill>
                  <a:srgbClr val="FFFFFF">
                    <a:lumMod val="65000"/>
                  </a:srgbClr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 sz="1716" ker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65" name="Freeform 12">
                  <a:extLst>
                    <a:ext uri="{FF2B5EF4-FFF2-40B4-BE49-F238E27FC236}">
                      <a16:creationId xmlns:a16="http://schemas.microsoft.com/office/drawing/2014/main" id="{89B0DA6A-A694-46EC-AD67-2CA96E3DB7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0616" y="3264958"/>
                  <a:ext cx="204788" cy="203200"/>
                </a:xfrm>
                <a:custGeom>
                  <a:avLst/>
                  <a:gdLst>
                    <a:gd name="T0" fmla="*/ 38 w 38"/>
                    <a:gd name="T1" fmla="*/ 19 h 38"/>
                    <a:gd name="T2" fmla="*/ 19 w 38"/>
                    <a:gd name="T3" fmla="*/ 38 h 38"/>
                    <a:gd name="T4" fmla="*/ 0 w 38"/>
                    <a:gd name="T5" fmla="*/ 20 h 38"/>
                    <a:gd name="T6" fmla="*/ 18 w 38"/>
                    <a:gd name="T7" fmla="*/ 1 h 38"/>
                    <a:gd name="T8" fmla="*/ 38 w 38"/>
                    <a:gd name="T9" fmla="*/ 19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38">
                      <a:moveTo>
                        <a:pt x="38" y="19"/>
                      </a:moveTo>
                      <a:cubicBezTo>
                        <a:pt x="38" y="29"/>
                        <a:pt x="30" y="38"/>
                        <a:pt x="19" y="38"/>
                      </a:cubicBezTo>
                      <a:cubicBezTo>
                        <a:pt x="9" y="38"/>
                        <a:pt x="0" y="30"/>
                        <a:pt x="0" y="20"/>
                      </a:cubicBezTo>
                      <a:cubicBezTo>
                        <a:pt x="0" y="9"/>
                        <a:pt x="8" y="1"/>
                        <a:pt x="18" y="1"/>
                      </a:cubicBezTo>
                      <a:cubicBezTo>
                        <a:pt x="29" y="0"/>
                        <a:pt x="37" y="9"/>
                        <a:pt x="38" y="1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566" name="Freeform 15">
                  <a:extLst>
                    <a:ext uri="{FF2B5EF4-FFF2-40B4-BE49-F238E27FC236}">
                      <a16:creationId xmlns:a16="http://schemas.microsoft.com/office/drawing/2014/main" id="{74B38DB0-5B40-4AB8-A08A-5EE512CE2D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65854" y="1151995"/>
                  <a:ext cx="706438" cy="1004888"/>
                </a:xfrm>
                <a:custGeom>
                  <a:avLst/>
                  <a:gdLst>
                    <a:gd name="T0" fmla="*/ 74 w 131"/>
                    <a:gd name="T1" fmla="*/ 0 h 188"/>
                    <a:gd name="T2" fmla="*/ 1 w 131"/>
                    <a:gd name="T3" fmla="*/ 179 h 188"/>
                    <a:gd name="T4" fmla="*/ 38 w 131"/>
                    <a:gd name="T5" fmla="*/ 188 h 188"/>
                    <a:gd name="T6" fmla="*/ 125 w 131"/>
                    <a:gd name="T7" fmla="*/ 85 h 188"/>
                    <a:gd name="T8" fmla="*/ 131 w 131"/>
                    <a:gd name="T9" fmla="*/ 2 h 188"/>
                    <a:gd name="T10" fmla="*/ 74 w 131"/>
                    <a:gd name="T11" fmla="*/ 0 h 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1" h="188">
                      <a:moveTo>
                        <a:pt x="74" y="0"/>
                      </a:moveTo>
                      <a:cubicBezTo>
                        <a:pt x="74" y="0"/>
                        <a:pt x="0" y="125"/>
                        <a:pt x="1" y="179"/>
                      </a:cubicBezTo>
                      <a:cubicBezTo>
                        <a:pt x="38" y="188"/>
                        <a:pt x="38" y="188"/>
                        <a:pt x="38" y="188"/>
                      </a:cubicBezTo>
                      <a:cubicBezTo>
                        <a:pt x="125" y="85"/>
                        <a:pt x="125" y="85"/>
                        <a:pt x="125" y="85"/>
                      </a:cubicBezTo>
                      <a:cubicBezTo>
                        <a:pt x="131" y="2"/>
                        <a:pt x="131" y="2"/>
                        <a:pt x="131" y="2"/>
                      </a:cubicBezTo>
                      <a:lnTo>
                        <a:pt x="74" y="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567" name="Freeform 17">
                  <a:extLst>
                    <a:ext uri="{FF2B5EF4-FFF2-40B4-BE49-F238E27FC236}">
                      <a16:creationId xmlns:a16="http://schemas.microsoft.com/office/drawing/2014/main" id="{28140CB9-7A8C-4034-8366-5C4846E64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30916" y="1928283"/>
                  <a:ext cx="485775" cy="481013"/>
                </a:xfrm>
                <a:custGeom>
                  <a:avLst/>
                  <a:gdLst>
                    <a:gd name="T0" fmla="*/ 85 w 90"/>
                    <a:gd name="T1" fmla="*/ 37 h 90"/>
                    <a:gd name="T2" fmla="*/ 53 w 90"/>
                    <a:gd name="T3" fmla="*/ 85 h 90"/>
                    <a:gd name="T4" fmla="*/ 5 w 90"/>
                    <a:gd name="T5" fmla="*/ 53 h 90"/>
                    <a:gd name="T6" fmla="*/ 37 w 90"/>
                    <a:gd name="T7" fmla="*/ 5 h 90"/>
                    <a:gd name="T8" fmla="*/ 85 w 90"/>
                    <a:gd name="T9" fmla="*/ 37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90">
                      <a:moveTo>
                        <a:pt x="85" y="37"/>
                      </a:moveTo>
                      <a:cubicBezTo>
                        <a:pt x="90" y="59"/>
                        <a:pt x="75" y="81"/>
                        <a:pt x="53" y="85"/>
                      </a:cubicBezTo>
                      <a:cubicBezTo>
                        <a:pt x="31" y="90"/>
                        <a:pt x="9" y="75"/>
                        <a:pt x="5" y="53"/>
                      </a:cubicBezTo>
                      <a:cubicBezTo>
                        <a:pt x="0" y="31"/>
                        <a:pt x="15" y="9"/>
                        <a:pt x="37" y="5"/>
                      </a:cubicBezTo>
                      <a:cubicBezTo>
                        <a:pt x="59" y="0"/>
                        <a:pt x="81" y="15"/>
                        <a:pt x="85" y="37"/>
                      </a:cubicBezTo>
                      <a:close/>
                    </a:path>
                  </a:pathLst>
                </a:custGeom>
                <a:solidFill>
                  <a:srgbClr val="FFFFFF">
                    <a:lumMod val="50000"/>
                  </a:srgbClr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 sz="1716" ker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68" name="Freeform 18">
                  <a:extLst>
                    <a:ext uri="{FF2B5EF4-FFF2-40B4-BE49-F238E27FC236}">
                      <a16:creationId xmlns:a16="http://schemas.microsoft.com/office/drawing/2014/main" id="{130A5B66-174A-494B-99B1-A169C25FD8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0616" y="2066395"/>
                  <a:ext cx="204788" cy="203200"/>
                </a:xfrm>
                <a:custGeom>
                  <a:avLst/>
                  <a:gdLst>
                    <a:gd name="T0" fmla="*/ 2 w 38"/>
                    <a:gd name="T1" fmla="*/ 22 h 38"/>
                    <a:gd name="T2" fmla="*/ 22 w 38"/>
                    <a:gd name="T3" fmla="*/ 36 h 38"/>
                    <a:gd name="T4" fmla="*/ 36 w 38"/>
                    <a:gd name="T5" fmla="*/ 16 h 38"/>
                    <a:gd name="T6" fmla="*/ 16 w 38"/>
                    <a:gd name="T7" fmla="*/ 2 h 38"/>
                    <a:gd name="T8" fmla="*/ 2 w 38"/>
                    <a:gd name="T9" fmla="*/ 22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38">
                      <a:moveTo>
                        <a:pt x="2" y="22"/>
                      </a:moveTo>
                      <a:cubicBezTo>
                        <a:pt x="4" y="32"/>
                        <a:pt x="13" y="38"/>
                        <a:pt x="22" y="36"/>
                      </a:cubicBezTo>
                      <a:cubicBezTo>
                        <a:pt x="32" y="34"/>
                        <a:pt x="38" y="25"/>
                        <a:pt x="36" y="16"/>
                      </a:cubicBezTo>
                      <a:cubicBezTo>
                        <a:pt x="34" y="6"/>
                        <a:pt x="25" y="0"/>
                        <a:pt x="16" y="2"/>
                      </a:cubicBezTo>
                      <a:cubicBezTo>
                        <a:pt x="6" y="4"/>
                        <a:pt x="0" y="13"/>
                        <a:pt x="2" y="22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 sz="1716" kern="0">
                    <a:solidFill>
                      <a:srgbClr val="FFFFFF"/>
                    </a:solidFill>
                  </a:endParaRPr>
                </a:p>
              </p:txBody>
            </p:sp>
            <p:grpSp>
              <p:nvGrpSpPr>
                <p:cNvPr id="569" name="Group 568">
                  <a:extLst>
                    <a:ext uri="{FF2B5EF4-FFF2-40B4-BE49-F238E27FC236}">
                      <a16:creationId xmlns:a16="http://schemas.microsoft.com/office/drawing/2014/main" id="{FB11313F-915D-4A8F-BBEC-FAA01FBBE97D}"/>
                    </a:ext>
                  </a:extLst>
                </p:cNvPr>
                <p:cNvGrpSpPr/>
                <p:nvPr/>
              </p:nvGrpSpPr>
              <p:grpSpPr>
                <a:xfrm>
                  <a:off x="2235729" y="1077383"/>
                  <a:ext cx="571500" cy="566738"/>
                  <a:chOff x="2235729" y="1077383"/>
                  <a:chExt cx="571500" cy="566738"/>
                </a:xfrm>
              </p:grpSpPr>
              <p:sp>
                <p:nvSpPr>
                  <p:cNvPr id="570" name="Oval 63">
                    <a:extLst>
                      <a:ext uri="{FF2B5EF4-FFF2-40B4-BE49-F238E27FC236}">
                        <a16:creationId xmlns:a16="http://schemas.microsoft.com/office/drawing/2014/main" id="{4E0A785D-02B9-4C65-AC23-92D9979C593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35729" y="1077383"/>
                    <a:ext cx="571500" cy="566738"/>
                  </a:xfrm>
                  <a:prstGeom prst="ellipse">
                    <a:avLst/>
                  </a:prstGeom>
                  <a:solidFill>
                    <a:srgbClr val="505050"/>
                  </a:solidFill>
                  <a:ln>
                    <a:noFill/>
                  </a:ln>
                </p:spPr>
                <p:txBody>
                  <a:bodyPr vert="horz" wrap="square" lIns="74915" tIns="37458" rIns="74915" bIns="3745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400"/>
                    <a:endParaRPr lang="en-US" sz="1716" kern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571" name="Oval 64">
                    <a:extLst>
                      <a:ext uri="{FF2B5EF4-FFF2-40B4-BE49-F238E27FC236}">
                        <a16:creationId xmlns:a16="http://schemas.microsoft.com/office/drawing/2014/main" id="{DA9B42F9-1709-47AC-B2F2-FED90F0C4C2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89704" y="1126595"/>
                    <a:ext cx="463550" cy="465138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74915" tIns="37458" rIns="74915" bIns="3745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/>
                  </a:p>
                </p:txBody>
              </p:sp>
              <p:sp>
                <p:nvSpPr>
                  <p:cNvPr id="572" name="Oval 65">
                    <a:extLst>
                      <a:ext uri="{FF2B5EF4-FFF2-40B4-BE49-F238E27FC236}">
                        <a16:creationId xmlns:a16="http://schemas.microsoft.com/office/drawing/2014/main" id="{8B67BB26-05CD-4914-9743-5B58C8CC63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32566" y="1174220"/>
                    <a:ext cx="376238" cy="37465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74915" tIns="37458" rIns="74915" bIns="3745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/>
                  </a:p>
                </p:txBody>
              </p:sp>
            </p:grpSp>
          </p:grpSp>
        </p:grpSp>
        <p:sp>
          <p:nvSpPr>
            <p:cNvPr id="500" name="Line 84">
              <a:extLst>
                <a:ext uri="{FF2B5EF4-FFF2-40B4-BE49-F238E27FC236}">
                  <a16:creationId xmlns:a16="http://schemas.microsoft.com/office/drawing/2014/main" id="{95925BA8-9C8F-4812-8163-D77FAABC72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8254" y="1483783"/>
              <a:ext cx="350838" cy="0"/>
            </a:xfrm>
            <a:prstGeom prst="line">
              <a:avLst/>
            </a:prstGeom>
            <a:noFill/>
            <a:ln w="650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01" name="Line 85">
              <a:extLst>
                <a:ext uri="{FF2B5EF4-FFF2-40B4-BE49-F238E27FC236}">
                  <a16:creationId xmlns:a16="http://schemas.microsoft.com/office/drawing/2014/main" id="{E5F2C4EA-71F3-49AC-BF35-38A2DCF676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3642" y="1644120"/>
              <a:ext cx="495300" cy="0"/>
            </a:xfrm>
            <a:prstGeom prst="line">
              <a:avLst/>
            </a:prstGeom>
            <a:noFill/>
            <a:ln w="650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02" name="Line 86">
              <a:extLst>
                <a:ext uri="{FF2B5EF4-FFF2-40B4-BE49-F238E27FC236}">
                  <a16:creationId xmlns:a16="http://schemas.microsoft.com/office/drawing/2014/main" id="{B5EDD1E1-4C21-4717-8B01-4A4BDCAA9D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8254" y="1799695"/>
              <a:ext cx="350838" cy="0"/>
            </a:xfrm>
            <a:prstGeom prst="line">
              <a:avLst/>
            </a:prstGeom>
            <a:noFill/>
            <a:ln w="650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grpSp>
          <p:nvGrpSpPr>
            <p:cNvPr id="503" name="Group 502">
              <a:extLst>
                <a:ext uri="{FF2B5EF4-FFF2-40B4-BE49-F238E27FC236}">
                  <a16:creationId xmlns:a16="http://schemas.microsoft.com/office/drawing/2014/main" id="{56189674-319E-487B-B560-8A24034337EF}"/>
                </a:ext>
              </a:extLst>
            </p:cNvPr>
            <p:cNvGrpSpPr/>
            <p:nvPr/>
          </p:nvGrpSpPr>
          <p:grpSpPr>
            <a:xfrm>
              <a:off x="4166446" y="1077383"/>
              <a:ext cx="1084263" cy="3084513"/>
              <a:chOff x="4166446" y="1077383"/>
              <a:chExt cx="1084263" cy="3084513"/>
            </a:xfrm>
          </p:grpSpPr>
          <p:sp>
            <p:nvSpPr>
              <p:cNvPr id="540" name="Freeform 16">
                <a:extLst>
                  <a:ext uri="{FF2B5EF4-FFF2-40B4-BE49-F238E27FC236}">
                    <a16:creationId xmlns:a16="http://schemas.microsoft.com/office/drawing/2014/main" id="{43533D79-3A73-4309-8C7B-319A633B93F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807796" y="2206095"/>
                <a:ext cx="388938" cy="433388"/>
              </a:xfrm>
              <a:custGeom>
                <a:avLst/>
                <a:gdLst>
                  <a:gd name="T0" fmla="*/ 72 w 72"/>
                  <a:gd name="T1" fmla="*/ 73 h 81"/>
                  <a:gd name="T2" fmla="*/ 49 w 72"/>
                  <a:gd name="T3" fmla="*/ 77 h 81"/>
                  <a:gd name="T4" fmla="*/ 5 w 72"/>
                  <a:gd name="T5" fmla="*/ 47 h 81"/>
                  <a:gd name="T6" fmla="*/ 3 w 72"/>
                  <a:gd name="T7" fmla="*/ 33 h 81"/>
                  <a:gd name="T8" fmla="*/ 25 w 72"/>
                  <a:gd name="T9" fmla="*/ 0 h 81"/>
                  <a:gd name="T10" fmla="*/ 27 w 72"/>
                  <a:gd name="T11" fmla="*/ 12 h 81"/>
                  <a:gd name="T12" fmla="*/ 14 w 72"/>
                  <a:gd name="T13" fmla="*/ 31 h 81"/>
                  <a:gd name="T14" fmla="*/ 17 w 72"/>
                  <a:gd name="T15" fmla="*/ 45 h 81"/>
                  <a:gd name="T16" fmla="*/ 47 w 72"/>
                  <a:gd name="T17" fmla="*/ 65 h 81"/>
                  <a:gd name="T18" fmla="*/ 70 w 72"/>
                  <a:gd name="T19" fmla="*/ 61 h 81"/>
                  <a:gd name="T20" fmla="*/ 72 w 72"/>
                  <a:gd name="T21" fmla="*/ 7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2" h="81">
                    <a:moveTo>
                      <a:pt x="72" y="73"/>
                    </a:moveTo>
                    <a:cubicBezTo>
                      <a:pt x="49" y="77"/>
                      <a:pt x="49" y="77"/>
                      <a:pt x="49" y="77"/>
                    </a:cubicBezTo>
                    <a:cubicBezTo>
                      <a:pt x="29" y="81"/>
                      <a:pt x="9" y="68"/>
                      <a:pt x="5" y="47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0" y="18"/>
                      <a:pt x="10" y="3"/>
                      <a:pt x="25" y="0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18" y="13"/>
                      <a:pt x="12" y="22"/>
                      <a:pt x="14" y="31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20" y="59"/>
                      <a:pt x="33" y="68"/>
                      <a:pt x="47" y="65"/>
                    </a:cubicBezTo>
                    <a:cubicBezTo>
                      <a:pt x="70" y="61"/>
                      <a:pt x="70" y="61"/>
                      <a:pt x="70" y="61"/>
                    </a:cubicBezTo>
                    <a:lnTo>
                      <a:pt x="72" y="73"/>
                    </a:lnTo>
                    <a:close/>
                  </a:path>
                </a:pathLst>
              </a:custGeom>
              <a:solidFill>
                <a:srgbClr val="505050">
                  <a:lumMod val="50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41" name="Freeform 5">
                <a:extLst>
                  <a:ext uri="{FF2B5EF4-FFF2-40B4-BE49-F238E27FC236}">
                    <a16:creationId xmlns:a16="http://schemas.microsoft.com/office/drawing/2014/main" id="{E226FAF2-A708-496C-B579-CAE1D8BC390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377584" y="3499908"/>
                <a:ext cx="339725" cy="395288"/>
              </a:xfrm>
              <a:custGeom>
                <a:avLst/>
                <a:gdLst>
                  <a:gd name="T0" fmla="*/ 50 w 63"/>
                  <a:gd name="T1" fmla="*/ 74 h 74"/>
                  <a:gd name="T2" fmla="*/ 49 w 63"/>
                  <a:gd name="T3" fmla="*/ 74 h 74"/>
                  <a:gd name="T4" fmla="*/ 37 w 63"/>
                  <a:gd name="T5" fmla="*/ 62 h 74"/>
                  <a:gd name="T6" fmla="*/ 11 w 63"/>
                  <a:gd name="T7" fmla="*/ 25 h 74"/>
                  <a:gd name="T8" fmla="*/ 1 w 63"/>
                  <a:gd name="T9" fmla="*/ 11 h 74"/>
                  <a:gd name="T10" fmla="*/ 14 w 63"/>
                  <a:gd name="T11" fmla="*/ 1 h 74"/>
                  <a:gd name="T12" fmla="*/ 61 w 63"/>
                  <a:gd name="T13" fmla="*/ 63 h 74"/>
                  <a:gd name="T14" fmla="*/ 50 w 63"/>
                  <a:gd name="T15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74">
                    <a:moveTo>
                      <a:pt x="50" y="74"/>
                    </a:moveTo>
                    <a:cubicBezTo>
                      <a:pt x="50" y="74"/>
                      <a:pt x="49" y="74"/>
                      <a:pt x="49" y="74"/>
                    </a:cubicBezTo>
                    <a:cubicBezTo>
                      <a:pt x="43" y="74"/>
                      <a:pt x="37" y="69"/>
                      <a:pt x="37" y="62"/>
                    </a:cubicBezTo>
                    <a:cubicBezTo>
                      <a:pt x="38" y="30"/>
                      <a:pt x="12" y="25"/>
                      <a:pt x="11" y="25"/>
                    </a:cubicBezTo>
                    <a:cubicBezTo>
                      <a:pt x="4" y="24"/>
                      <a:pt x="0" y="18"/>
                      <a:pt x="1" y="11"/>
                    </a:cubicBezTo>
                    <a:cubicBezTo>
                      <a:pt x="2" y="5"/>
                      <a:pt x="8" y="0"/>
                      <a:pt x="14" y="1"/>
                    </a:cubicBezTo>
                    <a:cubicBezTo>
                      <a:pt x="31" y="4"/>
                      <a:pt x="63" y="20"/>
                      <a:pt x="61" y="63"/>
                    </a:cubicBezTo>
                    <a:cubicBezTo>
                      <a:pt x="61" y="69"/>
                      <a:pt x="56" y="74"/>
                      <a:pt x="50" y="74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42" name="Freeform 6">
                <a:extLst>
                  <a:ext uri="{FF2B5EF4-FFF2-40B4-BE49-F238E27FC236}">
                    <a16:creationId xmlns:a16="http://schemas.microsoft.com/office/drawing/2014/main" id="{50516705-0A88-47C7-8A62-0878B745AF8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744296" y="2194983"/>
                <a:ext cx="306388" cy="1144588"/>
              </a:xfrm>
              <a:custGeom>
                <a:avLst/>
                <a:gdLst>
                  <a:gd name="T0" fmla="*/ 0 w 57"/>
                  <a:gd name="T1" fmla="*/ 23 h 214"/>
                  <a:gd name="T2" fmla="*/ 28 w 57"/>
                  <a:gd name="T3" fmla="*/ 214 h 214"/>
                  <a:gd name="T4" fmla="*/ 57 w 57"/>
                  <a:gd name="T5" fmla="*/ 206 h 214"/>
                  <a:gd name="T6" fmla="*/ 53 w 57"/>
                  <a:gd name="T7" fmla="*/ 6 h 214"/>
                  <a:gd name="T8" fmla="*/ 40 w 57"/>
                  <a:gd name="T9" fmla="*/ 0 h 214"/>
                  <a:gd name="T10" fmla="*/ 0 w 57"/>
                  <a:gd name="T11" fmla="*/ 23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" h="214">
                    <a:moveTo>
                      <a:pt x="0" y="23"/>
                    </a:moveTo>
                    <a:cubicBezTo>
                      <a:pt x="0" y="23"/>
                      <a:pt x="3" y="166"/>
                      <a:pt x="28" y="214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40" y="0"/>
                      <a:pt x="40" y="0"/>
                      <a:pt x="4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43" name="Freeform 7">
                <a:extLst>
                  <a:ext uri="{FF2B5EF4-FFF2-40B4-BE49-F238E27FC236}">
                    <a16:creationId xmlns:a16="http://schemas.microsoft.com/office/drawing/2014/main" id="{CABC8763-D118-4A28-9B39-045FB44DC8A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528396" y="2799820"/>
                <a:ext cx="695325" cy="998538"/>
              </a:xfrm>
              <a:custGeom>
                <a:avLst/>
                <a:gdLst>
                  <a:gd name="T0" fmla="*/ 94 w 129"/>
                  <a:gd name="T1" fmla="*/ 185 h 187"/>
                  <a:gd name="T2" fmla="*/ 35 w 129"/>
                  <a:gd name="T3" fmla="*/ 186 h 187"/>
                  <a:gd name="T4" fmla="*/ 4 w 129"/>
                  <a:gd name="T5" fmla="*/ 148 h 187"/>
                  <a:gd name="T6" fmla="*/ 33 w 129"/>
                  <a:gd name="T7" fmla="*/ 25 h 187"/>
                  <a:gd name="T8" fmla="*/ 62 w 129"/>
                  <a:gd name="T9" fmla="*/ 1 h 187"/>
                  <a:gd name="T10" fmla="*/ 62 w 129"/>
                  <a:gd name="T11" fmla="*/ 1 h 187"/>
                  <a:gd name="T12" fmla="*/ 93 w 129"/>
                  <a:gd name="T13" fmla="*/ 24 h 187"/>
                  <a:gd name="T14" fmla="*/ 124 w 129"/>
                  <a:gd name="T15" fmla="*/ 146 h 187"/>
                  <a:gd name="T16" fmla="*/ 94 w 129"/>
                  <a:gd name="T17" fmla="*/ 185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187">
                    <a:moveTo>
                      <a:pt x="94" y="185"/>
                    </a:moveTo>
                    <a:cubicBezTo>
                      <a:pt x="35" y="186"/>
                      <a:pt x="35" y="186"/>
                      <a:pt x="35" y="186"/>
                    </a:cubicBezTo>
                    <a:cubicBezTo>
                      <a:pt x="15" y="187"/>
                      <a:pt x="0" y="168"/>
                      <a:pt x="4" y="148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6" y="11"/>
                      <a:pt x="48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77" y="0"/>
                      <a:pt x="90" y="10"/>
                      <a:pt x="93" y="24"/>
                    </a:cubicBezTo>
                    <a:cubicBezTo>
                      <a:pt x="124" y="146"/>
                      <a:pt x="124" y="146"/>
                      <a:pt x="124" y="146"/>
                    </a:cubicBezTo>
                    <a:cubicBezTo>
                      <a:pt x="129" y="166"/>
                      <a:pt x="114" y="185"/>
                      <a:pt x="94" y="185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44" name="Freeform 8">
                <a:extLst>
                  <a:ext uri="{FF2B5EF4-FFF2-40B4-BE49-F238E27FC236}">
                    <a16:creationId xmlns:a16="http://schemas.microsoft.com/office/drawing/2014/main" id="{E460851E-CBB1-4232-96CD-0E09686AB5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663333" y="3617383"/>
                <a:ext cx="204788" cy="539750"/>
              </a:xfrm>
              <a:custGeom>
                <a:avLst/>
                <a:gdLst>
                  <a:gd name="T0" fmla="*/ 24 w 38"/>
                  <a:gd name="T1" fmla="*/ 101 h 101"/>
                  <a:gd name="T2" fmla="*/ 13 w 38"/>
                  <a:gd name="T3" fmla="*/ 94 h 101"/>
                  <a:gd name="T4" fmla="*/ 13 w 38"/>
                  <a:gd name="T5" fmla="*/ 10 h 101"/>
                  <a:gd name="T6" fmla="*/ 28 w 38"/>
                  <a:gd name="T7" fmla="*/ 1 h 101"/>
                  <a:gd name="T8" fmla="*/ 37 w 38"/>
                  <a:gd name="T9" fmla="*/ 16 h 101"/>
                  <a:gd name="T10" fmla="*/ 35 w 38"/>
                  <a:gd name="T11" fmla="*/ 84 h 101"/>
                  <a:gd name="T12" fmla="*/ 29 w 38"/>
                  <a:gd name="T13" fmla="*/ 100 h 101"/>
                  <a:gd name="T14" fmla="*/ 24 w 38"/>
                  <a:gd name="T1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101">
                    <a:moveTo>
                      <a:pt x="24" y="101"/>
                    </a:moveTo>
                    <a:cubicBezTo>
                      <a:pt x="20" y="101"/>
                      <a:pt x="15" y="98"/>
                      <a:pt x="13" y="94"/>
                    </a:cubicBezTo>
                    <a:cubicBezTo>
                      <a:pt x="0" y="65"/>
                      <a:pt x="12" y="15"/>
                      <a:pt x="13" y="10"/>
                    </a:cubicBezTo>
                    <a:cubicBezTo>
                      <a:pt x="15" y="3"/>
                      <a:pt x="22" y="0"/>
                      <a:pt x="28" y="1"/>
                    </a:cubicBezTo>
                    <a:cubicBezTo>
                      <a:pt x="34" y="3"/>
                      <a:pt x="38" y="9"/>
                      <a:pt x="37" y="16"/>
                    </a:cubicBezTo>
                    <a:cubicBezTo>
                      <a:pt x="34" y="29"/>
                      <a:pt x="27" y="66"/>
                      <a:pt x="35" y="84"/>
                    </a:cubicBezTo>
                    <a:cubicBezTo>
                      <a:pt x="38" y="90"/>
                      <a:pt x="35" y="97"/>
                      <a:pt x="29" y="100"/>
                    </a:cubicBezTo>
                    <a:cubicBezTo>
                      <a:pt x="28" y="100"/>
                      <a:pt x="26" y="101"/>
                      <a:pt x="24" y="101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45" name="Freeform 9">
                <a:extLst>
                  <a:ext uri="{FF2B5EF4-FFF2-40B4-BE49-F238E27FC236}">
                    <a16:creationId xmlns:a16="http://schemas.microsoft.com/office/drawing/2014/main" id="{742E4674-6B0E-4F9C-AE08-17D14D8405E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834784" y="3606270"/>
                <a:ext cx="222250" cy="555625"/>
              </a:xfrm>
              <a:custGeom>
                <a:avLst/>
                <a:gdLst>
                  <a:gd name="T0" fmla="*/ 24 w 41"/>
                  <a:gd name="T1" fmla="*/ 103 h 104"/>
                  <a:gd name="T2" fmla="*/ 13 w 41"/>
                  <a:gd name="T3" fmla="*/ 96 h 104"/>
                  <a:gd name="T4" fmla="*/ 16 w 41"/>
                  <a:gd name="T5" fmla="*/ 10 h 104"/>
                  <a:gd name="T6" fmla="*/ 31 w 41"/>
                  <a:gd name="T7" fmla="*/ 1 h 104"/>
                  <a:gd name="T8" fmla="*/ 39 w 41"/>
                  <a:gd name="T9" fmla="*/ 16 h 104"/>
                  <a:gd name="T10" fmla="*/ 35 w 41"/>
                  <a:gd name="T11" fmla="*/ 86 h 104"/>
                  <a:gd name="T12" fmla="*/ 29 w 41"/>
                  <a:gd name="T13" fmla="*/ 102 h 104"/>
                  <a:gd name="T14" fmla="*/ 24 w 41"/>
                  <a:gd name="T15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04">
                    <a:moveTo>
                      <a:pt x="24" y="103"/>
                    </a:moveTo>
                    <a:cubicBezTo>
                      <a:pt x="19" y="104"/>
                      <a:pt x="15" y="101"/>
                      <a:pt x="13" y="96"/>
                    </a:cubicBezTo>
                    <a:cubicBezTo>
                      <a:pt x="0" y="67"/>
                      <a:pt x="14" y="15"/>
                      <a:pt x="16" y="10"/>
                    </a:cubicBezTo>
                    <a:cubicBezTo>
                      <a:pt x="18" y="3"/>
                      <a:pt x="24" y="0"/>
                      <a:pt x="31" y="1"/>
                    </a:cubicBezTo>
                    <a:cubicBezTo>
                      <a:pt x="37" y="3"/>
                      <a:pt x="41" y="10"/>
                      <a:pt x="39" y="16"/>
                    </a:cubicBezTo>
                    <a:cubicBezTo>
                      <a:pt x="34" y="35"/>
                      <a:pt x="28" y="71"/>
                      <a:pt x="35" y="86"/>
                    </a:cubicBezTo>
                    <a:cubicBezTo>
                      <a:pt x="38" y="93"/>
                      <a:pt x="35" y="100"/>
                      <a:pt x="29" y="102"/>
                    </a:cubicBezTo>
                    <a:cubicBezTo>
                      <a:pt x="27" y="103"/>
                      <a:pt x="26" y="103"/>
                      <a:pt x="24" y="103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46" name="Freeform 10">
                <a:extLst>
                  <a:ext uri="{FF2B5EF4-FFF2-40B4-BE49-F238E27FC236}">
                    <a16:creationId xmlns:a16="http://schemas.microsoft.com/office/drawing/2014/main" id="{E730A4F0-5867-421E-BA18-64DA7445E9B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23696" y="3633258"/>
                <a:ext cx="227013" cy="528638"/>
              </a:xfrm>
              <a:custGeom>
                <a:avLst/>
                <a:gdLst>
                  <a:gd name="T0" fmla="*/ 25 w 42"/>
                  <a:gd name="T1" fmla="*/ 99 h 99"/>
                  <a:gd name="T2" fmla="*/ 14 w 42"/>
                  <a:gd name="T3" fmla="*/ 92 h 99"/>
                  <a:gd name="T4" fmla="*/ 17 w 42"/>
                  <a:gd name="T5" fmla="*/ 10 h 99"/>
                  <a:gd name="T6" fmla="*/ 32 w 42"/>
                  <a:gd name="T7" fmla="*/ 2 h 99"/>
                  <a:gd name="T8" fmla="*/ 40 w 42"/>
                  <a:gd name="T9" fmla="*/ 18 h 99"/>
                  <a:gd name="T10" fmla="*/ 35 w 42"/>
                  <a:gd name="T11" fmla="*/ 82 h 99"/>
                  <a:gd name="T12" fmla="*/ 29 w 42"/>
                  <a:gd name="T13" fmla="*/ 98 h 99"/>
                  <a:gd name="T14" fmla="*/ 25 w 42"/>
                  <a:gd name="T15" fmla="*/ 9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99">
                    <a:moveTo>
                      <a:pt x="25" y="99"/>
                    </a:moveTo>
                    <a:cubicBezTo>
                      <a:pt x="20" y="99"/>
                      <a:pt x="16" y="97"/>
                      <a:pt x="14" y="92"/>
                    </a:cubicBezTo>
                    <a:cubicBezTo>
                      <a:pt x="0" y="63"/>
                      <a:pt x="15" y="16"/>
                      <a:pt x="17" y="10"/>
                    </a:cubicBezTo>
                    <a:cubicBezTo>
                      <a:pt x="19" y="4"/>
                      <a:pt x="26" y="0"/>
                      <a:pt x="32" y="2"/>
                    </a:cubicBezTo>
                    <a:cubicBezTo>
                      <a:pt x="38" y="4"/>
                      <a:pt x="42" y="11"/>
                      <a:pt x="40" y="18"/>
                    </a:cubicBezTo>
                    <a:cubicBezTo>
                      <a:pt x="36" y="30"/>
                      <a:pt x="28" y="65"/>
                      <a:pt x="35" y="82"/>
                    </a:cubicBezTo>
                    <a:cubicBezTo>
                      <a:pt x="38" y="88"/>
                      <a:pt x="35" y="95"/>
                      <a:pt x="29" y="98"/>
                    </a:cubicBezTo>
                    <a:cubicBezTo>
                      <a:pt x="28" y="99"/>
                      <a:pt x="26" y="99"/>
                      <a:pt x="25" y="99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47" name="Freeform 11">
                <a:extLst>
                  <a:ext uri="{FF2B5EF4-FFF2-40B4-BE49-F238E27FC236}">
                    <a16:creationId xmlns:a16="http://schemas.microsoft.com/office/drawing/2014/main" id="{AE25FB6E-737F-4D5B-8835-534F1E40612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771283" y="3242733"/>
                <a:ext cx="258763" cy="250825"/>
              </a:xfrm>
              <a:custGeom>
                <a:avLst/>
                <a:gdLst>
                  <a:gd name="T0" fmla="*/ 47 w 48"/>
                  <a:gd name="T1" fmla="*/ 23 h 47"/>
                  <a:gd name="T2" fmla="*/ 24 w 48"/>
                  <a:gd name="T3" fmla="*/ 47 h 47"/>
                  <a:gd name="T4" fmla="*/ 0 w 48"/>
                  <a:gd name="T5" fmla="*/ 24 h 47"/>
                  <a:gd name="T6" fmla="*/ 23 w 48"/>
                  <a:gd name="T7" fmla="*/ 0 h 47"/>
                  <a:gd name="T8" fmla="*/ 47 w 48"/>
                  <a:gd name="T9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7">
                    <a:moveTo>
                      <a:pt x="47" y="23"/>
                    </a:moveTo>
                    <a:cubicBezTo>
                      <a:pt x="48" y="36"/>
                      <a:pt x="37" y="47"/>
                      <a:pt x="24" y="47"/>
                    </a:cubicBezTo>
                    <a:cubicBezTo>
                      <a:pt x="11" y="47"/>
                      <a:pt x="1" y="37"/>
                      <a:pt x="0" y="24"/>
                    </a:cubicBezTo>
                    <a:cubicBezTo>
                      <a:pt x="0" y="11"/>
                      <a:pt x="10" y="0"/>
                      <a:pt x="23" y="0"/>
                    </a:cubicBezTo>
                    <a:cubicBezTo>
                      <a:pt x="36" y="0"/>
                      <a:pt x="47" y="10"/>
                      <a:pt x="47" y="23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48" name="Freeform 12">
                <a:extLst>
                  <a:ext uri="{FF2B5EF4-FFF2-40B4-BE49-F238E27FC236}">
                    <a16:creationId xmlns:a16="http://schemas.microsoft.com/office/drawing/2014/main" id="{E0F73A44-5CE6-4D4E-BF6E-7457D726BCF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798271" y="3264958"/>
                <a:ext cx="204788" cy="203200"/>
              </a:xfrm>
              <a:custGeom>
                <a:avLst/>
                <a:gdLst>
                  <a:gd name="T0" fmla="*/ 38 w 38"/>
                  <a:gd name="T1" fmla="*/ 19 h 38"/>
                  <a:gd name="T2" fmla="*/ 19 w 38"/>
                  <a:gd name="T3" fmla="*/ 38 h 38"/>
                  <a:gd name="T4" fmla="*/ 0 w 38"/>
                  <a:gd name="T5" fmla="*/ 20 h 38"/>
                  <a:gd name="T6" fmla="*/ 18 w 38"/>
                  <a:gd name="T7" fmla="*/ 1 h 38"/>
                  <a:gd name="T8" fmla="*/ 38 w 38"/>
                  <a:gd name="T9" fmla="*/ 1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8">
                    <a:moveTo>
                      <a:pt x="38" y="19"/>
                    </a:moveTo>
                    <a:cubicBezTo>
                      <a:pt x="38" y="29"/>
                      <a:pt x="30" y="38"/>
                      <a:pt x="19" y="38"/>
                    </a:cubicBezTo>
                    <a:cubicBezTo>
                      <a:pt x="9" y="38"/>
                      <a:pt x="0" y="30"/>
                      <a:pt x="0" y="20"/>
                    </a:cubicBezTo>
                    <a:cubicBezTo>
                      <a:pt x="0" y="9"/>
                      <a:pt x="8" y="1"/>
                      <a:pt x="18" y="1"/>
                    </a:cubicBezTo>
                    <a:cubicBezTo>
                      <a:pt x="29" y="0"/>
                      <a:pt x="37" y="9"/>
                      <a:pt x="38" y="1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49" name="Freeform 15">
                <a:extLst>
                  <a:ext uri="{FF2B5EF4-FFF2-40B4-BE49-F238E27FC236}">
                    <a16:creationId xmlns:a16="http://schemas.microsoft.com/office/drawing/2014/main" id="{75FC72F8-5244-4233-9737-3DC852978C2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301383" y="1151995"/>
                <a:ext cx="706438" cy="1004888"/>
              </a:xfrm>
              <a:custGeom>
                <a:avLst/>
                <a:gdLst>
                  <a:gd name="T0" fmla="*/ 74 w 131"/>
                  <a:gd name="T1" fmla="*/ 0 h 188"/>
                  <a:gd name="T2" fmla="*/ 1 w 131"/>
                  <a:gd name="T3" fmla="*/ 179 h 188"/>
                  <a:gd name="T4" fmla="*/ 38 w 131"/>
                  <a:gd name="T5" fmla="*/ 188 h 188"/>
                  <a:gd name="T6" fmla="*/ 125 w 131"/>
                  <a:gd name="T7" fmla="*/ 85 h 188"/>
                  <a:gd name="T8" fmla="*/ 131 w 131"/>
                  <a:gd name="T9" fmla="*/ 2 h 188"/>
                  <a:gd name="T10" fmla="*/ 74 w 131"/>
                  <a:gd name="T11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1" h="188">
                    <a:moveTo>
                      <a:pt x="74" y="0"/>
                    </a:moveTo>
                    <a:cubicBezTo>
                      <a:pt x="74" y="0"/>
                      <a:pt x="0" y="125"/>
                      <a:pt x="1" y="179"/>
                    </a:cubicBezTo>
                    <a:cubicBezTo>
                      <a:pt x="38" y="188"/>
                      <a:pt x="38" y="188"/>
                      <a:pt x="38" y="188"/>
                    </a:cubicBezTo>
                    <a:cubicBezTo>
                      <a:pt x="125" y="85"/>
                      <a:pt x="125" y="85"/>
                      <a:pt x="125" y="85"/>
                    </a:cubicBezTo>
                    <a:cubicBezTo>
                      <a:pt x="131" y="2"/>
                      <a:pt x="131" y="2"/>
                      <a:pt x="131" y="2"/>
                    </a:cubicBez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50" name="Freeform 17">
                <a:extLst>
                  <a:ext uri="{FF2B5EF4-FFF2-40B4-BE49-F238E27FC236}">
                    <a16:creationId xmlns:a16="http://schemas.microsoft.com/office/drawing/2014/main" id="{7910F9F7-A1A3-4664-8D82-0E77E4720CF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656984" y="1928283"/>
                <a:ext cx="485775" cy="481013"/>
              </a:xfrm>
              <a:custGeom>
                <a:avLst/>
                <a:gdLst>
                  <a:gd name="T0" fmla="*/ 85 w 90"/>
                  <a:gd name="T1" fmla="*/ 37 h 90"/>
                  <a:gd name="T2" fmla="*/ 53 w 90"/>
                  <a:gd name="T3" fmla="*/ 85 h 90"/>
                  <a:gd name="T4" fmla="*/ 5 w 90"/>
                  <a:gd name="T5" fmla="*/ 53 h 90"/>
                  <a:gd name="T6" fmla="*/ 37 w 90"/>
                  <a:gd name="T7" fmla="*/ 5 h 90"/>
                  <a:gd name="T8" fmla="*/ 85 w 90"/>
                  <a:gd name="T9" fmla="*/ 3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90">
                    <a:moveTo>
                      <a:pt x="85" y="37"/>
                    </a:moveTo>
                    <a:cubicBezTo>
                      <a:pt x="90" y="59"/>
                      <a:pt x="75" y="81"/>
                      <a:pt x="53" y="85"/>
                    </a:cubicBezTo>
                    <a:cubicBezTo>
                      <a:pt x="31" y="90"/>
                      <a:pt x="9" y="75"/>
                      <a:pt x="5" y="53"/>
                    </a:cubicBezTo>
                    <a:cubicBezTo>
                      <a:pt x="0" y="31"/>
                      <a:pt x="15" y="9"/>
                      <a:pt x="37" y="5"/>
                    </a:cubicBezTo>
                    <a:cubicBezTo>
                      <a:pt x="59" y="0"/>
                      <a:pt x="81" y="15"/>
                      <a:pt x="85" y="37"/>
                    </a:cubicBezTo>
                    <a:close/>
                  </a:path>
                </a:pathLst>
              </a:custGeom>
              <a:solidFill>
                <a:srgbClr val="FFFFFF">
                  <a:lumMod val="50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51" name="Freeform 18">
                <a:extLst>
                  <a:ext uri="{FF2B5EF4-FFF2-40B4-BE49-F238E27FC236}">
                    <a16:creationId xmlns:a16="http://schemas.microsoft.com/office/drawing/2014/main" id="{4114C766-E8CC-480F-A7C4-67A9FE0ECD8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798271" y="2066395"/>
                <a:ext cx="204788" cy="203200"/>
              </a:xfrm>
              <a:custGeom>
                <a:avLst/>
                <a:gdLst>
                  <a:gd name="T0" fmla="*/ 2 w 38"/>
                  <a:gd name="T1" fmla="*/ 22 h 38"/>
                  <a:gd name="T2" fmla="*/ 22 w 38"/>
                  <a:gd name="T3" fmla="*/ 36 h 38"/>
                  <a:gd name="T4" fmla="*/ 36 w 38"/>
                  <a:gd name="T5" fmla="*/ 16 h 38"/>
                  <a:gd name="T6" fmla="*/ 16 w 38"/>
                  <a:gd name="T7" fmla="*/ 2 h 38"/>
                  <a:gd name="T8" fmla="*/ 2 w 38"/>
                  <a:gd name="T9" fmla="*/ 2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8">
                    <a:moveTo>
                      <a:pt x="2" y="22"/>
                    </a:moveTo>
                    <a:cubicBezTo>
                      <a:pt x="4" y="32"/>
                      <a:pt x="13" y="38"/>
                      <a:pt x="22" y="36"/>
                    </a:cubicBezTo>
                    <a:cubicBezTo>
                      <a:pt x="32" y="34"/>
                      <a:pt x="38" y="25"/>
                      <a:pt x="36" y="16"/>
                    </a:cubicBezTo>
                    <a:cubicBezTo>
                      <a:pt x="34" y="6"/>
                      <a:pt x="25" y="0"/>
                      <a:pt x="16" y="2"/>
                    </a:cubicBezTo>
                    <a:cubicBezTo>
                      <a:pt x="6" y="4"/>
                      <a:pt x="0" y="13"/>
                      <a:pt x="2" y="22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552" name="Group 551">
                <a:extLst>
                  <a:ext uri="{FF2B5EF4-FFF2-40B4-BE49-F238E27FC236}">
                    <a16:creationId xmlns:a16="http://schemas.microsoft.com/office/drawing/2014/main" id="{B5E0A626-651A-488A-9490-7AE26D238830}"/>
                  </a:ext>
                </a:extLst>
              </p:cNvPr>
              <p:cNvGrpSpPr/>
              <p:nvPr/>
            </p:nvGrpSpPr>
            <p:grpSpPr>
              <a:xfrm>
                <a:off x="4166446" y="1077383"/>
                <a:ext cx="571500" cy="566738"/>
                <a:chOff x="4166446" y="1077383"/>
                <a:chExt cx="571500" cy="566738"/>
              </a:xfrm>
            </p:grpSpPr>
            <p:sp>
              <p:nvSpPr>
                <p:cNvPr id="553" name="Oval 63">
                  <a:extLst>
                    <a:ext uri="{FF2B5EF4-FFF2-40B4-BE49-F238E27FC236}">
                      <a16:creationId xmlns:a16="http://schemas.microsoft.com/office/drawing/2014/main" id="{0F5C7398-E44C-4A10-9C6D-D9C582FE14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4166446" y="1077383"/>
                  <a:ext cx="571500" cy="566738"/>
                </a:xfrm>
                <a:prstGeom prst="ellipse">
                  <a:avLst/>
                </a:prstGeom>
                <a:solidFill>
                  <a:srgbClr val="505050"/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 sz="1716" ker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54" name="Oval 64">
                  <a:extLst>
                    <a:ext uri="{FF2B5EF4-FFF2-40B4-BE49-F238E27FC236}">
                      <a16:creationId xmlns:a16="http://schemas.microsoft.com/office/drawing/2014/main" id="{72057C0E-FC05-4783-B43E-70B0885DE2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4220421" y="1126595"/>
                  <a:ext cx="463550" cy="46513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555" name="Oval 65">
                  <a:extLst>
                    <a:ext uri="{FF2B5EF4-FFF2-40B4-BE49-F238E27FC236}">
                      <a16:creationId xmlns:a16="http://schemas.microsoft.com/office/drawing/2014/main" id="{094DDCAF-0E4C-45F4-B9E3-5A04CF1F4E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4264871" y="1174220"/>
                  <a:ext cx="376238" cy="3746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</p:grpSp>
        </p:grpSp>
        <p:grpSp>
          <p:nvGrpSpPr>
            <p:cNvPr id="504" name="Group 503">
              <a:extLst>
                <a:ext uri="{FF2B5EF4-FFF2-40B4-BE49-F238E27FC236}">
                  <a16:creationId xmlns:a16="http://schemas.microsoft.com/office/drawing/2014/main" id="{2CD4BDC3-C367-4754-AC86-DF16E4A93602}"/>
                </a:ext>
              </a:extLst>
            </p:cNvPr>
            <p:cNvGrpSpPr/>
            <p:nvPr/>
          </p:nvGrpSpPr>
          <p:grpSpPr>
            <a:xfrm>
              <a:off x="2159529" y="3980920"/>
              <a:ext cx="1012825" cy="3409950"/>
              <a:chOff x="2159529" y="3980920"/>
              <a:chExt cx="1012825" cy="3409950"/>
            </a:xfrm>
          </p:grpSpPr>
          <p:sp>
            <p:nvSpPr>
              <p:cNvPr id="523" name="Freeform 13">
                <a:extLst>
                  <a:ext uri="{FF2B5EF4-FFF2-40B4-BE49-F238E27FC236}">
                    <a16:creationId xmlns:a16="http://schemas.microsoft.com/office/drawing/2014/main" id="{D49EF28A-F40E-4445-863D-6F68376879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9529" y="7006695"/>
                <a:ext cx="1012825" cy="384175"/>
              </a:xfrm>
              <a:custGeom>
                <a:avLst/>
                <a:gdLst>
                  <a:gd name="T0" fmla="*/ 32 w 188"/>
                  <a:gd name="T1" fmla="*/ 0 h 72"/>
                  <a:gd name="T2" fmla="*/ 0 w 188"/>
                  <a:gd name="T3" fmla="*/ 33 h 72"/>
                  <a:gd name="T4" fmla="*/ 0 w 188"/>
                  <a:gd name="T5" fmla="*/ 39 h 72"/>
                  <a:gd name="T6" fmla="*/ 3 w 188"/>
                  <a:gd name="T7" fmla="*/ 53 h 72"/>
                  <a:gd name="T8" fmla="*/ 32 w 188"/>
                  <a:gd name="T9" fmla="*/ 72 h 72"/>
                  <a:gd name="T10" fmla="*/ 180 w 188"/>
                  <a:gd name="T11" fmla="*/ 72 h 72"/>
                  <a:gd name="T12" fmla="*/ 188 w 188"/>
                  <a:gd name="T13" fmla="*/ 64 h 72"/>
                  <a:gd name="T14" fmla="*/ 188 w 188"/>
                  <a:gd name="T15" fmla="*/ 53 h 72"/>
                  <a:gd name="T16" fmla="*/ 188 w 188"/>
                  <a:gd name="T17" fmla="*/ 8 h 72"/>
                  <a:gd name="T18" fmla="*/ 180 w 188"/>
                  <a:gd name="T19" fmla="*/ 0 h 72"/>
                  <a:gd name="T20" fmla="*/ 32 w 188"/>
                  <a:gd name="T2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8" h="72">
                    <a:moveTo>
                      <a:pt x="32" y="0"/>
                    </a:moveTo>
                    <a:cubicBezTo>
                      <a:pt x="14" y="0"/>
                      <a:pt x="0" y="14"/>
                      <a:pt x="0" y="33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44"/>
                      <a:pt x="1" y="48"/>
                      <a:pt x="3" y="53"/>
                    </a:cubicBezTo>
                    <a:cubicBezTo>
                      <a:pt x="8" y="64"/>
                      <a:pt x="19" y="72"/>
                      <a:pt x="32" y="72"/>
                    </a:cubicBezTo>
                    <a:cubicBezTo>
                      <a:pt x="180" y="72"/>
                      <a:pt x="180" y="72"/>
                      <a:pt x="180" y="72"/>
                    </a:cubicBezTo>
                    <a:cubicBezTo>
                      <a:pt x="185" y="72"/>
                      <a:pt x="188" y="68"/>
                      <a:pt x="188" y="64"/>
                    </a:cubicBezTo>
                    <a:cubicBezTo>
                      <a:pt x="188" y="53"/>
                      <a:pt x="188" y="53"/>
                      <a:pt x="188" y="53"/>
                    </a:cubicBezTo>
                    <a:cubicBezTo>
                      <a:pt x="188" y="8"/>
                      <a:pt x="188" y="8"/>
                      <a:pt x="188" y="8"/>
                    </a:cubicBezTo>
                    <a:cubicBezTo>
                      <a:pt x="188" y="3"/>
                      <a:pt x="185" y="0"/>
                      <a:pt x="180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24" name="Freeform 14">
                <a:extLst>
                  <a:ext uri="{FF2B5EF4-FFF2-40B4-BE49-F238E27FC236}">
                    <a16:creationId xmlns:a16="http://schemas.microsoft.com/office/drawing/2014/main" id="{7B40D632-8F9B-435F-93AD-4B0222C85F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5404" y="7289270"/>
                <a:ext cx="996950" cy="101600"/>
              </a:xfrm>
              <a:custGeom>
                <a:avLst/>
                <a:gdLst>
                  <a:gd name="T0" fmla="*/ 0 w 185"/>
                  <a:gd name="T1" fmla="*/ 0 h 19"/>
                  <a:gd name="T2" fmla="*/ 29 w 185"/>
                  <a:gd name="T3" fmla="*/ 19 h 19"/>
                  <a:gd name="T4" fmla="*/ 177 w 185"/>
                  <a:gd name="T5" fmla="*/ 19 h 19"/>
                  <a:gd name="T6" fmla="*/ 185 w 185"/>
                  <a:gd name="T7" fmla="*/ 11 h 19"/>
                  <a:gd name="T8" fmla="*/ 185 w 185"/>
                  <a:gd name="T9" fmla="*/ 0 h 19"/>
                  <a:gd name="T10" fmla="*/ 0 w 185"/>
                  <a:gd name="T1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5" h="19">
                    <a:moveTo>
                      <a:pt x="0" y="0"/>
                    </a:moveTo>
                    <a:cubicBezTo>
                      <a:pt x="5" y="11"/>
                      <a:pt x="16" y="19"/>
                      <a:pt x="29" y="19"/>
                    </a:cubicBezTo>
                    <a:cubicBezTo>
                      <a:pt x="177" y="19"/>
                      <a:pt x="177" y="19"/>
                      <a:pt x="177" y="19"/>
                    </a:cubicBezTo>
                    <a:cubicBezTo>
                      <a:pt x="182" y="19"/>
                      <a:pt x="185" y="15"/>
                      <a:pt x="185" y="11"/>
                    </a:cubicBezTo>
                    <a:cubicBezTo>
                      <a:pt x="185" y="0"/>
                      <a:pt x="185" y="0"/>
                      <a:pt x="18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25" name="Freeform 35">
                <a:extLst>
                  <a:ext uri="{FF2B5EF4-FFF2-40B4-BE49-F238E27FC236}">
                    <a16:creationId xmlns:a16="http://schemas.microsoft.com/office/drawing/2014/main" id="{884AE495-15C1-4171-9DCB-2D7BB011BE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5279" y="3980920"/>
                <a:ext cx="727075" cy="1463675"/>
              </a:xfrm>
              <a:custGeom>
                <a:avLst/>
                <a:gdLst>
                  <a:gd name="T0" fmla="*/ 135 w 135"/>
                  <a:gd name="T1" fmla="*/ 9 h 274"/>
                  <a:gd name="T2" fmla="*/ 126 w 135"/>
                  <a:gd name="T3" fmla="*/ 0 h 274"/>
                  <a:gd name="T4" fmla="*/ 58 w 135"/>
                  <a:gd name="T5" fmla="*/ 0 h 274"/>
                  <a:gd name="T6" fmla="*/ 47 w 135"/>
                  <a:gd name="T7" fmla="*/ 9 h 274"/>
                  <a:gd name="T8" fmla="*/ 1 w 135"/>
                  <a:gd name="T9" fmla="*/ 265 h 274"/>
                  <a:gd name="T10" fmla="*/ 9 w 135"/>
                  <a:gd name="T11" fmla="*/ 274 h 274"/>
                  <a:gd name="T12" fmla="*/ 126 w 135"/>
                  <a:gd name="T13" fmla="*/ 274 h 274"/>
                  <a:gd name="T14" fmla="*/ 135 w 135"/>
                  <a:gd name="T15" fmla="*/ 265 h 274"/>
                  <a:gd name="T16" fmla="*/ 135 w 135"/>
                  <a:gd name="T17" fmla="*/ 9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274">
                    <a:moveTo>
                      <a:pt x="135" y="9"/>
                    </a:moveTo>
                    <a:cubicBezTo>
                      <a:pt x="135" y="4"/>
                      <a:pt x="131" y="0"/>
                      <a:pt x="126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3" y="0"/>
                      <a:pt x="48" y="4"/>
                      <a:pt x="47" y="9"/>
                    </a:cubicBezTo>
                    <a:cubicBezTo>
                      <a:pt x="1" y="265"/>
                      <a:pt x="1" y="265"/>
                      <a:pt x="1" y="265"/>
                    </a:cubicBezTo>
                    <a:cubicBezTo>
                      <a:pt x="0" y="270"/>
                      <a:pt x="3" y="274"/>
                      <a:pt x="9" y="274"/>
                    </a:cubicBezTo>
                    <a:cubicBezTo>
                      <a:pt x="126" y="274"/>
                      <a:pt x="126" y="274"/>
                      <a:pt x="126" y="274"/>
                    </a:cubicBezTo>
                    <a:cubicBezTo>
                      <a:pt x="131" y="274"/>
                      <a:pt x="135" y="270"/>
                      <a:pt x="135" y="265"/>
                    </a:cubicBezTo>
                    <a:lnTo>
                      <a:pt x="135" y="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26" name="Oval 41">
                <a:extLst>
                  <a:ext uri="{FF2B5EF4-FFF2-40B4-BE49-F238E27FC236}">
                    <a16:creationId xmlns:a16="http://schemas.microsoft.com/office/drawing/2014/main" id="{2FE0EA35-966F-41FB-854E-BA11EC52BD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9916" y="5060420"/>
                <a:ext cx="247650" cy="246063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27" name="Freeform 43">
                <a:extLst>
                  <a:ext uri="{FF2B5EF4-FFF2-40B4-BE49-F238E27FC236}">
                    <a16:creationId xmlns:a16="http://schemas.microsoft.com/office/drawing/2014/main" id="{82488E8F-84F9-4E7C-8F98-D13F6BDFF0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516" y="5444595"/>
                <a:ext cx="731838" cy="236538"/>
              </a:xfrm>
              <a:custGeom>
                <a:avLst/>
                <a:gdLst>
                  <a:gd name="T0" fmla="*/ 0 w 136"/>
                  <a:gd name="T1" fmla="*/ 34 h 44"/>
                  <a:gd name="T2" fmla="*/ 10 w 136"/>
                  <a:gd name="T3" fmla="*/ 44 h 44"/>
                  <a:gd name="T4" fmla="*/ 127 w 136"/>
                  <a:gd name="T5" fmla="*/ 44 h 44"/>
                  <a:gd name="T6" fmla="*/ 136 w 136"/>
                  <a:gd name="T7" fmla="*/ 34 h 44"/>
                  <a:gd name="T8" fmla="*/ 136 w 136"/>
                  <a:gd name="T9" fmla="*/ 10 h 44"/>
                  <a:gd name="T10" fmla="*/ 127 w 136"/>
                  <a:gd name="T11" fmla="*/ 0 h 44"/>
                  <a:gd name="T12" fmla="*/ 10 w 136"/>
                  <a:gd name="T13" fmla="*/ 0 h 44"/>
                  <a:gd name="T14" fmla="*/ 0 w 136"/>
                  <a:gd name="T15" fmla="*/ 10 h 44"/>
                  <a:gd name="T16" fmla="*/ 0 w 136"/>
                  <a:gd name="T17" fmla="*/ 3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" h="44">
                    <a:moveTo>
                      <a:pt x="0" y="34"/>
                    </a:moveTo>
                    <a:cubicBezTo>
                      <a:pt x="0" y="40"/>
                      <a:pt x="4" y="44"/>
                      <a:pt x="10" y="44"/>
                    </a:cubicBezTo>
                    <a:cubicBezTo>
                      <a:pt x="127" y="44"/>
                      <a:pt x="127" y="44"/>
                      <a:pt x="127" y="44"/>
                    </a:cubicBezTo>
                    <a:cubicBezTo>
                      <a:pt x="132" y="44"/>
                      <a:pt x="136" y="40"/>
                      <a:pt x="136" y="34"/>
                    </a:cubicBezTo>
                    <a:cubicBezTo>
                      <a:pt x="136" y="10"/>
                      <a:pt x="136" y="10"/>
                      <a:pt x="136" y="10"/>
                    </a:cubicBezTo>
                    <a:cubicBezTo>
                      <a:pt x="136" y="5"/>
                      <a:pt x="132" y="0"/>
                      <a:pt x="127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lnTo>
                      <a:pt x="0" y="3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28" name="Freeform 45">
                <a:extLst>
                  <a:ext uri="{FF2B5EF4-FFF2-40B4-BE49-F238E27FC236}">
                    <a16:creationId xmlns:a16="http://schemas.microsoft.com/office/drawing/2014/main" id="{AEF7538A-498D-46E4-82ED-ABEA56F4BE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516" y="5681133"/>
                <a:ext cx="731838" cy="1063625"/>
              </a:xfrm>
              <a:custGeom>
                <a:avLst/>
                <a:gdLst>
                  <a:gd name="T0" fmla="*/ 136 w 136"/>
                  <a:gd name="T1" fmla="*/ 190 h 199"/>
                  <a:gd name="T2" fmla="*/ 127 w 136"/>
                  <a:gd name="T3" fmla="*/ 199 h 199"/>
                  <a:gd name="T4" fmla="*/ 10 w 136"/>
                  <a:gd name="T5" fmla="*/ 199 h 199"/>
                  <a:gd name="T6" fmla="*/ 0 w 136"/>
                  <a:gd name="T7" fmla="*/ 190 h 199"/>
                  <a:gd name="T8" fmla="*/ 0 w 136"/>
                  <a:gd name="T9" fmla="*/ 9 h 199"/>
                  <a:gd name="T10" fmla="*/ 10 w 136"/>
                  <a:gd name="T11" fmla="*/ 0 h 199"/>
                  <a:gd name="T12" fmla="*/ 127 w 136"/>
                  <a:gd name="T13" fmla="*/ 0 h 199"/>
                  <a:gd name="T14" fmla="*/ 136 w 136"/>
                  <a:gd name="T15" fmla="*/ 9 h 199"/>
                  <a:gd name="T16" fmla="*/ 136 w 136"/>
                  <a:gd name="T17" fmla="*/ 19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" h="199">
                    <a:moveTo>
                      <a:pt x="136" y="190"/>
                    </a:moveTo>
                    <a:cubicBezTo>
                      <a:pt x="136" y="195"/>
                      <a:pt x="132" y="199"/>
                      <a:pt x="127" y="199"/>
                    </a:cubicBezTo>
                    <a:cubicBezTo>
                      <a:pt x="10" y="199"/>
                      <a:pt x="10" y="199"/>
                      <a:pt x="10" y="199"/>
                    </a:cubicBezTo>
                    <a:cubicBezTo>
                      <a:pt x="4" y="199"/>
                      <a:pt x="0" y="195"/>
                      <a:pt x="0" y="19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32" y="0"/>
                      <a:pt x="136" y="4"/>
                      <a:pt x="136" y="9"/>
                    </a:cubicBezTo>
                    <a:lnTo>
                      <a:pt x="136" y="19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29" name="Freeform 47">
                <a:extLst>
                  <a:ext uri="{FF2B5EF4-FFF2-40B4-BE49-F238E27FC236}">
                    <a16:creationId xmlns:a16="http://schemas.microsoft.com/office/drawing/2014/main" id="{E689D4B3-2F94-4E12-A51F-6AEC4CE607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7354" y="6476470"/>
                <a:ext cx="544513" cy="171450"/>
              </a:xfrm>
              <a:custGeom>
                <a:avLst/>
                <a:gdLst>
                  <a:gd name="T0" fmla="*/ 0 w 101"/>
                  <a:gd name="T1" fmla="*/ 23 h 32"/>
                  <a:gd name="T2" fmla="*/ 9 w 101"/>
                  <a:gd name="T3" fmla="*/ 32 h 32"/>
                  <a:gd name="T4" fmla="*/ 91 w 101"/>
                  <a:gd name="T5" fmla="*/ 32 h 32"/>
                  <a:gd name="T6" fmla="*/ 101 w 101"/>
                  <a:gd name="T7" fmla="*/ 23 h 32"/>
                  <a:gd name="T8" fmla="*/ 101 w 101"/>
                  <a:gd name="T9" fmla="*/ 9 h 32"/>
                  <a:gd name="T10" fmla="*/ 91 w 101"/>
                  <a:gd name="T11" fmla="*/ 0 h 32"/>
                  <a:gd name="T12" fmla="*/ 9 w 101"/>
                  <a:gd name="T13" fmla="*/ 0 h 32"/>
                  <a:gd name="T14" fmla="*/ 0 w 101"/>
                  <a:gd name="T15" fmla="*/ 9 h 32"/>
                  <a:gd name="T16" fmla="*/ 0 w 101"/>
                  <a:gd name="T17" fmla="*/ 2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1" h="32">
                    <a:moveTo>
                      <a:pt x="0" y="23"/>
                    </a:moveTo>
                    <a:cubicBezTo>
                      <a:pt x="0" y="28"/>
                      <a:pt x="4" y="32"/>
                      <a:pt x="9" y="32"/>
                    </a:cubicBezTo>
                    <a:cubicBezTo>
                      <a:pt x="91" y="32"/>
                      <a:pt x="91" y="32"/>
                      <a:pt x="91" y="32"/>
                    </a:cubicBezTo>
                    <a:cubicBezTo>
                      <a:pt x="97" y="32"/>
                      <a:pt x="101" y="28"/>
                      <a:pt x="101" y="23"/>
                    </a:cubicBezTo>
                    <a:cubicBezTo>
                      <a:pt x="101" y="9"/>
                      <a:pt x="101" y="9"/>
                      <a:pt x="101" y="9"/>
                    </a:cubicBezTo>
                    <a:cubicBezTo>
                      <a:pt x="101" y="4"/>
                      <a:pt x="97" y="0"/>
                      <a:pt x="9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30" name="Freeform 66">
                <a:extLst>
                  <a:ext uri="{FF2B5EF4-FFF2-40B4-BE49-F238E27FC236}">
                    <a16:creationId xmlns:a16="http://schemas.microsoft.com/office/drawing/2014/main" id="{5DFB631E-B85A-4C4D-BC86-17D820F84B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516" y="6749520"/>
                <a:ext cx="731838" cy="234950"/>
              </a:xfrm>
              <a:custGeom>
                <a:avLst/>
                <a:gdLst>
                  <a:gd name="T0" fmla="*/ 0 w 136"/>
                  <a:gd name="T1" fmla="*/ 34 h 44"/>
                  <a:gd name="T2" fmla="*/ 10 w 136"/>
                  <a:gd name="T3" fmla="*/ 44 h 44"/>
                  <a:gd name="T4" fmla="*/ 127 w 136"/>
                  <a:gd name="T5" fmla="*/ 44 h 44"/>
                  <a:gd name="T6" fmla="*/ 136 w 136"/>
                  <a:gd name="T7" fmla="*/ 34 h 44"/>
                  <a:gd name="T8" fmla="*/ 136 w 136"/>
                  <a:gd name="T9" fmla="*/ 10 h 44"/>
                  <a:gd name="T10" fmla="*/ 127 w 136"/>
                  <a:gd name="T11" fmla="*/ 0 h 44"/>
                  <a:gd name="T12" fmla="*/ 10 w 136"/>
                  <a:gd name="T13" fmla="*/ 0 h 44"/>
                  <a:gd name="T14" fmla="*/ 0 w 136"/>
                  <a:gd name="T15" fmla="*/ 10 h 44"/>
                  <a:gd name="T16" fmla="*/ 0 w 136"/>
                  <a:gd name="T17" fmla="*/ 3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" h="44">
                    <a:moveTo>
                      <a:pt x="0" y="34"/>
                    </a:moveTo>
                    <a:cubicBezTo>
                      <a:pt x="0" y="39"/>
                      <a:pt x="4" y="44"/>
                      <a:pt x="10" y="44"/>
                    </a:cubicBezTo>
                    <a:cubicBezTo>
                      <a:pt x="127" y="44"/>
                      <a:pt x="127" y="44"/>
                      <a:pt x="127" y="44"/>
                    </a:cubicBezTo>
                    <a:cubicBezTo>
                      <a:pt x="132" y="44"/>
                      <a:pt x="136" y="39"/>
                      <a:pt x="136" y="34"/>
                    </a:cubicBezTo>
                    <a:cubicBezTo>
                      <a:pt x="136" y="10"/>
                      <a:pt x="136" y="10"/>
                      <a:pt x="136" y="10"/>
                    </a:cubicBezTo>
                    <a:cubicBezTo>
                      <a:pt x="136" y="4"/>
                      <a:pt x="132" y="0"/>
                      <a:pt x="127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lnTo>
                      <a:pt x="0" y="3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1" name="Freeform 68">
                <a:extLst>
                  <a:ext uri="{FF2B5EF4-FFF2-40B4-BE49-F238E27FC236}">
                    <a16:creationId xmlns:a16="http://schemas.microsoft.com/office/drawing/2014/main" id="{28F8A73A-3A1C-4FF2-8935-2D03F3C55D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4041" y="7006695"/>
                <a:ext cx="468313" cy="384175"/>
              </a:xfrm>
              <a:custGeom>
                <a:avLst/>
                <a:gdLst>
                  <a:gd name="T0" fmla="*/ 33 w 87"/>
                  <a:gd name="T1" fmla="*/ 72 h 72"/>
                  <a:gd name="T2" fmla="*/ 79 w 87"/>
                  <a:gd name="T3" fmla="*/ 72 h 72"/>
                  <a:gd name="T4" fmla="*/ 87 w 87"/>
                  <a:gd name="T5" fmla="*/ 64 h 72"/>
                  <a:gd name="T6" fmla="*/ 87 w 87"/>
                  <a:gd name="T7" fmla="*/ 8 h 72"/>
                  <a:gd name="T8" fmla="*/ 79 w 87"/>
                  <a:gd name="T9" fmla="*/ 0 h 72"/>
                  <a:gd name="T10" fmla="*/ 33 w 87"/>
                  <a:gd name="T11" fmla="*/ 0 h 72"/>
                  <a:gd name="T12" fmla="*/ 0 w 87"/>
                  <a:gd name="T13" fmla="*/ 33 h 72"/>
                  <a:gd name="T14" fmla="*/ 0 w 87"/>
                  <a:gd name="T15" fmla="*/ 39 h 72"/>
                  <a:gd name="T16" fmla="*/ 33 w 87"/>
                  <a:gd name="T17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72">
                    <a:moveTo>
                      <a:pt x="33" y="72"/>
                    </a:moveTo>
                    <a:cubicBezTo>
                      <a:pt x="79" y="72"/>
                      <a:pt x="79" y="72"/>
                      <a:pt x="79" y="72"/>
                    </a:cubicBezTo>
                    <a:cubicBezTo>
                      <a:pt x="84" y="72"/>
                      <a:pt x="87" y="68"/>
                      <a:pt x="87" y="64"/>
                    </a:cubicBezTo>
                    <a:cubicBezTo>
                      <a:pt x="87" y="8"/>
                      <a:pt x="87" y="8"/>
                      <a:pt x="87" y="8"/>
                    </a:cubicBezTo>
                    <a:cubicBezTo>
                      <a:pt x="87" y="3"/>
                      <a:pt x="84" y="0"/>
                      <a:pt x="79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15" y="0"/>
                      <a:pt x="0" y="14"/>
                      <a:pt x="0" y="33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57"/>
                      <a:pt x="15" y="72"/>
                      <a:pt x="33" y="7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2" name="Freeform 69">
                <a:extLst>
                  <a:ext uri="{FF2B5EF4-FFF2-40B4-BE49-F238E27FC236}">
                    <a16:creationId xmlns:a16="http://schemas.microsoft.com/office/drawing/2014/main" id="{69307338-8EAA-4D41-A536-B1AA1EE92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4879" y="7171795"/>
                <a:ext cx="58738" cy="58738"/>
              </a:xfrm>
              <a:custGeom>
                <a:avLst/>
                <a:gdLst>
                  <a:gd name="T0" fmla="*/ 8 w 11"/>
                  <a:gd name="T1" fmla="*/ 0 h 11"/>
                  <a:gd name="T2" fmla="*/ 5 w 11"/>
                  <a:gd name="T3" fmla="*/ 0 h 11"/>
                  <a:gd name="T4" fmla="*/ 5 w 11"/>
                  <a:gd name="T5" fmla="*/ 0 h 11"/>
                  <a:gd name="T6" fmla="*/ 0 w 11"/>
                  <a:gd name="T7" fmla="*/ 6 h 11"/>
                  <a:gd name="T8" fmla="*/ 0 w 11"/>
                  <a:gd name="T9" fmla="*/ 8 h 11"/>
                  <a:gd name="T10" fmla="*/ 5 w 11"/>
                  <a:gd name="T11" fmla="*/ 11 h 11"/>
                  <a:gd name="T12" fmla="*/ 5 w 11"/>
                  <a:gd name="T13" fmla="*/ 11 h 11"/>
                  <a:gd name="T14" fmla="*/ 8 w 11"/>
                  <a:gd name="T15" fmla="*/ 11 h 11"/>
                  <a:gd name="T16" fmla="*/ 10 w 11"/>
                  <a:gd name="T17" fmla="*/ 8 h 11"/>
                  <a:gd name="T18" fmla="*/ 11 w 11"/>
                  <a:gd name="T19" fmla="*/ 6 h 11"/>
                  <a:gd name="T20" fmla="*/ 8 w 11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11">
                    <a:moveTo>
                      <a:pt x="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6"/>
                    </a:cubicBezTo>
                    <a:cubicBezTo>
                      <a:pt x="0" y="6"/>
                      <a:pt x="0" y="7"/>
                      <a:pt x="0" y="8"/>
                    </a:cubicBezTo>
                    <a:cubicBezTo>
                      <a:pt x="1" y="10"/>
                      <a:pt x="3" y="11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10" y="9"/>
                      <a:pt x="10" y="8"/>
                    </a:cubicBezTo>
                    <a:cubicBezTo>
                      <a:pt x="11" y="7"/>
                      <a:pt x="11" y="6"/>
                      <a:pt x="11" y="6"/>
                    </a:cubicBezTo>
                    <a:cubicBezTo>
                      <a:pt x="11" y="3"/>
                      <a:pt x="8" y="0"/>
                      <a:pt x="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3" name="Freeform 70">
                <a:extLst>
                  <a:ext uri="{FF2B5EF4-FFF2-40B4-BE49-F238E27FC236}">
                    <a16:creationId xmlns:a16="http://schemas.microsoft.com/office/drawing/2014/main" id="{DC0144AD-14C2-49EF-BD87-06910B77AC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4879" y="7214658"/>
                <a:ext cx="53975" cy="15875"/>
              </a:xfrm>
              <a:custGeom>
                <a:avLst/>
                <a:gdLst>
                  <a:gd name="T0" fmla="*/ 0 w 10"/>
                  <a:gd name="T1" fmla="*/ 0 h 3"/>
                  <a:gd name="T2" fmla="*/ 5 w 10"/>
                  <a:gd name="T3" fmla="*/ 3 h 3"/>
                  <a:gd name="T4" fmla="*/ 5 w 10"/>
                  <a:gd name="T5" fmla="*/ 3 h 3"/>
                  <a:gd name="T6" fmla="*/ 8 w 10"/>
                  <a:gd name="T7" fmla="*/ 3 h 3"/>
                  <a:gd name="T8" fmla="*/ 10 w 10"/>
                  <a:gd name="T9" fmla="*/ 0 h 3"/>
                  <a:gd name="T10" fmla="*/ 0 w 10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3">
                    <a:moveTo>
                      <a:pt x="0" y="0"/>
                    </a:moveTo>
                    <a:cubicBezTo>
                      <a:pt x="1" y="2"/>
                      <a:pt x="3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10" y="1"/>
                      <a:pt x="1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4" name="Oval 71">
                <a:extLst>
                  <a:ext uri="{FF2B5EF4-FFF2-40B4-BE49-F238E27FC236}">
                    <a16:creationId xmlns:a16="http://schemas.microsoft.com/office/drawing/2014/main" id="{6F76F7A7-588D-42F9-82F1-2353D9B41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1866" y="7167033"/>
                <a:ext cx="69850" cy="69850"/>
              </a:xfrm>
              <a:prstGeom prst="ellipse">
                <a:avLst/>
              </a:prstGeom>
              <a:solidFill>
                <a:srgbClr val="6E72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5" name="Oval 72">
                <a:extLst>
                  <a:ext uri="{FF2B5EF4-FFF2-40B4-BE49-F238E27FC236}">
                    <a16:creationId xmlns:a16="http://schemas.microsoft.com/office/drawing/2014/main" id="{37A87AE2-F7E9-41EA-B0D7-E8F58F8910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1866" y="7167033"/>
                <a:ext cx="69850" cy="69850"/>
              </a:xfrm>
              <a:prstGeom prst="ellips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6" name="Oval 73">
                <a:extLst>
                  <a:ext uri="{FF2B5EF4-FFF2-40B4-BE49-F238E27FC236}">
                    <a16:creationId xmlns:a16="http://schemas.microsoft.com/office/drawing/2014/main" id="{E8951EB3-94DC-4DCB-9CB8-D85813D7F2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7741" y="7178145"/>
                <a:ext cx="42863" cy="47625"/>
              </a:xfrm>
              <a:prstGeom prst="ellipse">
                <a:avLst/>
              </a:pr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7" name="Oval 74">
                <a:extLst>
                  <a:ext uri="{FF2B5EF4-FFF2-40B4-BE49-F238E27FC236}">
                    <a16:creationId xmlns:a16="http://schemas.microsoft.com/office/drawing/2014/main" id="{2B4DA07B-AEAD-49EF-8D93-660E16BE23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7741" y="7178145"/>
                <a:ext cx="42863" cy="47625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38" name="Oval 41">
                <a:extLst>
                  <a:ext uri="{FF2B5EF4-FFF2-40B4-BE49-F238E27FC236}">
                    <a16:creationId xmlns:a16="http://schemas.microsoft.com/office/drawing/2014/main" id="{F544D6FA-01FF-47CD-B129-8DF8400E65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3701" y="5540005"/>
                <a:ext cx="46014" cy="45719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9" name="Oval 41">
                <a:extLst>
                  <a:ext uri="{FF2B5EF4-FFF2-40B4-BE49-F238E27FC236}">
                    <a16:creationId xmlns:a16="http://schemas.microsoft.com/office/drawing/2014/main" id="{29903C29-17C0-4A8B-94DA-1FA9B1863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4714" y="5540005"/>
                <a:ext cx="46014" cy="45719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grpSp>
          <p:nvGrpSpPr>
            <p:cNvPr id="505" name="Group 504">
              <a:extLst>
                <a:ext uri="{FF2B5EF4-FFF2-40B4-BE49-F238E27FC236}">
                  <a16:creationId xmlns:a16="http://schemas.microsoft.com/office/drawing/2014/main" id="{EB46A555-501A-4A2B-98DE-39869BEFE77A}"/>
                </a:ext>
              </a:extLst>
            </p:cNvPr>
            <p:cNvGrpSpPr/>
            <p:nvPr/>
          </p:nvGrpSpPr>
          <p:grpSpPr>
            <a:xfrm flipH="1">
              <a:off x="3812222" y="3980920"/>
              <a:ext cx="1012825" cy="3409950"/>
              <a:chOff x="2159529" y="3980920"/>
              <a:chExt cx="1012825" cy="3409950"/>
            </a:xfrm>
          </p:grpSpPr>
          <p:sp>
            <p:nvSpPr>
              <p:cNvPr id="506" name="Freeform 13">
                <a:extLst>
                  <a:ext uri="{FF2B5EF4-FFF2-40B4-BE49-F238E27FC236}">
                    <a16:creationId xmlns:a16="http://schemas.microsoft.com/office/drawing/2014/main" id="{11559FFD-0BAC-491C-A8E6-C105543985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9529" y="7006695"/>
                <a:ext cx="1012825" cy="384175"/>
              </a:xfrm>
              <a:custGeom>
                <a:avLst/>
                <a:gdLst>
                  <a:gd name="T0" fmla="*/ 32 w 188"/>
                  <a:gd name="T1" fmla="*/ 0 h 72"/>
                  <a:gd name="T2" fmla="*/ 0 w 188"/>
                  <a:gd name="T3" fmla="*/ 33 h 72"/>
                  <a:gd name="T4" fmla="*/ 0 w 188"/>
                  <a:gd name="T5" fmla="*/ 39 h 72"/>
                  <a:gd name="T6" fmla="*/ 3 w 188"/>
                  <a:gd name="T7" fmla="*/ 53 h 72"/>
                  <a:gd name="T8" fmla="*/ 32 w 188"/>
                  <a:gd name="T9" fmla="*/ 72 h 72"/>
                  <a:gd name="T10" fmla="*/ 180 w 188"/>
                  <a:gd name="T11" fmla="*/ 72 h 72"/>
                  <a:gd name="T12" fmla="*/ 188 w 188"/>
                  <a:gd name="T13" fmla="*/ 64 h 72"/>
                  <a:gd name="T14" fmla="*/ 188 w 188"/>
                  <a:gd name="T15" fmla="*/ 53 h 72"/>
                  <a:gd name="T16" fmla="*/ 188 w 188"/>
                  <a:gd name="T17" fmla="*/ 8 h 72"/>
                  <a:gd name="T18" fmla="*/ 180 w 188"/>
                  <a:gd name="T19" fmla="*/ 0 h 72"/>
                  <a:gd name="T20" fmla="*/ 32 w 188"/>
                  <a:gd name="T2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8" h="72">
                    <a:moveTo>
                      <a:pt x="32" y="0"/>
                    </a:moveTo>
                    <a:cubicBezTo>
                      <a:pt x="14" y="0"/>
                      <a:pt x="0" y="14"/>
                      <a:pt x="0" y="33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44"/>
                      <a:pt x="1" y="48"/>
                      <a:pt x="3" y="53"/>
                    </a:cubicBezTo>
                    <a:cubicBezTo>
                      <a:pt x="8" y="64"/>
                      <a:pt x="19" y="72"/>
                      <a:pt x="32" y="72"/>
                    </a:cubicBezTo>
                    <a:cubicBezTo>
                      <a:pt x="180" y="72"/>
                      <a:pt x="180" y="72"/>
                      <a:pt x="180" y="72"/>
                    </a:cubicBezTo>
                    <a:cubicBezTo>
                      <a:pt x="185" y="72"/>
                      <a:pt x="188" y="68"/>
                      <a:pt x="188" y="64"/>
                    </a:cubicBezTo>
                    <a:cubicBezTo>
                      <a:pt x="188" y="53"/>
                      <a:pt x="188" y="53"/>
                      <a:pt x="188" y="53"/>
                    </a:cubicBezTo>
                    <a:cubicBezTo>
                      <a:pt x="188" y="8"/>
                      <a:pt x="188" y="8"/>
                      <a:pt x="188" y="8"/>
                    </a:cubicBezTo>
                    <a:cubicBezTo>
                      <a:pt x="188" y="3"/>
                      <a:pt x="185" y="0"/>
                      <a:pt x="180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07" name="Freeform 14">
                <a:extLst>
                  <a:ext uri="{FF2B5EF4-FFF2-40B4-BE49-F238E27FC236}">
                    <a16:creationId xmlns:a16="http://schemas.microsoft.com/office/drawing/2014/main" id="{142A44B2-6D0E-473B-93AC-6CC3FA7A74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5404" y="7289270"/>
                <a:ext cx="996950" cy="101600"/>
              </a:xfrm>
              <a:custGeom>
                <a:avLst/>
                <a:gdLst>
                  <a:gd name="T0" fmla="*/ 0 w 185"/>
                  <a:gd name="T1" fmla="*/ 0 h 19"/>
                  <a:gd name="T2" fmla="*/ 29 w 185"/>
                  <a:gd name="T3" fmla="*/ 19 h 19"/>
                  <a:gd name="T4" fmla="*/ 177 w 185"/>
                  <a:gd name="T5" fmla="*/ 19 h 19"/>
                  <a:gd name="T6" fmla="*/ 185 w 185"/>
                  <a:gd name="T7" fmla="*/ 11 h 19"/>
                  <a:gd name="T8" fmla="*/ 185 w 185"/>
                  <a:gd name="T9" fmla="*/ 0 h 19"/>
                  <a:gd name="T10" fmla="*/ 0 w 185"/>
                  <a:gd name="T1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5" h="19">
                    <a:moveTo>
                      <a:pt x="0" y="0"/>
                    </a:moveTo>
                    <a:cubicBezTo>
                      <a:pt x="5" y="11"/>
                      <a:pt x="16" y="19"/>
                      <a:pt x="29" y="19"/>
                    </a:cubicBezTo>
                    <a:cubicBezTo>
                      <a:pt x="177" y="19"/>
                      <a:pt x="177" y="19"/>
                      <a:pt x="177" y="19"/>
                    </a:cubicBezTo>
                    <a:cubicBezTo>
                      <a:pt x="182" y="19"/>
                      <a:pt x="185" y="15"/>
                      <a:pt x="185" y="11"/>
                    </a:cubicBezTo>
                    <a:cubicBezTo>
                      <a:pt x="185" y="0"/>
                      <a:pt x="185" y="0"/>
                      <a:pt x="18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08" name="Freeform 35">
                <a:extLst>
                  <a:ext uri="{FF2B5EF4-FFF2-40B4-BE49-F238E27FC236}">
                    <a16:creationId xmlns:a16="http://schemas.microsoft.com/office/drawing/2014/main" id="{666F3990-6172-4A26-BA7F-B9F3000824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5279" y="3980920"/>
                <a:ext cx="727075" cy="1463675"/>
              </a:xfrm>
              <a:custGeom>
                <a:avLst/>
                <a:gdLst>
                  <a:gd name="T0" fmla="*/ 135 w 135"/>
                  <a:gd name="T1" fmla="*/ 9 h 274"/>
                  <a:gd name="T2" fmla="*/ 126 w 135"/>
                  <a:gd name="T3" fmla="*/ 0 h 274"/>
                  <a:gd name="T4" fmla="*/ 58 w 135"/>
                  <a:gd name="T5" fmla="*/ 0 h 274"/>
                  <a:gd name="T6" fmla="*/ 47 w 135"/>
                  <a:gd name="T7" fmla="*/ 9 h 274"/>
                  <a:gd name="T8" fmla="*/ 1 w 135"/>
                  <a:gd name="T9" fmla="*/ 265 h 274"/>
                  <a:gd name="T10" fmla="*/ 9 w 135"/>
                  <a:gd name="T11" fmla="*/ 274 h 274"/>
                  <a:gd name="T12" fmla="*/ 126 w 135"/>
                  <a:gd name="T13" fmla="*/ 274 h 274"/>
                  <a:gd name="T14" fmla="*/ 135 w 135"/>
                  <a:gd name="T15" fmla="*/ 265 h 274"/>
                  <a:gd name="T16" fmla="*/ 135 w 135"/>
                  <a:gd name="T17" fmla="*/ 9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274">
                    <a:moveTo>
                      <a:pt x="135" y="9"/>
                    </a:moveTo>
                    <a:cubicBezTo>
                      <a:pt x="135" y="4"/>
                      <a:pt x="131" y="0"/>
                      <a:pt x="126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3" y="0"/>
                      <a:pt x="48" y="4"/>
                      <a:pt x="47" y="9"/>
                    </a:cubicBezTo>
                    <a:cubicBezTo>
                      <a:pt x="1" y="265"/>
                      <a:pt x="1" y="265"/>
                      <a:pt x="1" y="265"/>
                    </a:cubicBezTo>
                    <a:cubicBezTo>
                      <a:pt x="0" y="270"/>
                      <a:pt x="3" y="274"/>
                      <a:pt x="9" y="274"/>
                    </a:cubicBezTo>
                    <a:cubicBezTo>
                      <a:pt x="126" y="274"/>
                      <a:pt x="126" y="274"/>
                      <a:pt x="126" y="274"/>
                    </a:cubicBezTo>
                    <a:cubicBezTo>
                      <a:pt x="131" y="274"/>
                      <a:pt x="135" y="270"/>
                      <a:pt x="135" y="265"/>
                    </a:cubicBezTo>
                    <a:lnTo>
                      <a:pt x="135" y="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09" name="Oval 41">
                <a:extLst>
                  <a:ext uri="{FF2B5EF4-FFF2-40B4-BE49-F238E27FC236}">
                    <a16:creationId xmlns:a16="http://schemas.microsoft.com/office/drawing/2014/main" id="{6CDD4726-38F9-4E6B-A7F5-051D036C43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9916" y="5060420"/>
                <a:ext cx="247650" cy="246063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10" name="Freeform 43">
                <a:extLst>
                  <a:ext uri="{FF2B5EF4-FFF2-40B4-BE49-F238E27FC236}">
                    <a16:creationId xmlns:a16="http://schemas.microsoft.com/office/drawing/2014/main" id="{F7ED32AC-B5E6-4860-83A4-0830B198B9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516" y="5444595"/>
                <a:ext cx="731838" cy="236538"/>
              </a:xfrm>
              <a:custGeom>
                <a:avLst/>
                <a:gdLst>
                  <a:gd name="T0" fmla="*/ 0 w 136"/>
                  <a:gd name="T1" fmla="*/ 34 h 44"/>
                  <a:gd name="T2" fmla="*/ 10 w 136"/>
                  <a:gd name="T3" fmla="*/ 44 h 44"/>
                  <a:gd name="T4" fmla="*/ 127 w 136"/>
                  <a:gd name="T5" fmla="*/ 44 h 44"/>
                  <a:gd name="T6" fmla="*/ 136 w 136"/>
                  <a:gd name="T7" fmla="*/ 34 h 44"/>
                  <a:gd name="T8" fmla="*/ 136 w 136"/>
                  <a:gd name="T9" fmla="*/ 10 h 44"/>
                  <a:gd name="T10" fmla="*/ 127 w 136"/>
                  <a:gd name="T11" fmla="*/ 0 h 44"/>
                  <a:gd name="T12" fmla="*/ 10 w 136"/>
                  <a:gd name="T13" fmla="*/ 0 h 44"/>
                  <a:gd name="T14" fmla="*/ 0 w 136"/>
                  <a:gd name="T15" fmla="*/ 10 h 44"/>
                  <a:gd name="T16" fmla="*/ 0 w 136"/>
                  <a:gd name="T17" fmla="*/ 3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" h="44">
                    <a:moveTo>
                      <a:pt x="0" y="34"/>
                    </a:moveTo>
                    <a:cubicBezTo>
                      <a:pt x="0" y="40"/>
                      <a:pt x="4" y="44"/>
                      <a:pt x="10" y="44"/>
                    </a:cubicBezTo>
                    <a:cubicBezTo>
                      <a:pt x="127" y="44"/>
                      <a:pt x="127" y="44"/>
                      <a:pt x="127" y="44"/>
                    </a:cubicBezTo>
                    <a:cubicBezTo>
                      <a:pt x="132" y="44"/>
                      <a:pt x="136" y="40"/>
                      <a:pt x="136" y="34"/>
                    </a:cubicBezTo>
                    <a:cubicBezTo>
                      <a:pt x="136" y="10"/>
                      <a:pt x="136" y="10"/>
                      <a:pt x="136" y="10"/>
                    </a:cubicBezTo>
                    <a:cubicBezTo>
                      <a:pt x="136" y="5"/>
                      <a:pt x="132" y="0"/>
                      <a:pt x="127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lnTo>
                      <a:pt x="0" y="3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1" name="Freeform 45">
                <a:extLst>
                  <a:ext uri="{FF2B5EF4-FFF2-40B4-BE49-F238E27FC236}">
                    <a16:creationId xmlns:a16="http://schemas.microsoft.com/office/drawing/2014/main" id="{A5114AF3-2581-43D1-B8B5-FDBBA77336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516" y="5681133"/>
                <a:ext cx="731838" cy="1063625"/>
              </a:xfrm>
              <a:custGeom>
                <a:avLst/>
                <a:gdLst>
                  <a:gd name="T0" fmla="*/ 136 w 136"/>
                  <a:gd name="T1" fmla="*/ 190 h 199"/>
                  <a:gd name="T2" fmla="*/ 127 w 136"/>
                  <a:gd name="T3" fmla="*/ 199 h 199"/>
                  <a:gd name="T4" fmla="*/ 10 w 136"/>
                  <a:gd name="T5" fmla="*/ 199 h 199"/>
                  <a:gd name="T6" fmla="*/ 0 w 136"/>
                  <a:gd name="T7" fmla="*/ 190 h 199"/>
                  <a:gd name="T8" fmla="*/ 0 w 136"/>
                  <a:gd name="T9" fmla="*/ 9 h 199"/>
                  <a:gd name="T10" fmla="*/ 10 w 136"/>
                  <a:gd name="T11" fmla="*/ 0 h 199"/>
                  <a:gd name="T12" fmla="*/ 127 w 136"/>
                  <a:gd name="T13" fmla="*/ 0 h 199"/>
                  <a:gd name="T14" fmla="*/ 136 w 136"/>
                  <a:gd name="T15" fmla="*/ 9 h 199"/>
                  <a:gd name="T16" fmla="*/ 136 w 136"/>
                  <a:gd name="T17" fmla="*/ 19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" h="199">
                    <a:moveTo>
                      <a:pt x="136" y="190"/>
                    </a:moveTo>
                    <a:cubicBezTo>
                      <a:pt x="136" y="195"/>
                      <a:pt x="132" y="199"/>
                      <a:pt x="127" y="199"/>
                    </a:cubicBezTo>
                    <a:cubicBezTo>
                      <a:pt x="10" y="199"/>
                      <a:pt x="10" y="199"/>
                      <a:pt x="10" y="199"/>
                    </a:cubicBezTo>
                    <a:cubicBezTo>
                      <a:pt x="4" y="199"/>
                      <a:pt x="0" y="195"/>
                      <a:pt x="0" y="19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32" y="0"/>
                      <a:pt x="136" y="4"/>
                      <a:pt x="136" y="9"/>
                    </a:cubicBezTo>
                    <a:lnTo>
                      <a:pt x="136" y="19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2" name="Freeform 47">
                <a:extLst>
                  <a:ext uri="{FF2B5EF4-FFF2-40B4-BE49-F238E27FC236}">
                    <a16:creationId xmlns:a16="http://schemas.microsoft.com/office/drawing/2014/main" id="{972DB60D-5943-46C9-A7D1-7158E1D175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7354" y="6476470"/>
                <a:ext cx="544513" cy="171450"/>
              </a:xfrm>
              <a:custGeom>
                <a:avLst/>
                <a:gdLst>
                  <a:gd name="T0" fmla="*/ 0 w 101"/>
                  <a:gd name="T1" fmla="*/ 23 h 32"/>
                  <a:gd name="T2" fmla="*/ 9 w 101"/>
                  <a:gd name="T3" fmla="*/ 32 h 32"/>
                  <a:gd name="T4" fmla="*/ 91 w 101"/>
                  <a:gd name="T5" fmla="*/ 32 h 32"/>
                  <a:gd name="T6" fmla="*/ 101 w 101"/>
                  <a:gd name="T7" fmla="*/ 23 h 32"/>
                  <a:gd name="T8" fmla="*/ 101 w 101"/>
                  <a:gd name="T9" fmla="*/ 9 h 32"/>
                  <a:gd name="T10" fmla="*/ 91 w 101"/>
                  <a:gd name="T11" fmla="*/ 0 h 32"/>
                  <a:gd name="T12" fmla="*/ 9 w 101"/>
                  <a:gd name="T13" fmla="*/ 0 h 32"/>
                  <a:gd name="T14" fmla="*/ 0 w 101"/>
                  <a:gd name="T15" fmla="*/ 9 h 32"/>
                  <a:gd name="T16" fmla="*/ 0 w 101"/>
                  <a:gd name="T17" fmla="*/ 2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1" h="32">
                    <a:moveTo>
                      <a:pt x="0" y="23"/>
                    </a:moveTo>
                    <a:cubicBezTo>
                      <a:pt x="0" y="28"/>
                      <a:pt x="4" y="32"/>
                      <a:pt x="9" y="32"/>
                    </a:cubicBezTo>
                    <a:cubicBezTo>
                      <a:pt x="91" y="32"/>
                      <a:pt x="91" y="32"/>
                      <a:pt x="91" y="32"/>
                    </a:cubicBezTo>
                    <a:cubicBezTo>
                      <a:pt x="97" y="32"/>
                      <a:pt x="101" y="28"/>
                      <a:pt x="101" y="23"/>
                    </a:cubicBezTo>
                    <a:cubicBezTo>
                      <a:pt x="101" y="9"/>
                      <a:pt x="101" y="9"/>
                      <a:pt x="101" y="9"/>
                    </a:cubicBezTo>
                    <a:cubicBezTo>
                      <a:pt x="101" y="4"/>
                      <a:pt x="97" y="0"/>
                      <a:pt x="9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13" name="Freeform 66">
                <a:extLst>
                  <a:ext uri="{FF2B5EF4-FFF2-40B4-BE49-F238E27FC236}">
                    <a16:creationId xmlns:a16="http://schemas.microsoft.com/office/drawing/2014/main" id="{7DEFCDB5-F4A0-4076-89CC-726FEE5095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516" y="6749520"/>
                <a:ext cx="731838" cy="234950"/>
              </a:xfrm>
              <a:custGeom>
                <a:avLst/>
                <a:gdLst>
                  <a:gd name="T0" fmla="*/ 0 w 136"/>
                  <a:gd name="T1" fmla="*/ 34 h 44"/>
                  <a:gd name="T2" fmla="*/ 10 w 136"/>
                  <a:gd name="T3" fmla="*/ 44 h 44"/>
                  <a:gd name="T4" fmla="*/ 127 w 136"/>
                  <a:gd name="T5" fmla="*/ 44 h 44"/>
                  <a:gd name="T6" fmla="*/ 136 w 136"/>
                  <a:gd name="T7" fmla="*/ 34 h 44"/>
                  <a:gd name="T8" fmla="*/ 136 w 136"/>
                  <a:gd name="T9" fmla="*/ 10 h 44"/>
                  <a:gd name="T10" fmla="*/ 127 w 136"/>
                  <a:gd name="T11" fmla="*/ 0 h 44"/>
                  <a:gd name="T12" fmla="*/ 10 w 136"/>
                  <a:gd name="T13" fmla="*/ 0 h 44"/>
                  <a:gd name="T14" fmla="*/ 0 w 136"/>
                  <a:gd name="T15" fmla="*/ 10 h 44"/>
                  <a:gd name="T16" fmla="*/ 0 w 136"/>
                  <a:gd name="T17" fmla="*/ 3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" h="44">
                    <a:moveTo>
                      <a:pt x="0" y="34"/>
                    </a:moveTo>
                    <a:cubicBezTo>
                      <a:pt x="0" y="39"/>
                      <a:pt x="4" y="44"/>
                      <a:pt x="10" y="44"/>
                    </a:cubicBezTo>
                    <a:cubicBezTo>
                      <a:pt x="127" y="44"/>
                      <a:pt x="127" y="44"/>
                      <a:pt x="127" y="44"/>
                    </a:cubicBezTo>
                    <a:cubicBezTo>
                      <a:pt x="132" y="44"/>
                      <a:pt x="136" y="39"/>
                      <a:pt x="136" y="34"/>
                    </a:cubicBezTo>
                    <a:cubicBezTo>
                      <a:pt x="136" y="10"/>
                      <a:pt x="136" y="10"/>
                      <a:pt x="136" y="10"/>
                    </a:cubicBezTo>
                    <a:cubicBezTo>
                      <a:pt x="136" y="4"/>
                      <a:pt x="132" y="0"/>
                      <a:pt x="127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lnTo>
                      <a:pt x="0" y="3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4" name="Freeform 68">
                <a:extLst>
                  <a:ext uri="{FF2B5EF4-FFF2-40B4-BE49-F238E27FC236}">
                    <a16:creationId xmlns:a16="http://schemas.microsoft.com/office/drawing/2014/main" id="{4C54916E-7569-484A-8DBF-EE0AB515B7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4041" y="7006695"/>
                <a:ext cx="468313" cy="384175"/>
              </a:xfrm>
              <a:custGeom>
                <a:avLst/>
                <a:gdLst>
                  <a:gd name="T0" fmla="*/ 33 w 87"/>
                  <a:gd name="T1" fmla="*/ 72 h 72"/>
                  <a:gd name="T2" fmla="*/ 79 w 87"/>
                  <a:gd name="T3" fmla="*/ 72 h 72"/>
                  <a:gd name="T4" fmla="*/ 87 w 87"/>
                  <a:gd name="T5" fmla="*/ 64 h 72"/>
                  <a:gd name="T6" fmla="*/ 87 w 87"/>
                  <a:gd name="T7" fmla="*/ 8 h 72"/>
                  <a:gd name="T8" fmla="*/ 79 w 87"/>
                  <a:gd name="T9" fmla="*/ 0 h 72"/>
                  <a:gd name="T10" fmla="*/ 33 w 87"/>
                  <a:gd name="T11" fmla="*/ 0 h 72"/>
                  <a:gd name="T12" fmla="*/ 0 w 87"/>
                  <a:gd name="T13" fmla="*/ 33 h 72"/>
                  <a:gd name="T14" fmla="*/ 0 w 87"/>
                  <a:gd name="T15" fmla="*/ 39 h 72"/>
                  <a:gd name="T16" fmla="*/ 33 w 87"/>
                  <a:gd name="T17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72">
                    <a:moveTo>
                      <a:pt x="33" y="72"/>
                    </a:moveTo>
                    <a:cubicBezTo>
                      <a:pt x="79" y="72"/>
                      <a:pt x="79" y="72"/>
                      <a:pt x="79" y="72"/>
                    </a:cubicBezTo>
                    <a:cubicBezTo>
                      <a:pt x="84" y="72"/>
                      <a:pt x="87" y="68"/>
                      <a:pt x="87" y="64"/>
                    </a:cubicBezTo>
                    <a:cubicBezTo>
                      <a:pt x="87" y="8"/>
                      <a:pt x="87" y="8"/>
                      <a:pt x="87" y="8"/>
                    </a:cubicBezTo>
                    <a:cubicBezTo>
                      <a:pt x="87" y="3"/>
                      <a:pt x="84" y="0"/>
                      <a:pt x="79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15" y="0"/>
                      <a:pt x="0" y="14"/>
                      <a:pt x="0" y="33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57"/>
                      <a:pt x="15" y="72"/>
                      <a:pt x="33" y="7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5" name="Freeform 69">
                <a:extLst>
                  <a:ext uri="{FF2B5EF4-FFF2-40B4-BE49-F238E27FC236}">
                    <a16:creationId xmlns:a16="http://schemas.microsoft.com/office/drawing/2014/main" id="{CEFE759A-E7AE-423E-84BC-B7C6C8E7DD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4879" y="7171795"/>
                <a:ext cx="58738" cy="58738"/>
              </a:xfrm>
              <a:custGeom>
                <a:avLst/>
                <a:gdLst>
                  <a:gd name="T0" fmla="*/ 8 w 11"/>
                  <a:gd name="T1" fmla="*/ 0 h 11"/>
                  <a:gd name="T2" fmla="*/ 5 w 11"/>
                  <a:gd name="T3" fmla="*/ 0 h 11"/>
                  <a:gd name="T4" fmla="*/ 5 w 11"/>
                  <a:gd name="T5" fmla="*/ 0 h 11"/>
                  <a:gd name="T6" fmla="*/ 0 w 11"/>
                  <a:gd name="T7" fmla="*/ 6 h 11"/>
                  <a:gd name="T8" fmla="*/ 0 w 11"/>
                  <a:gd name="T9" fmla="*/ 8 h 11"/>
                  <a:gd name="T10" fmla="*/ 5 w 11"/>
                  <a:gd name="T11" fmla="*/ 11 h 11"/>
                  <a:gd name="T12" fmla="*/ 5 w 11"/>
                  <a:gd name="T13" fmla="*/ 11 h 11"/>
                  <a:gd name="T14" fmla="*/ 8 w 11"/>
                  <a:gd name="T15" fmla="*/ 11 h 11"/>
                  <a:gd name="T16" fmla="*/ 10 w 11"/>
                  <a:gd name="T17" fmla="*/ 8 h 11"/>
                  <a:gd name="T18" fmla="*/ 11 w 11"/>
                  <a:gd name="T19" fmla="*/ 6 h 11"/>
                  <a:gd name="T20" fmla="*/ 8 w 11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11">
                    <a:moveTo>
                      <a:pt x="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6"/>
                    </a:cubicBezTo>
                    <a:cubicBezTo>
                      <a:pt x="0" y="6"/>
                      <a:pt x="0" y="7"/>
                      <a:pt x="0" y="8"/>
                    </a:cubicBezTo>
                    <a:cubicBezTo>
                      <a:pt x="1" y="10"/>
                      <a:pt x="3" y="11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10" y="9"/>
                      <a:pt x="10" y="8"/>
                    </a:cubicBezTo>
                    <a:cubicBezTo>
                      <a:pt x="11" y="7"/>
                      <a:pt x="11" y="6"/>
                      <a:pt x="11" y="6"/>
                    </a:cubicBezTo>
                    <a:cubicBezTo>
                      <a:pt x="11" y="3"/>
                      <a:pt x="8" y="0"/>
                      <a:pt x="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6" name="Freeform 70">
                <a:extLst>
                  <a:ext uri="{FF2B5EF4-FFF2-40B4-BE49-F238E27FC236}">
                    <a16:creationId xmlns:a16="http://schemas.microsoft.com/office/drawing/2014/main" id="{2F6DFC5E-DF7E-44BC-9AE9-0CE1DB8458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4879" y="7214658"/>
                <a:ext cx="53975" cy="15875"/>
              </a:xfrm>
              <a:custGeom>
                <a:avLst/>
                <a:gdLst>
                  <a:gd name="T0" fmla="*/ 0 w 10"/>
                  <a:gd name="T1" fmla="*/ 0 h 3"/>
                  <a:gd name="T2" fmla="*/ 5 w 10"/>
                  <a:gd name="T3" fmla="*/ 3 h 3"/>
                  <a:gd name="T4" fmla="*/ 5 w 10"/>
                  <a:gd name="T5" fmla="*/ 3 h 3"/>
                  <a:gd name="T6" fmla="*/ 8 w 10"/>
                  <a:gd name="T7" fmla="*/ 3 h 3"/>
                  <a:gd name="T8" fmla="*/ 10 w 10"/>
                  <a:gd name="T9" fmla="*/ 0 h 3"/>
                  <a:gd name="T10" fmla="*/ 0 w 10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3">
                    <a:moveTo>
                      <a:pt x="0" y="0"/>
                    </a:moveTo>
                    <a:cubicBezTo>
                      <a:pt x="1" y="2"/>
                      <a:pt x="3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10" y="1"/>
                      <a:pt x="1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7" name="Oval 71">
                <a:extLst>
                  <a:ext uri="{FF2B5EF4-FFF2-40B4-BE49-F238E27FC236}">
                    <a16:creationId xmlns:a16="http://schemas.microsoft.com/office/drawing/2014/main" id="{782CAF7D-D199-479F-BED1-694E3B6367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1866" y="7167033"/>
                <a:ext cx="69850" cy="69850"/>
              </a:xfrm>
              <a:prstGeom prst="ellipse">
                <a:avLst/>
              </a:prstGeom>
              <a:solidFill>
                <a:srgbClr val="6E72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8" name="Oval 72">
                <a:extLst>
                  <a:ext uri="{FF2B5EF4-FFF2-40B4-BE49-F238E27FC236}">
                    <a16:creationId xmlns:a16="http://schemas.microsoft.com/office/drawing/2014/main" id="{CDBE9A39-4F8E-43B0-8FE8-28BC99567B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1866" y="7167033"/>
                <a:ext cx="69850" cy="69850"/>
              </a:xfrm>
              <a:prstGeom prst="ellips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9" name="Oval 73">
                <a:extLst>
                  <a:ext uri="{FF2B5EF4-FFF2-40B4-BE49-F238E27FC236}">
                    <a16:creationId xmlns:a16="http://schemas.microsoft.com/office/drawing/2014/main" id="{885F1D69-3396-45BD-A984-92B01CFC35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7741" y="7178145"/>
                <a:ext cx="42863" cy="47625"/>
              </a:xfrm>
              <a:prstGeom prst="ellipse">
                <a:avLst/>
              </a:pr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20" name="Oval 74">
                <a:extLst>
                  <a:ext uri="{FF2B5EF4-FFF2-40B4-BE49-F238E27FC236}">
                    <a16:creationId xmlns:a16="http://schemas.microsoft.com/office/drawing/2014/main" id="{4EB7D33D-3F9E-458C-9527-9C43F4405C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7741" y="7178145"/>
                <a:ext cx="42863" cy="47625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21" name="Oval 41">
                <a:extLst>
                  <a:ext uri="{FF2B5EF4-FFF2-40B4-BE49-F238E27FC236}">
                    <a16:creationId xmlns:a16="http://schemas.microsoft.com/office/drawing/2014/main" id="{8B9C09DE-83E8-42C2-8355-B3CFCC5EEE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3701" y="5540005"/>
                <a:ext cx="46014" cy="45719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22" name="Oval 41">
                <a:extLst>
                  <a:ext uri="{FF2B5EF4-FFF2-40B4-BE49-F238E27FC236}">
                    <a16:creationId xmlns:a16="http://schemas.microsoft.com/office/drawing/2014/main" id="{1B2E65AB-A0DE-4AF4-B86D-F13EB02C93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4714" y="5540005"/>
                <a:ext cx="46014" cy="45719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</p:grpSp>
      <p:grpSp>
        <p:nvGrpSpPr>
          <p:cNvPr id="573" name="Group 572">
            <a:extLst>
              <a:ext uri="{FF2B5EF4-FFF2-40B4-BE49-F238E27FC236}">
                <a16:creationId xmlns:a16="http://schemas.microsoft.com/office/drawing/2014/main" id="{35DFF753-ECF7-4566-925C-35204CCB2FB6}"/>
              </a:ext>
            </a:extLst>
          </p:cNvPr>
          <p:cNvGrpSpPr/>
          <p:nvPr/>
        </p:nvGrpSpPr>
        <p:grpSpPr>
          <a:xfrm>
            <a:off x="2002914" y="3623558"/>
            <a:ext cx="563819" cy="596376"/>
            <a:chOff x="1091128" y="4199873"/>
            <a:chExt cx="578161" cy="611545"/>
          </a:xfrm>
        </p:grpSpPr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CA0D4230-D8C2-4D5B-AC5A-84D5511404EE}"/>
                </a:ext>
              </a:extLst>
            </p:cNvPr>
            <p:cNvSpPr/>
            <p:nvPr/>
          </p:nvSpPr>
          <p:spPr bwMode="auto">
            <a:xfrm>
              <a:off x="1181869" y="4395206"/>
              <a:ext cx="416212" cy="416212"/>
            </a:xfrm>
            <a:prstGeom prst="ellipse">
              <a:avLst/>
            </a:prstGeom>
            <a:solidFill>
              <a:schemeClr val="accent6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/>
              <a:endParaRPr lang="en-US" sz="1200"/>
            </a:p>
          </p:txBody>
        </p:sp>
        <p:sp>
          <p:nvSpPr>
            <p:cNvPr id="575" name="TextBox 574">
              <a:extLst>
                <a:ext uri="{FF2B5EF4-FFF2-40B4-BE49-F238E27FC236}">
                  <a16:creationId xmlns:a16="http://schemas.microsoft.com/office/drawing/2014/main" id="{4679A6F0-5C00-43F1-9274-7D29A1CC2C33}"/>
                </a:ext>
              </a:extLst>
            </p:cNvPr>
            <p:cNvSpPr txBox="1"/>
            <p:nvPr/>
          </p:nvSpPr>
          <p:spPr>
            <a:xfrm>
              <a:off x="1091128" y="4199873"/>
              <a:ext cx="578161" cy="1704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7458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92"/>
                </a:spcAft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Cortana</a:t>
              </a:r>
            </a:p>
          </p:txBody>
        </p:sp>
        <p:pic>
          <p:nvPicPr>
            <p:cNvPr id="576" name="Picture 575">
              <a:extLst>
                <a:ext uri="{FF2B5EF4-FFF2-40B4-BE49-F238E27FC236}">
                  <a16:creationId xmlns:a16="http://schemas.microsoft.com/office/drawing/2014/main" id="{A76C64B4-B057-4F36-99B8-9671775CD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69544" y="4482881"/>
              <a:ext cx="240862" cy="240862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EB13A992-9E93-428F-931A-831B44ECECFB}"/>
              </a:ext>
            </a:extLst>
          </p:cNvPr>
          <p:cNvGrpSpPr/>
          <p:nvPr/>
        </p:nvGrpSpPr>
        <p:grpSpPr>
          <a:xfrm>
            <a:off x="3054868" y="4750849"/>
            <a:ext cx="563819" cy="606695"/>
            <a:chOff x="2911979" y="5259981"/>
            <a:chExt cx="578161" cy="622128"/>
          </a:xfrm>
        </p:grpSpPr>
        <p:sp>
          <p:nvSpPr>
            <p:cNvPr id="590" name="TextBox 589">
              <a:extLst>
                <a:ext uri="{FF2B5EF4-FFF2-40B4-BE49-F238E27FC236}">
                  <a16:creationId xmlns:a16="http://schemas.microsoft.com/office/drawing/2014/main" id="{348A8AFF-6C4B-4592-BAF6-10D76D720F8C}"/>
                </a:ext>
              </a:extLst>
            </p:cNvPr>
            <p:cNvSpPr txBox="1"/>
            <p:nvPr/>
          </p:nvSpPr>
          <p:spPr>
            <a:xfrm>
              <a:off x="2911979" y="5711682"/>
              <a:ext cx="578161" cy="1704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7458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92"/>
                </a:spcAft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Bing</a:t>
              </a:r>
            </a:p>
          </p:txBody>
        </p:sp>
        <p:grpSp>
          <p:nvGrpSpPr>
            <p:cNvPr id="591" name="Group 590">
              <a:extLst>
                <a:ext uri="{FF2B5EF4-FFF2-40B4-BE49-F238E27FC236}">
                  <a16:creationId xmlns:a16="http://schemas.microsoft.com/office/drawing/2014/main" id="{36655076-16DF-4447-B1C7-CA9442680670}"/>
                </a:ext>
              </a:extLst>
            </p:cNvPr>
            <p:cNvGrpSpPr/>
            <p:nvPr/>
          </p:nvGrpSpPr>
          <p:grpSpPr>
            <a:xfrm>
              <a:off x="2990684" y="5259981"/>
              <a:ext cx="416212" cy="416212"/>
              <a:chOff x="2990684" y="5259981"/>
              <a:chExt cx="416212" cy="416212"/>
            </a:xfrm>
          </p:grpSpPr>
          <p:sp>
            <p:nvSpPr>
              <p:cNvPr id="592" name="Oval 591">
                <a:extLst>
                  <a:ext uri="{FF2B5EF4-FFF2-40B4-BE49-F238E27FC236}">
                    <a16:creationId xmlns:a16="http://schemas.microsoft.com/office/drawing/2014/main" id="{CFC99F0E-C1DA-47D0-A445-8B546C054DA7}"/>
                  </a:ext>
                </a:extLst>
              </p:cNvPr>
              <p:cNvSpPr/>
              <p:nvPr/>
            </p:nvSpPr>
            <p:spPr bwMode="auto">
              <a:xfrm>
                <a:off x="2990684" y="5259981"/>
                <a:ext cx="416212" cy="416212"/>
              </a:xfrm>
              <a:prstGeom prst="ellipse">
                <a:avLst/>
              </a:prstGeom>
              <a:solidFill>
                <a:schemeClr val="accent6"/>
              </a:solidFill>
              <a:ln w="9525" cap="flat">
                <a:noFill/>
                <a:prstDash val="sysDash"/>
                <a:miter lim="800000"/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4196"/>
                <a:endParaRPr lang="en-US" sz="1200"/>
              </a:p>
            </p:txBody>
          </p:sp>
          <p:pic>
            <p:nvPicPr>
              <p:cNvPr id="593" name="Picture 12" descr="Image result for bing logo">
                <a:extLst>
                  <a:ext uri="{FF2B5EF4-FFF2-40B4-BE49-F238E27FC236}">
                    <a16:creationId xmlns:a16="http://schemas.microsoft.com/office/drawing/2014/main" id="{5027CEC3-63D0-44CB-BA00-CCC7C82FC4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229" t="20589" r="34229" b="20589"/>
              <a:stretch/>
            </p:blipFill>
            <p:spPr bwMode="auto">
              <a:xfrm>
                <a:off x="3092324" y="5325132"/>
                <a:ext cx="212932" cy="2859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94" name="Group 593">
            <a:extLst>
              <a:ext uri="{FF2B5EF4-FFF2-40B4-BE49-F238E27FC236}">
                <a16:creationId xmlns:a16="http://schemas.microsoft.com/office/drawing/2014/main" id="{FD4CB3BA-CA48-4DB2-B931-99B354C13967}"/>
              </a:ext>
            </a:extLst>
          </p:cNvPr>
          <p:cNvGrpSpPr/>
          <p:nvPr/>
        </p:nvGrpSpPr>
        <p:grpSpPr>
          <a:xfrm>
            <a:off x="481716" y="3905945"/>
            <a:ext cx="1324580" cy="405888"/>
            <a:chOff x="3655566" y="4793261"/>
            <a:chExt cx="1358273" cy="416212"/>
          </a:xfrm>
        </p:grpSpPr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E91D150A-7CBF-4556-909D-EAEFEB658322}"/>
                </a:ext>
              </a:extLst>
            </p:cNvPr>
            <p:cNvSpPr/>
            <p:nvPr/>
          </p:nvSpPr>
          <p:spPr bwMode="auto">
            <a:xfrm>
              <a:off x="4597627" y="4793261"/>
              <a:ext cx="416212" cy="416212"/>
            </a:xfrm>
            <a:prstGeom prst="ellipse">
              <a:avLst/>
            </a:prstGeom>
            <a:solidFill>
              <a:schemeClr val="accent6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/>
              <a:endParaRPr lang="en-US" sz="1200"/>
            </a:p>
          </p:txBody>
        </p:sp>
        <p:sp>
          <p:nvSpPr>
            <p:cNvPr id="596" name="TextBox 595">
              <a:extLst>
                <a:ext uri="{FF2B5EF4-FFF2-40B4-BE49-F238E27FC236}">
                  <a16:creationId xmlns:a16="http://schemas.microsoft.com/office/drawing/2014/main" id="{C3E30C72-5113-4337-B8F5-A529D652B120}"/>
                </a:ext>
              </a:extLst>
            </p:cNvPr>
            <p:cNvSpPr txBox="1"/>
            <p:nvPr/>
          </p:nvSpPr>
          <p:spPr>
            <a:xfrm>
              <a:off x="3655566" y="4821111"/>
              <a:ext cx="863886" cy="3408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7458" tIns="0" rIns="0" bIns="0" rtlCol="0">
              <a:spAutoFit/>
            </a:bodyPr>
            <a:lstStyle/>
            <a:p>
              <a:pPr algn="r">
                <a:lnSpc>
                  <a:spcPct val="90000"/>
                </a:lnSpc>
                <a:spcAft>
                  <a:spcPts val="492"/>
                </a:spcAft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Facebook Messenger</a:t>
              </a:r>
            </a:p>
          </p:txBody>
        </p:sp>
        <p:pic>
          <p:nvPicPr>
            <p:cNvPr id="597" name="Picture 125" descr="Image result for facebook messenger logo">
              <a:extLst>
                <a:ext uri="{FF2B5EF4-FFF2-40B4-BE49-F238E27FC236}">
                  <a16:creationId xmlns:a16="http://schemas.microsoft.com/office/drawing/2014/main" id="{33CE37A2-C431-44F9-8986-3527990C47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5669" y="4881303"/>
              <a:ext cx="240129" cy="240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764BAFFA-0130-431D-9169-73A1DB98C64F}"/>
              </a:ext>
            </a:extLst>
          </p:cNvPr>
          <p:cNvGrpSpPr/>
          <p:nvPr/>
        </p:nvGrpSpPr>
        <p:grpSpPr>
          <a:xfrm>
            <a:off x="3187882" y="4034350"/>
            <a:ext cx="563819" cy="609397"/>
            <a:chOff x="2909710" y="4186519"/>
            <a:chExt cx="578161" cy="624899"/>
          </a:xfrm>
        </p:grpSpPr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99CC7AE6-269F-4BAE-A3FD-AA7D152367CA}"/>
                </a:ext>
              </a:extLst>
            </p:cNvPr>
            <p:cNvSpPr/>
            <p:nvPr/>
          </p:nvSpPr>
          <p:spPr bwMode="auto">
            <a:xfrm>
              <a:off x="2990684" y="4395206"/>
              <a:ext cx="416212" cy="416212"/>
            </a:xfrm>
            <a:prstGeom prst="ellipse">
              <a:avLst/>
            </a:prstGeom>
            <a:solidFill>
              <a:schemeClr val="accent6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/>
              <a:endParaRPr lang="en-US" sz="1200"/>
            </a:p>
          </p:txBody>
        </p:sp>
        <p:sp>
          <p:nvSpPr>
            <p:cNvPr id="587" name="TextBox 586">
              <a:extLst>
                <a:ext uri="{FF2B5EF4-FFF2-40B4-BE49-F238E27FC236}">
                  <a16:creationId xmlns:a16="http://schemas.microsoft.com/office/drawing/2014/main" id="{A4F7D0B9-6901-4665-8209-90BE93E407E0}"/>
                </a:ext>
              </a:extLst>
            </p:cNvPr>
            <p:cNvSpPr txBox="1"/>
            <p:nvPr/>
          </p:nvSpPr>
          <p:spPr>
            <a:xfrm>
              <a:off x="2909710" y="4186519"/>
              <a:ext cx="578161" cy="1704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7458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92"/>
                </a:spcAft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Skype</a:t>
              </a:r>
            </a:p>
          </p:txBody>
        </p:sp>
        <p:pic>
          <p:nvPicPr>
            <p:cNvPr id="588" name="Picture 587">
              <a:extLst>
                <a:ext uri="{FF2B5EF4-FFF2-40B4-BE49-F238E27FC236}">
                  <a16:creationId xmlns:a16="http://schemas.microsoft.com/office/drawing/2014/main" id="{1ECC0E9B-4567-4CD0-AE34-8D1A43F0D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087078" y="4489903"/>
              <a:ext cx="223424" cy="226819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604" name="Group 25">
            <a:extLst>
              <a:ext uri="{FF2B5EF4-FFF2-40B4-BE49-F238E27FC236}">
                <a16:creationId xmlns:a16="http://schemas.microsoft.com/office/drawing/2014/main" id="{78A9E29B-6E2D-4B8F-B9D9-BC832DA08BD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338305" y="3464063"/>
            <a:ext cx="696185" cy="693640"/>
            <a:chOff x="3594" y="922"/>
            <a:chExt cx="547" cy="545"/>
          </a:xfrm>
        </p:grpSpPr>
        <p:sp>
          <p:nvSpPr>
            <p:cNvPr id="613" name="Freeform 27">
              <a:extLst>
                <a:ext uri="{FF2B5EF4-FFF2-40B4-BE49-F238E27FC236}">
                  <a16:creationId xmlns:a16="http://schemas.microsoft.com/office/drawing/2014/main" id="{A960C5E4-CB91-495C-921F-3AEC47157F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" y="1006"/>
              <a:ext cx="378" cy="377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05" name="Freeform 26">
              <a:extLst>
                <a:ext uri="{FF2B5EF4-FFF2-40B4-BE49-F238E27FC236}">
                  <a16:creationId xmlns:a16="http://schemas.microsoft.com/office/drawing/2014/main" id="{C321A07D-33EC-4030-91FC-C7E8586208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94" y="922"/>
              <a:ext cx="547" cy="545"/>
            </a:xfrm>
            <a:custGeom>
              <a:avLst/>
              <a:gdLst>
                <a:gd name="T0" fmla="*/ 0 w 447"/>
                <a:gd name="T1" fmla="*/ 184 h 447"/>
                <a:gd name="T2" fmla="*/ 0 w 447"/>
                <a:gd name="T3" fmla="*/ 263 h 447"/>
                <a:gd name="T4" fmla="*/ 8 w 447"/>
                <a:gd name="T5" fmla="*/ 272 h 447"/>
                <a:gd name="T6" fmla="*/ 49 w 447"/>
                <a:gd name="T7" fmla="*/ 272 h 447"/>
                <a:gd name="T8" fmla="*/ 65 w 447"/>
                <a:gd name="T9" fmla="*/ 313 h 447"/>
                <a:gd name="T10" fmla="*/ 37 w 447"/>
                <a:gd name="T11" fmla="*/ 341 h 447"/>
                <a:gd name="T12" fmla="*/ 37 w 447"/>
                <a:gd name="T13" fmla="*/ 353 h 447"/>
                <a:gd name="T14" fmla="*/ 93 w 447"/>
                <a:gd name="T15" fmla="*/ 410 h 447"/>
                <a:gd name="T16" fmla="*/ 105 w 447"/>
                <a:gd name="T17" fmla="*/ 410 h 447"/>
                <a:gd name="T18" fmla="*/ 134 w 447"/>
                <a:gd name="T19" fmla="*/ 381 h 447"/>
                <a:gd name="T20" fmla="*/ 175 w 447"/>
                <a:gd name="T21" fmla="*/ 398 h 447"/>
                <a:gd name="T22" fmla="*/ 175 w 447"/>
                <a:gd name="T23" fmla="*/ 438 h 447"/>
                <a:gd name="T24" fmla="*/ 183 w 447"/>
                <a:gd name="T25" fmla="*/ 447 h 447"/>
                <a:gd name="T26" fmla="*/ 263 w 447"/>
                <a:gd name="T27" fmla="*/ 447 h 447"/>
                <a:gd name="T28" fmla="*/ 271 w 447"/>
                <a:gd name="T29" fmla="*/ 438 h 447"/>
                <a:gd name="T30" fmla="*/ 271 w 447"/>
                <a:gd name="T31" fmla="*/ 398 h 447"/>
                <a:gd name="T32" fmla="*/ 312 w 447"/>
                <a:gd name="T33" fmla="*/ 381 h 447"/>
                <a:gd name="T34" fmla="*/ 341 w 447"/>
                <a:gd name="T35" fmla="*/ 410 h 447"/>
                <a:gd name="T36" fmla="*/ 353 w 447"/>
                <a:gd name="T37" fmla="*/ 410 h 447"/>
                <a:gd name="T38" fmla="*/ 409 w 447"/>
                <a:gd name="T39" fmla="*/ 353 h 447"/>
                <a:gd name="T40" fmla="*/ 409 w 447"/>
                <a:gd name="T41" fmla="*/ 341 h 447"/>
                <a:gd name="T42" fmla="*/ 381 w 447"/>
                <a:gd name="T43" fmla="*/ 313 h 447"/>
                <a:gd name="T44" fmla="*/ 397 w 447"/>
                <a:gd name="T45" fmla="*/ 272 h 447"/>
                <a:gd name="T46" fmla="*/ 438 w 447"/>
                <a:gd name="T47" fmla="*/ 272 h 447"/>
                <a:gd name="T48" fmla="*/ 447 w 447"/>
                <a:gd name="T49" fmla="*/ 263 h 447"/>
                <a:gd name="T50" fmla="*/ 447 w 447"/>
                <a:gd name="T51" fmla="*/ 184 h 447"/>
                <a:gd name="T52" fmla="*/ 438 w 447"/>
                <a:gd name="T53" fmla="*/ 175 h 447"/>
                <a:gd name="T54" fmla="*/ 397 w 447"/>
                <a:gd name="T55" fmla="*/ 175 h 447"/>
                <a:gd name="T56" fmla="*/ 381 w 447"/>
                <a:gd name="T57" fmla="*/ 135 h 447"/>
                <a:gd name="T58" fmla="*/ 409 w 447"/>
                <a:gd name="T59" fmla="*/ 106 h 447"/>
                <a:gd name="T60" fmla="*/ 409 w 447"/>
                <a:gd name="T61" fmla="*/ 94 h 447"/>
                <a:gd name="T62" fmla="*/ 353 w 447"/>
                <a:gd name="T63" fmla="*/ 37 h 447"/>
                <a:gd name="T64" fmla="*/ 341 w 447"/>
                <a:gd name="T65" fmla="*/ 37 h 447"/>
                <a:gd name="T66" fmla="*/ 312 w 447"/>
                <a:gd name="T67" fmla="*/ 66 h 447"/>
                <a:gd name="T68" fmla="*/ 271 w 447"/>
                <a:gd name="T69" fmla="*/ 49 h 447"/>
                <a:gd name="T70" fmla="*/ 271 w 447"/>
                <a:gd name="T71" fmla="*/ 9 h 447"/>
                <a:gd name="T72" fmla="*/ 263 w 447"/>
                <a:gd name="T73" fmla="*/ 0 h 447"/>
                <a:gd name="T74" fmla="*/ 183 w 447"/>
                <a:gd name="T75" fmla="*/ 0 h 447"/>
                <a:gd name="T76" fmla="*/ 175 w 447"/>
                <a:gd name="T77" fmla="*/ 9 h 447"/>
                <a:gd name="T78" fmla="*/ 175 w 447"/>
                <a:gd name="T79" fmla="*/ 49 h 447"/>
                <a:gd name="T80" fmla="*/ 134 w 447"/>
                <a:gd name="T81" fmla="*/ 66 h 447"/>
                <a:gd name="T82" fmla="*/ 105 w 447"/>
                <a:gd name="T83" fmla="*/ 37 h 447"/>
                <a:gd name="T84" fmla="*/ 93 w 447"/>
                <a:gd name="T85" fmla="*/ 37 h 447"/>
                <a:gd name="T86" fmla="*/ 37 w 447"/>
                <a:gd name="T87" fmla="*/ 94 h 447"/>
                <a:gd name="T88" fmla="*/ 37 w 447"/>
                <a:gd name="T89" fmla="*/ 106 h 447"/>
                <a:gd name="T90" fmla="*/ 65 w 447"/>
                <a:gd name="T91" fmla="*/ 134 h 447"/>
                <a:gd name="T92" fmla="*/ 49 w 447"/>
                <a:gd name="T93" fmla="*/ 175 h 447"/>
                <a:gd name="T94" fmla="*/ 8 w 447"/>
                <a:gd name="T95" fmla="*/ 175 h 447"/>
                <a:gd name="T96" fmla="*/ 0 w 447"/>
                <a:gd name="T97" fmla="*/ 184 h 447"/>
                <a:gd name="T98" fmla="*/ 92 w 447"/>
                <a:gd name="T99" fmla="*/ 223 h 447"/>
                <a:gd name="T100" fmla="*/ 223 w 447"/>
                <a:gd name="T101" fmla="*/ 92 h 447"/>
                <a:gd name="T102" fmla="*/ 354 w 447"/>
                <a:gd name="T103" fmla="*/ 223 h 447"/>
                <a:gd name="T104" fmla="*/ 223 w 447"/>
                <a:gd name="T105" fmla="*/ 355 h 447"/>
                <a:gd name="T106" fmla="*/ 92 w 447"/>
                <a:gd name="T107" fmla="*/ 223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7" h="447">
                  <a:moveTo>
                    <a:pt x="0" y="184"/>
                  </a:moveTo>
                  <a:cubicBezTo>
                    <a:pt x="0" y="263"/>
                    <a:pt x="0" y="263"/>
                    <a:pt x="0" y="263"/>
                  </a:cubicBezTo>
                  <a:cubicBezTo>
                    <a:pt x="0" y="268"/>
                    <a:pt x="3" y="272"/>
                    <a:pt x="8" y="272"/>
                  </a:cubicBezTo>
                  <a:cubicBezTo>
                    <a:pt x="49" y="272"/>
                    <a:pt x="49" y="272"/>
                    <a:pt x="49" y="272"/>
                  </a:cubicBezTo>
                  <a:cubicBezTo>
                    <a:pt x="53" y="286"/>
                    <a:pt x="58" y="300"/>
                    <a:pt x="65" y="313"/>
                  </a:cubicBezTo>
                  <a:cubicBezTo>
                    <a:pt x="37" y="341"/>
                    <a:pt x="37" y="341"/>
                    <a:pt x="37" y="341"/>
                  </a:cubicBezTo>
                  <a:cubicBezTo>
                    <a:pt x="33" y="345"/>
                    <a:pt x="33" y="350"/>
                    <a:pt x="37" y="353"/>
                  </a:cubicBezTo>
                  <a:cubicBezTo>
                    <a:pt x="93" y="410"/>
                    <a:pt x="93" y="410"/>
                    <a:pt x="93" y="410"/>
                  </a:cubicBezTo>
                  <a:cubicBezTo>
                    <a:pt x="97" y="413"/>
                    <a:pt x="102" y="413"/>
                    <a:pt x="105" y="410"/>
                  </a:cubicBezTo>
                  <a:cubicBezTo>
                    <a:pt x="134" y="381"/>
                    <a:pt x="134" y="381"/>
                    <a:pt x="134" y="381"/>
                  </a:cubicBezTo>
                  <a:cubicBezTo>
                    <a:pt x="147" y="388"/>
                    <a:pt x="160" y="394"/>
                    <a:pt x="175" y="398"/>
                  </a:cubicBezTo>
                  <a:cubicBezTo>
                    <a:pt x="175" y="438"/>
                    <a:pt x="175" y="438"/>
                    <a:pt x="175" y="438"/>
                  </a:cubicBezTo>
                  <a:cubicBezTo>
                    <a:pt x="175" y="443"/>
                    <a:pt x="178" y="447"/>
                    <a:pt x="183" y="447"/>
                  </a:cubicBezTo>
                  <a:cubicBezTo>
                    <a:pt x="263" y="447"/>
                    <a:pt x="263" y="447"/>
                    <a:pt x="263" y="447"/>
                  </a:cubicBezTo>
                  <a:cubicBezTo>
                    <a:pt x="268" y="447"/>
                    <a:pt x="271" y="443"/>
                    <a:pt x="271" y="438"/>
                  </a:cubicBezTo>
                  <a:cubicBezTo>
                    <a:pt x="271" y="398"/>
                    <a:pt x="271" y="398"/>
                    <a:pt x="271" y="398"/>
                  </a:cubicBezTo>
                  <a:cubicBezTo>
                    <a:pt x="286" y="394"/>
                    <a:pt x="299" y="388"/>
                    <a:pt x="312" y="381"/>
                  </a:cubicBezTo>
                  <a:cubicBezTo>
                    <a:pt x="341" y="410"/>
                    <a:pt x="341" y="410"/>
                    <a:pt x="341" y="410"/>
                  </a:cubicBezTo>
                  <a:cubicBezTo>
                    <a:pt x="344" y="413"/>
                    <a:pt x="350" y="413"/>
                    <a:pt x="353" y="410"/>
                  </a:cubicBezTo>
                  <a:cubicBezTo>
                    <a:pt x="409" y="353"/>
                    <a:pt x="409" y="353"/>
                    <a:pt x="409" y="353"/>
                  </a:cubicBezTo>
                  <a:cubicBezTo>
                    <a:pt x="413" y="350"/>
                    <a:pt x="413" y="345"/>
                    <a:pt x="409" y="341"/>
                  </a:cubicBezTo>
                  <a:cubicBezTo>
                    <a:pt x="381" y="313"/>
                    <a:pt x="381" y="313"/>
                    <a:pt x="381" y="313"/>
                  </a:cubicBezTo>
                  <a:cubicBezTo>
                    <a:pt x="388" y="300"/>
                    <a:pt x="393" y="286"/>
                    <a:pt x="397" y="272"/>
                  </a:cubicBezTo>
                  <a:cubicBezTo>
                    <a:pt x="438" y="272"/>
                    <a:pt x="438" y="272"/>
                    <a:pt x="438" y="272"/>
                  </a:cubicBezTo>
                  <a:cubicBezTo>
                    <a:pt x="443" y="272"/>
                    <a:pt x="447" y="268"/>
                    <a:pt x="447" y="263"/>
                  </a:cubicBezTo>
                  <a:cubicBezTo>
                    <a:pt x="447" y="184"/>
                    <a:pt x="447" y="184"/>
                    <a:pt x="447" y="184"/>
                  </a:cubicBezTo>
                  <a:cubicBezTo>
                    <a:pt x="447" y="179"/>
                    <a:pt x="443" y="175"/>
                    <a:pt x="438" y="175"/>
                  </a:cubicBezTo>
                  <a:cubicBezTo>
                    <a:pt x="397" y="175"/>
                    <a:pt x="397" y="175"/>
                    <a:pt x="397" y="175"/>
                  </a:cubicBezTo>
                  <a:cubicBezTo>
                    <a:pt x="393" y="161"/>
                    <a:pt x="388" y="147"/>
                    <a:pt x="381" y="135"/>
                  </a:cubicBezTo>
                  <a:cubicBezTo>
                    <a:pt x="409" y="106"/>
                    <a:pt x="409" y="106"/>
                    <a:pt x="409" y="106"/>
                  </a:cubicBezTo>
                  <a:cubicBezTo>
                    <a:pt x="413" y="103"/>
                    <a:pt x="413" y="97"/>
                    <a:pt x="409" y="94"/>
                  </a:cubicBezTo>
                  <a:cubicBezTo>
                    <a:pt x="353" y="37"/>
                    <a:pt x="353" y="37"/>
                    <a:pt x="353" y="37"/>
                  </a:cubicBezTo>
                  <a:cubicBezTo>
                    <a:pt x="350" y="34"/>
                    <a:pt x="344" y="34"/>
                    <a:pt x="341" y="37"/>
                  </a:cubicBezTo>
                  <a:cubicBezTo>
                    <a:pt x="312" y="66"/>
                    <a:pt x="312" y="66"/>
                    <a:pt x="312" y="66"/>
                  </a:cubicBezTo>
                  <a:cubicBezTo>
                    <a:pt x="300" y="59"/>
                    <a:pt x="286" y="53"/>
                    <a:pt x="271" y="49"/>
                  </a:cubicBezTo>
                  <a:cubicBezTo>
                    <a:pt x="271" y="9"/>
                    <a:pt x="271" y="9"/>
                    <a:pt x="271" y="9"/>
                  </a:cubicBezTo>
                  <a:cubicBezTo>
                    <a:pt x="271" y="4"/>
                    <a:pt x="268" y="0"/>
                    <a:pt x="263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78" y="0"/>
                    <a:pt x="175" y="4"/>
                    <a:pt x="175" y="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60" y="53"/>
                    <a:pt x="147" y="59"/>
                    <a:pt x="134" y="66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4"/>
                    <a:pt x="97" y="34"/>
                    <a:pt x="93" y="37"/>
                  </a:cubicBezTo>
                  <a:cubicBezTo>
                    <a:pt x="37" y="94"/>
                    <a:pt x="37" y="94"/>
                    <a:pt x="37" y="94"/>
                  </a:cubicBezTo>
                  <a:cubicBezTo>
                    <a:pt x="33" y="97"/>
                    <a:pt x="33" y="102"/>
                    <a:pt x="37" y="106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58" y="147"/>
                    <a:pt x="53" y="161"/>
                    <a:pt x="49" y="175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3" y="175"/>
                    <a:pt x="0" y="179"/>
                    <a:pt x="0" y="184"/>
                  </a:cubicBezTo>
                  <a:close/>
                  <a:moveTo>
                    <a:pt x="92" y="223"/>
                  </a:moveTo>
                  <a:cubicBezTo>
                    <a:pt x="92" y="151"/>
                    <a:pt x="151" y="92"/>
                    <a:pt x="223" y="92"/>
                  </a:cubicBezTo>
                  <a:cubicBezTo>
                    <a:pt x="295" y="92"/>
                    <a:pt x="354" y="151"/>
                    <a:pt x="354" y="223"/>
                  </a:cubicBezTo>
                  <a:cubicBezTo>
                    <a:pt x="354" y="296"/>
                    <a:pt x="295" y="355"/>
                    <a:pt x="223" y="355"/>
                  </a:cubicBezTo>
                  <a:cubicBezTo>
                    <a:pt x="151" y="355"/>
                    <a:pt x="92" y="296"/>
                    <a:pt x="92" y="223"/>
                  </a:cubicBezTo>
                  <a:close/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06" name="Freeform 27">
              <a:extLst>
                <a:ext uri="{FF2B5EF4-FFF2-40B4-BE49-F238E27FC236}">
                  <a16:creationId xmlns:a16="http://schemas.microsoft.com/office/drawing/2014/main" id="{892EB457-4AF5-444A-8850-E09E1AFA6B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" y="1006"/>
              <a:ext cx="378" cy="377"/>
            </a:xfrm>
            <a:custGeom>
              <a:avLst/>
              <a:gdLst>
                <a:gd name="T0" fmla="*/ 0 w 309"/>
                <a:gd name="T1" fmla="*/ 154 h 309"/>
                <a:gd name="T2" fmla="*/ 154 w 309"/>
                <a:gd name="T3" fmla="*/ 309 h 309"/>
                <a:gd name="T4" fmla="*/ 309 w 309"/>
                <a:gd name="T5" fmla="*/ 154 h 309"/>
                <a:gd name="T6" fmla="*/ 154 w 309"/>
                <a:gd name="T7" fmla="*/ 0 h 309"/>
                <a:gd name="T8" fmla="*/ 0 w 309"/>
                <a:gd name="T9" fmla="*/ 154 h 309"/>
                <a:gd name="T10" fmla="*/ 23 w 309"/>
                <a:gd name="T11" fmla="*/ 154 h 309"/>
                <a:gd name="T12" fmla="*/ 154 w 309"/>
                <a:gd name="T13" fmla="*/ 23 h 309"/>
                <a:gd name="T14" fmla="*/ 285 w 309"/>
                <a:gd name="T15" fmla="*/ 154 h 309"/>
                <a:gd name="T16" fmla="*/ 154 w 309"/>
                <a:gd name="T17" fmla="*/ 286 h 309"/>
                <a:gd name="T18" fmla="*/ 23 w 309"/>
                <a:gd name="T19" fmla="*/ 154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9" h="309">
                  <a:moveTo>
                    <a:pt x="0" y="154"/>
                  </a:moveTo>
                  <a:cubicBezTo>
                    <a:pt x="0" y="240"/>
                    <a:pt x="69" y="309"/>
                    <a:pt x="154" y="309"/>
                  </a:cubicBezTo>
                  <a:cubicBezTo>
                    <a:pt x="239" y="309"/>
                    <a:pt x="309" y="240"/>
                    <a:pt x="309" y="154"/>
                  </a:cubicBezTo>
                  <a:cubicBezTo>
                    <a:pt x="309" y="69"/>
                    <a:pt x="239" y="0"/>
                    <a:pt x="154" y="0"/>
                  </a:cubicBezTo>
                  <a:cubicBezTo>
                    <a:pt x="69" y="0"/>
                    <a:pt x="0" y="69"/>
                    <a:pt x="0" y="154"/>
                  </a:cubicBezTo>
                  <a:close/>
                  <a:moveTo>
                    <a:pt x="23" y="154"/>
                  </a:moveTo>
                  <a:cubicBezTo>
                    <a:pt x="23" y="82"/>
                    <a:pt x="82" y="23"/>
                    <a:pt x="154" y="23"/>
                  </a:cubicBezTo>
                  <a:cubicBezTo>
                    <a:pt x="226" y="23"/>
                    <a:pt x="285" y="82"/>
                    <a:pt x="285" y="154"/>
                  </a:cubicBezTo>
                  <a:cubicBezTo>
                    <a:pt x="285" y="227"/>
                    <a:pt x="226" y="286"/>
                    <a:pt x="154" y="286"/>
                  </a:cubicBezTo>
                  <a:cubicBezTo>
                    <a:pt x="82" y="286"/>
                    <a:pt x="23" y="227"/>
                    <a:pt x="23" y="154"/>
                  </a:cubicBezTo>
                  <a:close/>
                </a:path>
              </a:pathLst>
            </a:custGeom>
            <a:solidFill>
              <a:srgbClr val="004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614" name="Group 25">
            <a:extLst>
              <a:ext uri="{FF2B5EF4-FFF2-40B4-BE49-F238E27FC236}">
                <a16:creationId xmlns:a16="http://schemas.microsoft.com/office/drawing/2014/main" id="{A06CADBB-EE67-4CDC-B006-E7BCA9AFD5B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58362" y="3837781"/>
            <a:ext cx="696185" cy="693640"/>
            <a:chOff x="3594" y="922"/>
            <a:chExt cx="547" cy="545"/>
          </a:xfrm>
        </p:grpSpPr>
        <p:sp>
          <p:nvSpPr>
            <p:cNvPr id="615" name="Freeform 27">
              <a:extLst>
                <a:ext uri="{FF2B5EF4-FFF2-40B4-BE49-F238E27FC236}">
                  <a16:creationId xmlns:a16="http://schemas.microsoft.com/office/drawing/2014/main" id="{70CFEF74-06DF-4279-AD3C-A7992FA1CB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" y="1006"/>
              <a:ext cx="378" cy="377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16" name="Freeform 26">
              <a:extLst>
                <a:ext uri="{FF2B5EF4-FFF2-40B4-BE49-F238E27FC236}">
                  <a16:creationId xmlns:a16="http://schemas.microsoft.com/office/drawing/2014/main" id="{8B1193D9-62D1-4B37-ACBB-A0848FC856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94" y="922"/>
              <a:ext cx="547" cy="545"/>
            </a:xfrm>
            <a:custGeom>
              <a:avLst/>
              <a:gdLst>
                <a:gd name="T0" fmla="*/ 0 w 447"/>
                <a:gd name="T1" fmla="*/ 184 h 447"/>
                <a:gd name="T2" fmla="*/ 0 w 447"/>
                <a:gd name="T3" fmla="*/ 263 h 447"/>
                <a:gd name="T4" fmla="*/ 8 w 447"/>
                <a:gd name="T5" fmla="*/ 272 h 447"/>
                <a:gd name="T6" fmla="*/ 49 w 447"/>
                <a:gd name="T7" fmla="*/ 272 h 447"/>
                <a:gd name="T8" fmla="*/ 65 w 447"/>
                <a:gd name="T9" fmla="*/ 313 h 447"/>
                <a:gd name="T10" fmla="*/ 37 w 447"/>
                <a:gd name="T11" fmla="*/ 341 h 447"/>
                <a:gd name="T12" fmla="*/ 37 w 447"/>
                <a:gd name="T13" fmla="*/ 353 h 447"/>
                <a:gd name="T14" fmla="*/ 93 w 447"/>
                <a:gd name="T15" fmla="*/ 410 h 447"/>
                <a:gd name="T16" fmla="*/ 105 w 447"/>
                <a:gd name="T17" fmla="*/ 410 h 447"/>
                <a:gd name="T18" fmla="*/ 134 w 447"/>
                <a:gd name="T19" fmla="*/ 381 h 447"/>
                <a:gd name="T20" fmla="*/ 175 w 447"/>
                <a:gd name="T21" fmla="*/ 398 h 447"/>
                <a:gd name="T22" fmla="*/ 175 w 447"/>
                <a:gd name="T23" fmla="*/ 438 h 447"/>
                <a:gd name="T24" fmla="*/ 183 w 447"/>
                <a:gd name="T25" fmla="*/ 447 h 447"/>
                <a:gd name="T26" fmla="*/ 263 w 447"/>
                <a:gd name="T27" fmla="*/ 447 h 447"/>
                <a:gd name="T28" fmla="*/ 271 w 447"/>
                <a:gd name="T29" fmla="*/ 438 h 447"/>
                <a:gd name="T30" fmla="*/ 271 w 447"/>
                <a:gd name="T31" fmla="*/ 398 h 447"/>
                <a:gd name="T32" fmla="*/ 312 w 447"/>
                <a:gd name="T33" fmla="*/ 381 h 447"/>
                <a:gd name="T34" fmla="*/ 341 w 447"/>
                <a:gd name="T35" fmla="*/ 410 h 447"/>
                <a:gd name="T36" fmla="*/ 353 w 447"/>
                <a:gd name="T37" fmla="*/ 410 h 447"/>
                <a:gd name="T38" fmla="*/ 409 w 447"/>
                <a:gd name="T39" fmla="*/ 353 h 447"/>
                <a:gd name="T40" fmla="*/ 409 w 447"/>
                <a:gd name="T41" fmla="*/ 341 h 447"/>
                <a:gd name="T42" fmla="*/ 381 w 447"/>
                <a:gd name="T43" fmla="*/ 313 h 447"/>
                <a:gd name="T44" fmla="*/ 397 w 447"/>
                <a:gd name="T45" fmla="*/ 272 h 447"/>
                <a:gd name="T46" fmla="*/ 438 w 447"/>
                <a:gd name="T47" fmla="*/ 272 h 447"/>
                <a:gd name="T48" fmla="*/ 447 w 447"/>
                <a:gd name="T49" fmla="*/ 263 h 447"/>
                <a:gd name="T50" fmla="*/ 447 w 447"/>
                <a:gd name="T51" fmla="*/ 184 h 447"/>
                <a:gd name="T52" fmla="*/ 438 w 447"/>
                <a:gd name="T53" fmla="*/ 175 h 447"/>
                <a:gd name="T54" fmla="*/ 397 w 447"/>
                <a:gd name="T55" fmla="*/ 175 h 447"/>
                <a:gd name="T56" fmla="*/ 381 w 447"/>
                <a:gd name="T57" fmla="*/ 135 h 447"/>
                <a:gd name="T58" fmla="*/ 409 w 447"/>
                <a:gd name="T59" fmla="*/ 106 h 447"/>
                <a:gd name="T60" fmla="*/ 409 w 447"/>
                <a:gd name="T61" fmla="*/ 94 h 447"/>
                <a:gd name="T62" fmla="*/ 353 w 447"/>
                <a:gd name="T63" fmla="*/ 37 h 447"/>
                <a:gd name="T64" fmla="*/ 341 w 447"/>
                <a:gd name="T65" fmla="*/ 37 h 447"/>
                <a:gd name="T66" fmla="*/ 312 w 447"/>
                <a:gd name="T67" fmla="*/ 66 h 447"/>
                <a:gd name="T68" fmla="*/ 271 w 447"/>
                <a:gd name="T69" fmla="*/ 49 h 447"/>
                <a:gd name="T70" fmla="*/ 271 w 447"/>
                <a:gd name="T71" fmla="*/ 9 h 447"/>
                <a:gd name="T72" fmla="*/ 263 w 447"/>
                <a:gd name="T73" fmla="*/ 0 h 447"/>
                <a:gd name="T74" fmla="*/ 183 w 447"/>
                <a:gd name="T75" fmla="*/ 0 h 447"/>
                <a:gd name="T76" fmla="*/ 175 w 447"/>
                <a:gd name="T77" fmla="*/ 9 h 447"/>
                <a:gd name="T78" fmla="*/ 175 w 447"/>
                <a:gd name="T79" fmla="*/ 49 h 447"/>
                <a:gd name="T80" fmla="*/ 134 w 447"/>
                <a:gd name="T81" fmla="*/ 66 h 447"/>
                <a:gd name="T82" fmla="*/ 105 w 447"/>
                <a:gd name="T83" fmla="*/ 37 h 447"/>
                <a:gd name="T84" fmla="*/ 93 w 447"/>
                <a:gd name="T85" fmla="*/ 37 h 447"/>
                <a:gd name="T86" fmla="*/ 37 w 447"/>
                <a:gd name="T87" fmla="*/ 94 h 447"/>
                <a:gd name="T88" fmla="*/ 37 w 447"/>
                <a:gd name="T89" fmla="*/ 106 h 447"/>
                <a:gd name="T90" fmla="*/ 65 w 447"/>
                <a:gd name="T91" fmla="*/ 134 h 447"/>
                <a:gd name="T92" fmla="*/ 49 w 447"/>
                <a:gd name="T93" fmla="*/ 175 h 447"/>
                <a:gd name="T94" fmla="*/ 8 w 447"/>
                <a:gd name="T95" fmla="*/ 175 h 447"/>
                <a:gd name="T96" fmla="*/ 0 w 447"/>
                <a:gd name="T97" fmla="*/ 184 h 447"/>
                <a:gd name="T98" fmla="*/ 92 w 447"/>
                <a:gd name="T99" fmla="*/ 223 h 447"/>
                <a:gd name="T100" fmla="*/ 223 w 447"/>
                <a:gd name="T101" fmla="*/ 92 h 447"/>
                <a:gd name="T102" fmla="*/ 354 w 447"/>
                <a:gd name="T103" fmla="*/ 223 h 447"/>
                <a:gd name="T104" fmla="*/ 223 w 447"/>
                <a:gd name="T105" fmla="*/ 355 h 447"/>
                <a:gd name="T106" fmla="*/ 92 w 447"/>
                <a:gd name="T107" fmla="*/ 223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7" h="447">
                  <a:moveTo>
                    <a:pt x="0" y="184"/>
                  </a:moveTo>
                  <a:cubicBezTo>
                    <a:pt x="0" y="263"/>
                    <a:pt x="0" y="263"/>
                    <a:pt x="0" y="263"/>
                  </a:cubicBezTo>
                  <a:cubicBezTo>
                    <a:pt x="0" y="268"/>
                    <a:pt x="3" y="272"/>
                    <a:pt x="8" y="272"/>
                  </a:cubicBezTo>
                  <a:cubicBezTo>
                    <a:pt x="49" y="272"/>
                    <a:pt x="49" y="272"/>
                    <a:pt x="49" y="272"/>
                  </a:cubicBezTo>
                  <a:cubicBezTo>
                    <a:pt x="53" y="286"/>
                    <a:pt x="58" y="300"/>
                    <a:pt x="65" y="313"/>
                  </a:cubicBezTo>
                  <a:cubicBezTo>
                    <a:pt x="37" y="341"/>
                    <a:pt x="37" y="341"/>
                    <a:pt x="37" y="341"/>
                  </a:cubicBezTo>
                  <a:cubicBezTo>
                    <a:pt x="33" y="345"/>
                    <a:pt x="33" y="350"/>
                    <a:pt x="37" y="353"/>
                  </a:cubicBezTo>
                  <a:cubicBezTo>
                    <a:pt x="93" y="410"/>
                    <a:pt x="93" y="410"/>
                    <a:pt x="93" y="410"/>
                  </a:cubicBezTo>
                  <a:cubicBezTo>
                    <a:pt x="97" y="413"/>
                    <a:pt x="102" y="413"/>
                    <a:pt x="105" y="410"/>
                  </a:cubicBezTo>
                  <a:cubicBezTo>
                    <a:pt x="134" y="381"/>
                    <a:pt x="134" y="381"/>
                    <a:pt x="134" y="381"/>
                  </a:cubicBezTo>
                  <a:cubicBezTo>
                    <a:pt x="147" y="388"/>
                    <a:pt x="160" y="394"/>
                    <a:pt x="175" y="398"/>
                  </a:cubicBezTo>
                  <a:cubicBezTo>
                    <a:pt x="175" y="438"/>
                    <a:pt x="175" y="438"/>
                    <a:pt x="175" y="438"/>
                  </a:cubicBezTo>
                  <a:cubicBezTo>
                    <a:pt x="175" y="443"/>
                    <a:pt x="178" y="447"/>
                    <a:pt x="183" y="447"/>
                  </a:cubicBezTo>
                  <a:cubicBezTo>
                    <a:pt x="263" y="447"/>
                    <a:pt x="263" y="447"/>
                    <a:pt x="263" y="447"/>
                  </a:cubicBezTo>
                  <a:cubicBezTo>
                    <a:pt x="268" y="447"/>
                    <a:pt x="271" y="443"/>
                    <a:pt x="271" y="438"/>
                  </a:cubicBezTo>
                  <a:cubicBezTo>
                    <a:pt x="271" y="398"/>
                    <a:pt x="271" y="398"/>
                    <a:pt x="271" y="398"/>
                  </a:cubicBezTo>
                  <a:cubicBezTo>
                    <a:pt x="286" y="394"/>
                    <a:pt x="299" y="388"/>
                    <a:pt x="312" y="381"/>
                  </a:cubicBezTo>
                  <a:cubicBezTo>
                    <a:pt x="341" y="410"/>
                    <a:pt x="341" y="410"/>
                    <a:pt x="341" y="410"/>
                  </a:cubicBezTo>
                  <a:cubicBezTo>
                    <a:pt x="344" y="413"/>
                    <a:pt x="350" y="413"/>
                    <a:pt x="353" y="410"/>
                  </a:cubicBezTo>
                  <a:cubicBezTo>
                    <a:pt x="409" y="353"/>
                    <a:pt x="409" y="353"/>
                    <a:pt x="409" y="353"/>
                  </a:cubicBezTo>
                  <a:cubicBezTo>
                    <a:pt x="413" y="350"/>
                    <a:pt x="413" y="345"/>
                    <a:pt x="409" y="341"/>
                  </a:cubicBezTo>
                  <a:cubicBezTo>
                    <a:pt x="381" y="313"/>
                    <a:pt x="381" y="313"/>
                    <a:pt x="381" y="313"/>
                  </a:cubicBezTo>
                  <a:cubicBezTo>
                    <a:pt x="388" y="300"/>
                    <a:pt x="393" y="286"/>
                    <a:pt x="397" y="272"/>
                  </a:cubicBezTo>
                  <a:cubicBezTo>
                    <a:pt x="438" y="272"/>
                    <a:pt x="438" y="272"/>
                    <a:pt x="438" y="272"/>
                  </a:cubicBezTo>
                  <a:cubicBezTo>
                    <a:pt x="443" y="272"/>
                    <a:pt x="447" y="268"/>
                    <a:pt x="447" y="263"/>
                  </a:cubicBezTo>
                  <a:cubicBezTo>
                    <a:pt x="447" y="184"/>
                    <a:pt x="447" y="184"/>
                    <a:pt x="447" y="184"/>
                  </a:cubicBezTo>
                  <a:cubicBezTo>
                    <a:pt x="447" y="179"/>
                    <a:pt x="443" y="175"/>
                    <a:pt x="438" y="175"/>
                  </a:cubicBezTo>
                  <a:cubicBezTo>
                    <a:pt x="397" y="175"/>
                    <a:pt x="397" y="175"/>
                    <a:pt x="397" y="175"/>
                  </a:cubicBezTo>
                  <a:cubicBezTo>
                    <a:pt x="393" y="161"/>
                    <a:pt x="388" y="147"/>
                    <a:pt x="381" y="135"/>
                  </a:cubicBezTo>
                  <a:cubicBezTo>
                    <a:pt x="409" y="106"/>
                    <a:pt x="409" y="106"/>
                    <a:pt x="409" y="106"/>
                  </a:cubicBezTo>
                  <a:cubicBezTo>
                    <a:pt x="413" y="103"/>
                    <a:pt x="413" y="97"/>
                    <a:pt x="409" y="94"/>
                  </a:cubicBezTo>
                  <a:cubicBezTo>
                    <a:pt x="353" y="37"/>
                    <a:pt x="353" y="37"/>
                    <a:pt x="353" y="37"/>
                  </a:cubicBezTo>
                  <a:cubicBezTo>
                    <a:pt x="350" y="34"/>
                    <a:pt x="344" y="34"/>
                    <a:pt x="341" y="37"/>
                  </a:cubicBezTo>
                  <a:cubicBezTo>
                    <a:pt x="312" y="66"/>
                    <a:pt x="312" y="66"/>
                    <a:pt x="312" y="66"/>
                  </a:cubicBezTo>
                  <a:cubicBezTo>
                    <a:pt x="300" y="59"/>
                    <a:pt x="286" y="53"/>
                    <a:pt x="271" y="49"/>
                  </a:cubicBezTo>
                  <a:cubicBezTo>
                    <a:pt x="271" y="9"/>
                    <a:pt x="271" y="9"/>
                    <a:pt x="271" y="9"/>
                  </a:cubicBezTo>
                  <a:cubicBezTo>
                    <a:pt x="271" y="4"/>
                    <a:pt x="268" y="0"/>
                    <a:pt x="263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78" y="0"/>
                    <a:pt x="175" y="4"/>
                    <a:pt x="175" y="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60" y="53"/>
                    <a:pt x="147" y="59"/>
                    <a:pt x="134" y="66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4"/>
                    <a:pt x="97" y="34"/>
                    <a:pt x="93" y="37"/>
                  </a:cubicBezTo>
                  <a:cubicBezTo>
                    <a:pt x="37" y="94"/>
                    <a:pt x="37" y="94"/>
                    <a:pt x="37" y="94"/>
                  </a:cubicBezTo>
                  <a:cubicBezTo>
                    <a:pt x="33" y="97"/>
                    <a:pt x="33" y="102"/>
                    <a:pt x="37" y="106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58" y="147"/>
                    <a:pt x="53" y="161"/>
                    <a:pt x="49" y="175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3" y="175"/>
                    <a:pt x="0" y="179"/>
                    <a:pt x="0" y="184"/>
                  </a:cubicBezTo>
                  <a:close/>
                  <a:moveTo>
                    <a:pt x="92" y="223"/>
                  </a:moveTo>
                  <a:cubicBezTo>
                    <a:pt x="92" y="151"/>
                    <a:pt x="151" y="92"/>
                    <a:pt x="223" y="92"/>
                  </a:cubicBezTo>
                  <a:cubicBezTo>
                    <a:pt x="295" y="92"/>
                    <a:pt x="354" y="151"/>
                    <a:pt x="354" y="223"/>
                  </a:cubicBezTo>
                  <a:cubicBezTo>
                    <a:pt x="354" y="296"/>
                    <a:pt x="295" y="355"/>
                    <a:pt x="223" y="355"/>
                  </a:cubicBezTo>
                  <a:cubicBezTo>
                    <a:pt x="151" y="355"/>
                    <a:pt x="92" y="296"/>
                    <a:pt x="92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17" name="Freeform 27">
              <a:extLst>
                <a:ext uri="{FF2B5EF4-FFF2-40B4-BE49-F238E27FC236}">
                  <a16:creationId xmlns:a16="http://schemas.microsoft.com/office/drawing/2014/main" id="{C3496E86-B30E-4D51-A392-CB60D3803B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" y="1006"/>
              <a:ext cx="378" cy="377"/>
            </a:xfrm>
            <a:custGeom>
              <a:avLst/>
              <a:gdLst>
                <a:gd name="T0" fmla="*/ 0 w 309"/>
                <a:gd name="T1" fmla="*/ 154 h 309"/>
                <a:gd name="T2" fmla="*/ 154 w 309"/>
                <a:gd name="T3" fmla="*/ 309 h 309"/>
                <a:gd name="T4" fmla="*/ 309 w 309"/>
                <a:gd name="T5" fmla="*/ 154 h 309"/>
                <a:gd name="T6" fmla="*/ 154 w 309"/>
                <a:gd name="T7" fmla="*/ 0 h 309"/>
                <a:gd name="T8" fmla="*/ 0 w 309"/>
                <a:gd name="T9" fmla="*/ 154 h 309"/>
                <a:gd name="T10" fmla="*/ 23 w 309"/>
                <a:gd name="T11" fmla="*/ 154 h 309"/>
                <a:gd name="T12" fmla="*/ 154 w 309"/>
                <a:gd name="T13" fmla="*/ 23 h 309"/>
                <a:gd name="T14" fmla="*/ 285 w 309"/>
                <a:gd name="T15" fmla="*/ 154 h 309"/>
                <a:gd name="T16" fmla="*/ 154 w 309"/>
                <a:gd name="T17" fmla="*/ 286 h 309"/>
                <a:gd name="T18" fmla="*/ 23 w 309"/>
                <a:gd name="T19" fmla="*/ 154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9" h="309">
                  <a:moveTo>
                    <a:pt x="0" y="154"/>
                  </a:moveTo>
                  <a:cubicBezTo>
                    <a:pt x="0" y="240"/>
                    <a:pt x="69" y="309"/>
                    <a:pt x="154" y="309"/>
                  </a:cubicBezTo>
                  <a:cubicBezTo>
                    <a:pt x="239" y="309"/>
                    <a:pt x="309" y="240"/>
                    <a:pt x="309" y="154"/>
                  </a:cubicBezTo>
                  <a:cubicBezTo>
                    <a:pt x="309" y="69"/>
                    <a:pt x="239" y="0"/>
                    <a:pt x="154" y="0"/>
                  </a:cubicBezTo>
                  <a:cubicBezTo>
                    <a:pt x="69" y="0"/>
                    <a:pt x="0" y="69"/>
                    <a:pt x="0" y="154"/>
                  </a:cubicBezTo>
                  <a:close/>
                  <a:moveTo>
                    <a:pt x="23" y="154"/>
                  </a:moveTo>
                  <a:cubicBezTo>
                    <a:pt x="23" y="82"/>
                    <a:pt x="82" y="23"/>
                    <a:pt x="154" y="23"/>
                  </a:cubicBezTo>
                  <a:cubicBezTo>
                    <a:pt x="226" y="23"/>
                    <a:pt x="285" y="82"/>
                    <a:pt x="285" y="154"/>
                  </a:cubicBezTo>
                  <a:cubicBezTo>
                    <a:pt x="285" y="227"/>
                    <a:pt x="226" y="286"/>
                    <a:pt x="154" y="286"/>
                  </a:cubicBezTo>
                  <a:cubicBezTo>
                    <a:pt x="82" y="286"/>
                    <a:pt x="23" y="227"/>
                    <a:pt x="23" y="1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618" name="Group 25">
            <a:extLst>
              <a:ext uri="{FF2B5EF4-FFF2-40B4-BE49-F238E27FC236}">
                <a16:creationId xmlns:a16="http://schemas.microsoft.com/office/drawing/2014/main" id="{100A2B7A-AF9F-415C-B636-D868BBA4CD0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317993" y="4296858"/>
            <a:ext cx="696185" cy="693640"/>
            <a:chOff x="3594" y="922"/>
            <a:chExt cx="547" cy="545"/>
          </a:xfrm>
        </p:grpSpPr>
        <p:sp>
          <p:nvSpPr>
            <p:cNvPr id="619" name="Freeform 27">
              <a:extLst>
                <a:ext uri="{FF2B5EF4-FFF2-40B4-BE49-F238E27FC236}">
                  <a16:creationId xmlns:a16="http://schemas.microsoft.com/office/drawing/2014/main" id="{8FF9E190-2804-4264-8D72-394A165EA2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" y="1006"/>
              <a:ext cx="378" cy="377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20" name="Freeform 26">
              <a:extLst>
                <a:ext uri="{FF2B5EF4-FFF2-40B4-BE49-F238E27FC236}">
                  <a16:creationId xmlns:a16="http://schemas.microsoft.com/office/drawing/2014/main" id="{960CCC32-426F-4064-AF54-C27505E9ED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94" y="922"/>
              <a:ext cx="547" cy="545"/>
            </a:xfrm>
            <a:custGeom>
              <a:avLst/>
              <a:gdLst>
                <a:gd name="T0" fmla="*/ 0 w 447"/>
                <a:gd name="T1" fmla="*/ 184 h 447"/>
                <a:gd name="T2" fmla="*/ 0 w 447"/>
                <a:gd name="T3" fmla="*/ 263 h 447"/>
                <a:gd name="T4" fmla="*/ 8 w 447"/>
                <a:gd name="T5" fmla="*/ 272 h 447"/>
                <a:gd name="T6" fmla="*/ 49 w 447"/>
                <a:gd name="T7" fmla="*/ 272 h 447"/>
                <a:gd name="T8" fmla="*/ 65 w 447"/>
                <a:gd name="T9" fmla="*/ 313 h 447"/>
                <a:gd name="T10" fmla="*/ 37 w 447"/>
                <a:gd name="T11" fmla="*/ 341 h 447"/>
                <a:gd name="T12" fmla="*/ 37 w 447"/>
                <a:gd name="T13" fmla="*/ 353 h 447"/>
                <a:gd name="T14" fmla="*/ 93 w 447"/>
                <a:gd name="T15" fmla="*/ 410 h 447"/>
                <a:gd name="T16" fmla="*/ 105 w 447"/>
                <a:gd name="T17" fmla="*/ 410 h 447"/>
                <a:gd name="T18" fmla="*/ 134 w 447"/>
                <a:gd name="T19" fmla="*/ 381 h 447"/>
                <a:gd name="T20" fmla="*/ 175 w 447"/>
                <a:gd name="T21" fmla="*/ 398 h 447"/>
                <a:gd name="T22" fmla="*/ 175 w 447"/>
                <a:gd name="T23" fmla="*/ 438 h 447"/>
                <a:gd name="T24" fmla="*/ 183 w 447"/>
                <a:gd name="T25" fmla="*/ 447 h 447"/>
                <a:gd name="T26" fmla="*/ 263 w 447"/>
                <a:gd name="T27" fmla="*/ 447 h 447"/>
                <a:gd name="T28" fmla="*/ 271 w 447"/>
                <a:gd name="T29" fmla="*/ 438 h 447"/>
                <a:gd name="T30" fmla="*/ 271 w 447"/>
                <a:gd name="T31" fmla="*/ 398 h 447"/>
                <a:gd name="T32" fmla="*/ 312 w 447"/>
                <a:gd name="T33" fmla="*/ 381 h 447"/>
                <a:gd name="T34" fmla="*/ 341 w 447"/>
                <a:gd name="T35" fmla="*/ 410 h 447"/>
                <a:gd name="T36" fmla="*/ 353 w 447"/>
                <a:gd name="T37" fmla="*/ 410 h 447"/>
                <a:gd name="T38" fmla="*/ 409 w 447"/>
                <a:gd name="T39" fmla="*/ 353 h 447"/>
                <a:gd name="T40" fmla="*/ 409 w 447"/>
                <a:gd name="T41" fmla="*/ 341 h 447"/>
                <a:gd name="T42" fmla="*/ 381 w 447"/>
                <a:gd name="T43" fmla="*/ 313 h 447"/>
                <a:gd name="T44" fmla="*/ 397 w 447"/>
                <a:gd name="T45" fmla="*/ 272 h 447"/>
                <a:gd name="T46" fmla="*/ 438 w 447"/>
                <a:gd name="T47" fmla="*/ 272 h 447"/>
                <a:gd name="T48" fmla="*/ 447 w 447"/>
                <a:gd name="T49" fmla="*/ 263 h 447"/>
                <a:gd name="T50" fmla="*/ 447 w 447"/>
                <a:gd name="T51" fmla="*/ 184 h 447"/>
                <a:gd name="T52" fmla="*/ 438 w 447"/>
                <a:gd name="T53" fmla="*/ 175 h 447"/>
                <a:gd name="T54" fmla="*/ 397 w 447"/>
                <a:gd name="T55" fmla="*/ 175 h 447"/>
                <a:gd name="T56" fmla="*/ 381 w 447"/>
                <a:gd name="T57" fmla="*/ 135 h 447"/>
                <a:gd name="T58" fmla="*/ 409 w 447"/>
                <a:gd name="T59" fmla="*/ 106 h 447"/>
                <a:gd name="T60" fmla="*/ 409 w 447"/>
                <a:gd name="T61" fmla="*/ 94 h 447"/>
                <a:gd name="T62" fmla="*/ 353 w 447"/>
                <a:gd name="T63" fmla="*/ 37 h 447"/>
                <a:gd name="T64" fmla="*/ 341 w 447"/>
                <a:gd name="T65" fmla="*/ 37 h 447"/>
                <a:gd name="T66" fmla="*/ 312 w 447"/>
                <a:gd name="T67" fmla="*/ 66 h 447"/>
                <a:gd name="T68" fmla="*/ 271 w 447"/>
                <a:gd name="T69" fmla="*/ 49 h 447"/>
                <a:gd name="T70" fmla="*/ 271 w 447"/>
                <a:gd name="T71" fmla="*/ 9 h 447"/>
                <a:gd name="T72" fmla="*/ 263 w 447"/>
                <a:gd name="T73" fmla="*/ 0 h 447"/>
                <a:gd name="T74" fmla="*/ 183 w 447"/>
                <a:gd name="T75" fmla="*/ 0 h 447"/>
                <a:gd name="T76" fmla="*/ 175 w 447"/>
                <a:gd name="T77" fmla="*/ 9 h 447"/>
                <a:gd name="T78" fmla="*/ 175 w 447"/>
                <a:gd name="T79" fmla="*/ 49 h 447"/>
                <a:gd name="T80" fmla="*/ 134 w 447"/>
                <a:gd name="T81" fmla="*/ 66 h 447"/>
                <a:gd name="T82" fmla="*/ 105 w 447"/>
                <a:gd name="T83" fmla="*/ 37 h 447"/>
                <a:gd name="T84" fmla="*/ 93 w 447"/>
                <a:gd name="T85" fmla="*/ 37 h 447"/>
                <a:gd name="T86" fmla="*/ 37 w 447"/>
                <a:gd name="T87" fmla="*/ 94 h 447"/>
                <a:gd name="T88" fmla="*/ 37 w 447"/>
                <a:gd name="T89" fmla="*/ 106 h 447"/>
                <a:gd name="T90" fmla="*/ 65 w 447"/>
                <a:gd name="T91" fmla="*/ 134 h 447"/>
                <a:gd name="T92" fmla="*/ 49 w 447"/>
                <a:gd name="T93" fmla="*/ 175 h 447"/>
                <a:gd name="T94" fmla="*/ 8 w 447"/>
                <a:gd name="T95" fmla="*/ 175 h 447"/>
                <a:gd name="T96" fmla="*/ 0 w 447"/>
                <a:gd name="T97" fmla="*/ 184 h 447"/>
                <a:gd name="T98" fmla="*/ 92 w 447"/>
                <a:gd name="T99" fmla="*/ 223 h 447"/>
                <a:gd name="T100" fmla="*/ 223 w 447"/>
                <a:gd name="T101" fmla="*/ 92 h 447"/>
                <a:gd name="T102" fmla="*/ 354 w 447"/>
                <a:gd name="T103" fmla="*/ 223 h 447"/>
                <a:gd name="T104" fmla="*/ 223 w 447"/>
                <a:gd name="T105" fmla="*/ 355 h 447"/>
                <a:gd name="T106" fmla="*/ 92 w 447"/>
                <a:gd name="T107" fmla="*/ 223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7" h="447">
                  <a:moveTo>
                    <a:pt x="0" y="184"/>
                  </a:moveTo>
                  <a:cubicBezTo>
                    <a:pt x="0" y="263"/>
                    <a:pt x="0" y="263"/>
                    <a:pt x="0" y="263"/>
                  </a:cubicBezTo>
                  <a:cubicBezTo>
                    <a:pt x="0" y="268"/>
                    <a:pt x="3" y="272"/>
                    <a:pt x="8" y="272"/>
                  </a:cubicBezTo>
                  <a:cubicBezTo>
                    <a:pt x="49" y="272"/>
                    <a:pt x="49" y="272"/>
                    <a:pt x="49" y="272"/>
                  </a:cubicBezTo>
                  <a:cubicBezTo>
                    <a:pt x="53" y="286"/>
                    <a:pt x="58" y="300"/>
                    <a:pt x="65" y="313"/>
                  </a:cubicBezTo>
                  <a:cubicBezTo>
                    <a:pt x="37" y="341"/>
                    <a:pt x="37" y="341"/>
                    <a:pt x="37" y="341"/>
                  </a:cubicBezTo>
                  <a:cubicBezTo>
                    <a:pt x="33" y="345"/>
                    <a:pt x="33" y="350"/>
                    <a:pt x="37" y="353"/>
                  </a:cubicBezTo>
                  <a:cubicBezTo>
                    <a:pt x="93" y="410"/>
                    <a:pt x="93" y="410"/>
                    <a:pt x="93" y="410"/>
                  </a:cubicBezTo>
                  <a:cubicBezTo>
                    <a:pt x="97" y="413"/>
                    <a:pt x="102" y="413"/>
                    <a:pt x="105" y="410"/>
                  </a:cubicBezTo>
                  <a:cubicBezTo>
                    <a:pt x="134" y="381"/>
                    <a:pt x="134" y="381"/>
                    <a:pt x="134" y="381"/>
                  </a:cubicBezTo>
                  <a:cubicBezTo>
                    <a:pt x="147" y="388"/>
                    <a:pt x="160" y="394"/>
                    <a:pt x="175" y="398"/>
                  </a:cubicBezTo>
                  <a:cubicBezTo>
                    <a:pt x="175" y="438"/>
                    <a:pt x="175" y="438"/>
                    <a:pt x="175" y="438"/>
                  </a:cubicBezTo>
                  <a:cubicBezTo>
                    <a:pt x="175" y="443"/>
                    <a:pt x="178" y="447"/>
                    <a:pt x="183" y="447"/>
                  </a:cubicBezTo>
                  <a:cubicBezTo>
                    <a:pt x="263" y="447"/>
                    <a:pt x="263" y="447"/>
                    <a:pt x="263" y="447"/>
                  </a:cubicBezTo>
                  <a:cubicBezTo>
                    <a:pt x="268" y="447"/>
                    <a:pt x="271" y="443"/>
                    <a:pt x="271" y="438"/>
                  </a:cubicBezTo>
                  <a:cubicBezTo>
                    <a:pt x="271" y="398"/>
                    <a:pt x="271" y="398"/>
                    <a:pt x="271" y="398"/>
                  </a:cubicBezTo>
                  <a:cubicBezTo>
                    <a:pt x="286" y="394"/>
                    <a:pt x="299" y="388"/>
                    <a:pt x="312" y="381"/>
                  </a:cubicBezTo>
                  <a:cubicBezTo>
                    <a:pt x="341" y="410"/>
                    <a:pt x="341" y="410"/>
                    <a:pt x="341" y="410"/>
                  </a:cubicBezTo>
                  <a:cubicBezTo>
                    <a:pt x="344" y="413"/>
                    <a:pt x="350" y="413"/>
                    <a:pt x="353" y="410"/>
                  </a:cubicBezTo>
                  <a:cubicBezTo>
                    <a:pt x="409" y="353"/>
                    <a:pt x="409" y="353"/>
                    <a:pt x="409" y="353"/>
                  </a:cubicBezTo>
                  <a:cubicBezTo>
                    <a:pt x="413" y="350"/>
                    <a:pt x="413" y="345"/>
                    <a:pt x="409" y="341"/>
                  </a:cubicBezTo>
                  <a:cubicBezTo>
                    <a:pt x="381" y="313"/>
                    <a:pt x="381" y="313"/>
                    <a:pt x="381" y="313"/>
                  </a:cubicBezTo>
                  <a:cubicBezTo>
                    <a:pt x="388" y="300"/>
                    <a:pt x="393" y="286"/>
                    <a:pt x="397" y="272"/>
                  </a:cubicBezTo>
                  <a:cubicBezTo>
                    <a:pt x="438" y="272"/>
                    <a:pt x="438" y="272"/>
                    <a:pt x="438" y="272"/>
                  </a:cubicBezTo>
                  <a:cubicBezTo>
                    <a:pt x="443" y="272"/>
                    <a:pt x="447" y="268"/>
                    <a:pt x="447" y="263"/>
                  </a:cubicBezTo>
                  <a:cubicBezTo>
                    <a:pt x="447" y="184"/>
                    <a:pt x="447" y="184"/>
                    <a:pt x="447" y="184"/>
                  </a:cubicBezTo>
                  <a:cubicBezTo>
                    <a:pt x="447" y="179"/>
                    <a:pt x="443" y="175"/>
                    <a:pt x="438" y="175"/>
                  </a:cubicBezTo>
                  <a:cubicBezTo>
                    <a:pt x="397" y="175"/>
                    <a:pt x="397" y="175"/>
                    <a:pt x="397" y="175"/>
                  </a:cubicBezTo>
                  <a:cubicBezTo>
                    <a:pt x="393" y="161"/>
                    <a:pt x="388" y="147"/>
                    <a:pt x="381" y="135"/>
                  </a:cubicBezTo>
                  <a:cubicBezTo>
                    <a:pt x="409" y="106"/>
                    <a:pt x="409" y="106"/>
                    <a:pt x="409" y="106"/>
                  </a:cubicBezTo>
                  <a:cubicBezTo>
                    <a:pt x="413" y="103"/>
                    <a:pt x="413" y="97"/>
                    <a:pt x="409" y="94"/>
                  </a:cubicBezTo>
                  <a:cubicBezTo>
                    <a:pt x="353" y="37"/>
                    <a:pt x="353" y="37"/>
                    <a:pt x="353" y="37"/>
                  </a:cubicBezTo>
                  <a:cubicBezTo>
                    <a:pt x="350" y="34"/>
                    <a:pt x="344" y="34"/>
                    <a:pt x="341" y="37"/>
                  </a:cubicBezTo>
                  <a:cubicBezTo>
                    <a:pt x="312" y="66"/>
                    <a:pt x="312" y="66"/>
                    <a:pt x="312" y="66"/>
                  </a:cubicBezTo>
                  <a:cubicBezTo>
                    <a:pt x="300" y="59"/>
                    <a:pt x="286" y="53"/>
                    <a:pt x="271" y="49"/>
                  </a:cubicBezTo>
                  <a:cubicBezTo>
                    <a:pt x="271" y="9"/>
                    <a:pt x="271" y="9"/>
                    <a:pt x="271" y="9"/>
                  </a:cubicBezTo>
                  <a:cubicBezTo>
                    <a:pt x="271" y="4"/>
                    <a:pt x="268" y="0"/>
                    <a:pt x="263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78" y="0"/>
                    <a:pt x="175" y="4"/>
                    <a:pt x="175" y="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60" y="53"/>
                    <a:pt x="147" y="59"/>
                    <a:pt x="134" y="66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4"/>
                    <a:pt x="97" y="34"/>
                    <a:pt x="93" y="37"/>
                  </a:cubicBezTo>
                  <a:cubicBezTo>
                    <a:pt x="37" y="94"/>
                    <a:pt x="37" y="94"/>
                    <a:pt x="37" y="94"/>
                  </a:cubicBezTo>
                  <a:cubicBezTo>
                    <a:pt x="33" y="97"/>
                    <a:pt x="33" y="102"/>
                    <a:pt x="37" y="106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58" y="147"/>
                    <a:pt x="53" y="161"/>
                    <a:pt x="49" y="175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3" y="175"/>
                    <a:pt x="0" y="179"/>
                    <a:pt x="0" y="184"/>
                  </a:cubicBezTo>
                  <a:close/>
                  <a:moveTo>
                    <a:pt x="92" y="223"/>
                  </a:moveTo>
                  <a:cubicBezTo>
                    <a:pt x="92" y="151"/>
                    <a:pt x="151" y="92"/>
                    <a:pt x="223" y="92"/>
                  </a:cubicBezTo>
                  <a:cubicBezTo>
                    <a:pt x="295" y="92"/>
                    <a:pt x="354" y="151"/>
                    <a:pt x="354" y="223"/>
                  </a:cubicBezTo>
                  <a:cubicBezTo>
                    <a:pt x="354" y="296"/>
                    <a:pt x="295" y="355"/>
                    <a:pt x="223" y="355"/>
                  </a:cubicBezTo>
                  <a:cubicBezTo>
                    <a:pt x="151" y="355"/>
                    <a:pt x="92" y="296"/>
                    <a:pt x="92" y="2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21" name="Freeform 27">
              <a:extLst>
                <a:ext uri="{FF2B5EF4-FFF2-40B4-BE49-F238E27FC236}">
                  <a16:creationId xmlns:a16="http://schemas.microsoft.com/office/drawing/2014/main" id="{6458A3CD-FA0A-4FF9-A108-7CB87FF025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" y="1006"/>
              <a:ext cx="378" cy="377"/>
            </a:xfrm>
            <a:custGeom>
              <a:avLst/>
              <a:gdLst>
                <a:gd name="T0" fmla="*/ 0 w 309"/>
                <a:gd name="T1" fmla="*/ 154 h 309"/>
                <a:gd name="T2" fmla="*/ 154 w 309"/>
                <a:gd name="T3" fmla="*/ 309 h 309"/>
                <a:gd name="T4" fmla="*/ 309 w 309"/>
                <a:gd name="T5" fmla="*/ 154 h 309"/>
                <a:gd name="T6" fmla="*/ 154 w 309"/>
                <a:gd name="T7" fmla="*/ 0 h 309"/>
                <a:gd name="T8" fmla="*/ 0 w 309"/>
                <a:gd name="T9" fmla="*/ 154 h 309"/>
                <a:gd name="T10" fmla="*/ 23 w 309"/>
                <a:gd name="T11" fmla="*/ 154 h 309"/>
                <a:gd name="T12" fmla="*/ 154 w 309"/>
                <a:gd name="T13" fmla="*/ 23 h 309"/>
                <a:gd name="T14" fmla="*/ 285 w 309"/>
                <a:gd name="T15" fmla="*/ 154 h 309"/>
                <a:gd name="T16" fmla="*/ 154 w 309"/>
                <a:gd name="T17" fmla="*/ 286 h 309"/>
                <a:gd name="T18" fmla="*/ 23 w 309"/>
                <a:gd name="T19" fmla="*/ 154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9" h="309">
                  <a:moveTo>
                    <a:pt x="0" y="154"/>
                  </a:moveTo>
                  <a:cubicBezTo>
                    <a:pt x="0" y="240"/>
                    <a:pt x="69" y="309"/>
                    <a:pt x="154" y="309"/>
                  </a:cubicBezTo>
                  <a:cubicBezTo>
                    <a:pt x="239" y="309"/>
                    <a:pt x="309" y="240"/>
                    <a:pt x="309" y="154"/>
                  </a:cubicBezTo>
                  <a:cubicBezTo>
                    <a:pt x="309" y="69"/>
                    <a:pt x="239" y="0"/>
                    <a:pt x="154" y="0"/>
                  </a:cubicBezTo>
                  <a:cubicBezTo>
                    <a:pt x="69" y="0"/>
                    <a:pt x="0" y="69"/>
                    <a:pt x="0" y="154"/>
                  </a:cubicBezTo>
                  <a:close/>
                  <a:moveTo>
                    <a:pt x="23" y="154"/>
                  </a:moveTo>
                  <a:cubicBezTo>
                    <a:pt x="23" y="82"/>
                    <a:pt x="82" y="23"/>
                    <a:pt x="154" y="23"/>
                  </a:cubicBezTo>
                  <a:cubicBezTo>
                    <a:pt x="226" y="23"/>
                    <a:pt x="285" y="82"/>
                    <a:pt x="285" y="154"/>
                  </a:cubicBezTo>
                  <a:cubicBezTo>
                    <a:pt x="285" y="227"/>
                    <a:pt x="226" y="286"/>
                    <a:pt x="154" y="286"/>
                  </a:cubicBezTo>
                  <a:cubicBezTo>
                    <a:pt x="82" y="286"/>
                    <a:pt x="23" y="227"/>
                    <a:pt x="23" y="154"/>
                  </a:cubicBezTo>
                  <a:close/>
                </a:path>
              </a:pathLst>
            </a:custGeom>
            <a:solidFill>
              <a:srgbClr val="5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622" name="Rectangle 621">
            <a:extLst>
              <a:ext uri="{FF2B5EF4-FFF2-40B4-BE49-F238E27FC236}">
                <a16:creationId xmlns:a16="http://schemas.microsoft.com/office/drawing/2014/main" id="{AE847601-4F7C-4472-B264-F7FDCBE3A474}"/>
              </a:ext>
            </a:extLst>
          </p:cNvPr>
          <p:cNvSpPr/>
          <p:nvPr/>
        </p:nvSpPr>
        <p:spPr bwMode="auto">
          <a:xfrm>
            <a:off x="7030381" y="3394993"/>
            <a:ext cx="1699401" cy="355667"/>
          </a:xfrm>
          <a:custGeom>
            <a:avLst/>
            <a:gdLst>
              <a:gd name="connsiteX0" fmla="*/ 0 w 1699401"/>
              <a:gd name="connsiteY0" fmla="*/ 0 h 355667"/>
              <a:gd name="connsiteX1" fmla="*/ 1699401 w 1699401"/>
              <a:gd name="connsiteY1" fmla="*/ 0 h 355667"/>
              <a:gd name="connsiteX2" fmla="*/ 1699401 w 1699401"/>
              <a:gd name="connsiteY2" fmla="*/ 355667 h 355667"/>
              <a:gd name="connsiteX3" fmla="*/ 0 w 1699401"/>
              <a:gd name="connsiteY3" fmla="*/ 355667 h 355667"/>
              <a:gd name="connsiteX4" fmla="*/ 0 w 1699401"/>
              <a:gd name="connsiteY4" fmla="*/ 0 h 355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9401" h="355667">
                <a:moveTo>
                  <a:pt x="0" y="0"/>
                </a:moveTo>
                <a:lnTo>
                  <a:pt x="1699401" y="0"/>
                </a:lnTo>
                <a:lnTo>
                  <a:pt x="1699401" y="355667"/>
                </a:lnTo>
                <a:lnTo>
                  <a:pt x="0" y="355667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Bot builder</a:t>
            </a:r>
          </a:p>
        </p:txBody>
      </p:sp>
      <p:sp>
        <p:nvSpPr>
          <p:cNvPr id="623" name="Rectangle 622">
            <a:extLst>
              <a:ext uri="{FF2B5EF4-FFF2-40B4-BE49-F238E27FC236}">
                <a16:creationId xmlns:a16="http://schemas.microsoft.com/office/drawing/2014/main" id="{0E1042A2-D71F-4287-B7A3-A6874573C360}"/>
              </a:ext>
            </a:extLst>
          </p:cNvPr>
          <p:cNvSpPr/>
          <p:nvPr/>
        </p:nvSpPr>
        <p:spPr bwMode="auto">
          <a:xfrm>
            <a:off x="7726764" y="4006768"/>
            <a:ext cx="1174623" cy="355667"/>
          </a:xfrm>
          <a:custGeom>
            <a:avLst/>
            <a:gdLst>
              <a:gd name="connsiteX0" fmla="*/ 0 w 1174623"/>
              <a:gd name="connsiteY0" fmla="*/ 0 h 355667"/>
              <a:gd name="connsiteX1" fmla="*/ 1174623 w 1174623"/>
              <a:gd name="connsiteY1" fmla="*/ 0 h 355667"/>
              <a:gd name="connsiteX2" fmla="*/ 1174623 w 1174623"/>
              <a:gd name="connsiteY2" fmla="*/ 355667 h 355667"/>
              <a:gd name="connsiteX3" fmla="*/ 0 w 1174623"/>
              <a:gd name="connsiteY3" fmla="*/ 355667 h 355667"/>
              <a:gd name="connsiteX4" fmla="*/ 0 w 1174623"/>
              <a:gd name="connsiteY4" fmla="*/ 0 h 355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4623" h="355667">
                <a:moveTo>
                  <a:pt x="0" y="0"/>
                </a:moveTo>
                <a:lnTo>
                  <a:pt x="1174623" y="0"/>
                </a:lnTo>
                <a:lnTo>
                  <a:pt x="1174623" y="355667"/>
                </a:lnTo>
                <a:lnTo>
                  <a:pt x="0" y="355667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Platform services</a:t>
            </a:r>
          </a:p>
        </p:txBody>
      </p:sp>
      <p:sp>
        <p:nvSpPr>
          <p:cNvPr id="624" name="Rectangle 623">
            <a:extLst>
              <a:ext uri="{FF2B5EF4-FFF2-40B4-BE49-F238E27FC236}">
                <a16:creationId xmlns:a16="http://schemas.microsoft.com/office/drawing/2014/main" id="{16A302AE-670A-42B4-BABB-36906AAEF362}"/>
              </a:ext>
            </a:extLst>
          </p:cNvPr>
          <p:cNvSpPr/>
          <p:nvPr/>
        </p:nvSpPr>
        <p:spPr bwMode="auto">
          <a:xfrm>
            <a:off x="7030381" y="4773672"/>
            <a:ext cx="1586996" cy="355667"/>
          </a:xfrm>
          <a:custGeom>
            <a:avLst/>
            <a:gdLst>
              <a:gd name="connsiteX0" fmla="*/ 0 w 1586996"/>
              <a:gd name="connsiteY0" fmla="*/ 0 h 355667"/>
              <a:gd name="connsiteX1" fmla="*/ 1586996 w 1586996"/>
              <a:gd name="connsiteY1" fmla="*/ 0 h 355667"/>
              <a:gd name="connsiteX2" fmla="*/ 1586996 w 1586996"/>
              <a:gd name="connsiteY2" fmla="*/ 355667 h 355667"/>
              <a:gd name="connsiteX3" fmla="*/ 0 w 1586996"/>
              <a:gd name="connsiteY3" fmla="*/ 355667 h 355667"/>
              <a:gd name="connsiteX4" fmla="*/ 0 w 1586996"/>
              <a:gd name="connsiteY4" fmla="*/ 0 h 355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996" h="355667">
                <a:moveTo>
                  <a:pt x="0" y="0"/>
                </a:moveTo>
                <a:lnTo>
                  <a:pt x="1586996" y="0"/>
                </a:lnTo>
                <a:lnTo>
                  <a:pt x="1586996" y="355667"/>
                </a:lnTo>
                <a:lnTo>
                  <a:pt x="0" y="355667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Intelligent tools</a:t>
            </a:r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16D44CFF-BD9D-4F5B-8E3C-CDACC6CA5CED}"/>
              </a:ext>
            </a:extLst>
          </p:cNvPr>
          <p:cNvSpPr/>
          <p:nvPr/>
        </p:nvSpPr>
        <p:spPr bwMode="auto">
          <a:xfrm flipV="1">
            <a:off x="3485748" y="4978829"/>
            <a:ext cx="1562269" cy="192267"/>
          </a:xfrm>
          <a:custGeom>
            <a:avLst/>
            <a:gdLst>
              <a:gd name="connsiteX0" fmla="*/ 0 w 3183467"/>
              <a:gd name="connsiteY0" fmla="*/ 139700 h 139700"/>
              <a:gd name="connsiteX1" fmla="*/ 1600200 w 3183467"/>
              <a:gd name="connsiteY1" fmla="*/ 139700 h 139700"/>
              <a:gd name="connsiteX2" fmla="*/ 1739900 w 3183467"/>
              <a:gd name="connsiteY2" fmla="*/ 0 h 139700"/>
              <a:gd name="connsiteX3" fmla="*/ 3183467 w 3183467"/>
              <a:gd name="connsiteY3" fmla="*/ 0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3467" h="139700">
                <a:moveTo>
                  <a:pt x="0" y="139700"/>
                </a:moveTo>
                <a:lnTo>
                  <a:pt x="1600200" y="139700"/>
                </a:lnTo>
                <a:lnTo>
                  <a:pt x="1739900" y="0"/>
                </a:lnTo>
                <a:lnTo>
                  <a:pt x="3183467" y="0"/>
                </a:lnTo>
              </a:path>
            </a:pathLst>
          </a:custGeom>
          <a:noFill/>
          <a:ln w="3175" cap="flat">
            <a:solidFill>
              <a:schemeClr val="accent5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24147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08" fill="hold"/>
                                        <p:tgtEl>
                                          <p:spTgt spid="1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08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bot?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790542"/>
          </a:xfrm>
        </p:spPr>
        <p:txBody>
          <a:bodyPr/>
          <a:lstStyle/>
          <a:p>
            <a:pPr>
              <a:spcBef>
                <a:spcPts val="3264"/>
              </a:spcBef>
            </a:pPr>
            <a:r>
              <a:rPr lang="en-US"/>
              <a:t>It’s one thing: </a:t>
            </a:r>
            <a:r>
              <a:rPr lang="en-US">
                <a:latin typeface="+mn-lt"/>
              </a:rPr>
              <a:t>it’s an app that performs an automated task</a:t>
            </a:r>
          </a:p>
          <a:p>
            <a:pPr>
              <a:spcBef>
                <a:spcPts val="2664"/>
              </a:spcBef>
            </a:pPr>
            <a:r>
              <a:rPr lang="en-US"/>
              <a:t>It solves the user’s needs in the quickest/easiest way compared to any other option... like an app, or a website</a:t>
            </a:r>
          </a:p>
          <a:p>
            <a:pPr>
              <a:spcBef>
                <a:spcPts val="2664"/>
              </a:spcBef>
            </a:pPr>
            <a:r>
              <a:rPr lang="en-US"/>
              <a:t>What makes a bot great:</a:t>
            </a:r>
          </a:p>
          <a:p>
            <a:pPr marL="571500" indent="-571500">
              <a:spcBef>
                <a:spcPts val="864"/>
              </a:spcBef>
              <a:buFont typeface="Arial" panose="020B0604020202020204" pitchFamily="34" charset="0"/>
              <a:buChar char="•"/>
            </a:pPr>
            <a:r>
              <a:rPr lang="en-US"/>
              <a:t>It is </a:t>
            </a:r>
            <a:r>
              <a:rPr lang="en-US">
                <a:solidFill>
                  <a:schemeClr val="tx2"/>
                </a:solidFill>
              </a:rPr>
              <a:t>not </a:t>
            </a:r>
            <a:r>
              <a:rPr lang="en-US"/>
              <a:t>how much AI it has</a:t>
            </a:r>
          </a:p>
          <a:p>
            <a:pPr marL="571500" indent="-571500">
              <a:spcBef>
                <a:spcPts val="864"/>
              </a:spcBef>
              <a:buFont typeface="Arial" panose="020B0604020202020204" pitchFamily="34" charset="0"/>
              <a:buChar char="•"/>
            </a:pPr>
            <a:r>
              <a:rPr lang="en-US"/>
              <a:t>It is </a:t>
            </a:r>
            <a:r>
              <a:rPr lang="en-US">
                <a:solidFill>
                  <a:schemeClr val="tx2"/>
                </a:solidFill>
              </a:rPr>
              <a:t>not </a:t>
            </a:r>
            <a:r>
              <a:rPr lang="en-US"/>
              <a:t>how much natural language it offers</a:t>
            </a:r>
          </a:p>
          <a:p>
            <a:pPr marL="571500" indent="-571500">
              <a:spcBef>
                <a:spcPts val="864"/>
              </a:spcBef>
              <a:buFont typeface="Arial" panose="020B0604020202020204" pitchFamily="34" charset="0"/>
              <a:buChar char="•"/>
            </a:pPr>
            <a:r>
              <a:rPr lang="en-US"/>
              <a:t>It is </a:t>
            </a:r>
            <a:r>
              <a:rPr lang="en-US">
                <a:solidFill>
                  <a:schemeClr val="tx2"/>
                </a:solidFill>
              </a:rPr>
              <a:t>not </a:t>
            </a:r>
            <a:r>
              <a:rPr lang="en-US"/>
              <a:t>whether it uses voice or not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49F80-0E98-46D3-ACDC-BA49D82DC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1812" y="6995831"/>
            <a:ext cx="2545724" cy="235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0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067E-6 -3.68134E-6 L -2.08067E-6 -0.24875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4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bot?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EDACC78-3D3F-4296-91A8-C2F95FD3BBEE}"/>
              </a:ext>
            </a:extLst>
          </p:cNvPr>
          <p:cNvGrpSpPr/>
          <p:nvPr/>
        </p:nvGrpSpPr>
        <p:grpSpPr>
          <a:xfrm>
            <a:off x="3786573" y="1686784"/>
            <a:ext cx="3443480" cy="3443480"/>
            <a:chOff x="3994484" y="1616242"/>
            <a:chExt cx="4203032" cy="4203032"/>
          </a:xfrm>
          <a:solidFill>
            <a:schemeClr val="accent6"/>
          </a:solidFill>
        </p:grpSpPr>
        <p:sp>
          <p:nvSpPr>
            <p:cNvPr id="21" name="Circle: Hollow 20">
              <a:extLst>
                <a:ext uri="{FF2B5EF4-FFF2-40B4-BE49-F238E27FC236}">
                  <a16:creationId xmlns:a16="http://schemas.microsoft.com/office/drawing/2014/main" id="{499A1557-1BA9-4BEA-9204-3D66929E0437}"/>
                </a:ext>
              </a:extLst>
            </p:cNvPr>
            <p:cNvSpPr/>
            <p:nvPr/>
          </p:nvSpPr>
          <p:spPr bwMode="auto">
            <a:xfrm>
              <a:off x="3994484" y="1616242"/>
              <a:ext cx="4203032" cy="4203032"/>
            </a:xfrm>
            <a:prstGeom prst="donut">
              <a:avLst>
                <a:gd name="adj" fmla="val 1118"/>
              </a:avLst>
            </a:prstGeom>
            <a:solidFill>
              <a:schemeClr val="accent5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Circle: Hollow 140">
              <a:extLst>
                <a:ext uri="{FF2B5EF4-FFF2-40B4-BE49-F238E27FC236}">
                  <a16:creationId xmlns:a16="http://schemas.microsoft.com/office/drawing/2014/main" id="{AA8CA484-F0E2-4730-8091-2D49196D9CFF}"/>
                </a:ext>
              </a:extLst>
            </p:cNvPr>
            <p:cNvSpPr/>
            <p:nvPr/>
          </p:nvSpPr>
          <p:spPr bwMode="auto">
            <a:xfrm>
              <a:off x="4231907" y="1853665"/>
              <a:ext cx="3728186" cy="3728186"/>
            </a:xfrm>
            <a:prstGeom prst="donut">
              <a:avLst>
                <a:gd name="adj" fmla="val 3796"/>
              </a:avLst>
            </a:prstGeom>
            <a:solidFill>
              <a:schemeClr val="accent5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2" name="Circle: Hollow 141">
              <a:extLst>
                <a:ext uri="{FF2B5EF4-FFF2-40B4-BE49-F238E27FC236}">
                  <a16:creationId xmlns:a16="http://schemas.microsoft.com/office/drawing/2014/main" id="{A68CBC5D-0DD7-4B79-A1D9-B6CFF38FDAFB}"/>
                </a:ext>
              </a:extLst>
            </p:cNvPr>
            <p:cNvSpPr/>
            <p:nvPr/>
          </p:nvSpPr>
          <p:spPr bwMode="auto">
            <a:xfrm>
              <a:off x="4524676" y="2146434"/>
              <a:ext cx="3142648" cy="3142648"/>
            </a:xfrm>
            <a:prstGeom prst="donut">
              <a:avLst>
                <a:gd name="adj" fmla="val 1118"/>
              </a:avLst>
            </a:prstGeom>
            <a:solidFill>
              <a:schemeClr val="accent5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01" name="Group 1200">
            <a:extLst>
              <a:ext uri="{FF2B5EF4-FFF2-40B4-BE49-F238E27FC236}">
                <a16:creationId xmlns:a16="http://schemas.microsoft.com/office/drawing/2014/main" id="{FA60D946-0232-4905-AA5D-3171FC0E8660}"/>
              </a:ext>
            </a:extLst>
          </p:cNvPr>
          <p:cNvGrpSpPr/>
          <p:nvPr/>
        </p:nvGrpSpPr>
        <p:grpSpPr>
          <a:xfrm>
            <a:off x="4208032" y="2654669"/>
            <a:ext cx="2600566" cy="1507710"/>
            <a:chOff x="5774572" y="2150854"/>
            <a:chExt cx="4837112" cy="2804375"/>
          </a:xfrm>
        </p:grpSpPr>
        <p:grpSp>
          <p:nvGrpSpPr>
            <p:cNvPr id="1200" name="Group 1199">
              <a:extLst>
                <a:ext uri="{FF2B5EF4-FFF2-40B4-BE49-F238E27FC236}">
                  <a16:creationId xmlns:a16="http://schemas.microsoft.com/office/drawing/2014/main" id="{C1B05ED0-8817-4F77-A4F8-EDE1A5026A07}"/>
                </a:ext>
              </a:extLst>
            </p:cNvPr>
            <p:cNvGrpSpPr/>
            <p:nvPr/>
          </p:nvGrpSpPr>
          <p:grpSpPr>
            <a:xfrm>
              <a:off x="5774572" y="2150854"/>
              <a:ext cx="4837112" cy="2804375"/>
              <a:chOff x="5774572" y="2150854"/>
              <a:chExt cx="4837112" cy="2804375"/>
            </a:xfrm>
          </p:grpSpPr>
          <p:sp>
            <p:nvSpPr>
              <p:cNvPr id="234" name="Freeform 167">
                <a:extLst>
                  <a:ext uri="{FF2B5EF4-FFF2-40B4-BE49-F238E27FC236}">
                    <a16:creationId xmlns:a16="http://schemas.microsoft.com/office/drawing/2014/main" id="{9E3F2712-E0E7-496E-8AC3-4F7E1143B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4572" y="4764729"/>
                <a:ext cx="4837112" cy="190500"/>
              </a:xfrm>
              <a:custGeom>
                <a:avLst/>
                <a:gdLst>
                  <a:gd name="T0" fmla="*/ 0 w 1524"/>
                  <a:gd name="T1" fmla="*/ 0 h 60"/>
                  <a:gd name="T2" fmla="*/ 0 w 1524"/>
                  <a:gd name="T3" fmla="*/ 4 h 60"/>
                  <a:gd name="T4" fmla="*/ 56 w 1524"/>
                  <a:gd name="T5" fmla="*/ 60 h 60"/>
                  <a:gd name="T6" fmla="*/ 1468 w 1524"/>
                  <a:gd name="T7" fmla="*/ 60 h 60"/>
                  <a:gd name="T8" fmla="*/ 1524 w 1524"/>
                  <a:gd name="T9" fmla="*/ 4 h 60"/>
                  <a:gd name="T10" fmla="*/ 1524 w 1524"/>
                  <a:gd name="T11" fmla="*/ 0 h 60"/>
                  <a:gd name="T12" fmla="*/ 0 w 1524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4" h="60">
                    <a:moveTo>
                      <a:pt x="0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35"/>
                      <a:pt x="25" y="60"/>
                      <a:pt x="56" y="60"/>
                    </a:cubicBezTo>
                    <a:cubicBezTo>
                      <a:pt x="1468" y="60"/>
                      <a:pt x="1468" y="60"/>
                      <a:pt x="1468" y="60"/>
                    </a:cubicBezTo>
                    <a:cubicBezTo>
                      <a:pt x="1499" y="60"/>
                      <a:pt x="1524" y="35"/>
                      <a:pt x="1524" y="4"/>
                    </a:cubicBezTo>
                    <a:cubicBezTo>
                      <a:pt x="1524" y="0"/>
                      <a:pt x="1524" y="0"/>
                      <a:pt x="152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294">
                  <a:latin typeface="Segoe UI Semibold" panose="020B0702040204020203" pitchFamily="34" charset="0"/>
                </a:endParaRPr>
              </a:p>
            </p:txBody>
          </p:sp>
          <p:grpSp>
            <p:nvGrpSpPr>
              <p:cNvPr id="1199" name="Group 1198">
                <a:extLst>
                  <a:ext uri="{FF2B5EF4-FFF2-40B4-BE49-F238E27FC236}">
                    <a16:creationId xmlns:a16="http://schemas.microsoft.com/office/drawing/2014/main" id="{2B6022AA-7A52-4AFA-8506-70C8C4C6BC8D}"/>
                  </a:ext>
                </a:extLst>
              </p:cNvPr>
              <p:cNvGrpSpPr/>
              <p:nvPr/>
            </p:nvGrpSpPr>
            <p:grpSpPr>
              <a:xfrm>
                <a:off x="6321490" y="2150854"/>
                <a:ext cx="3748087" cy="2549525"/>
                <a:chOff x="6321490" y="2150854"/>
                <a:chExt cx="3748087" cy="2549525"/>
              </a:xfrm>
            </p:grpSpPr>
            <p:sp>
              <p:nvSpPr>
                <p:cNvPr id="1117" name="Rectangle 164">
                  <a:extLst>
                    <a:ext uri="{FF2B5EF4-FFF2-40B4-BE49-F238E27FC236}">
                      <a16:creationId xmlns:a16="http://schemas.microsoft.com/office/drawing/2014/main" id="{EC243A6B-3A0B-42AA-B9CC-3D4EBF12B9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21490" y="2150854"/>
                  <a:ext cx="3748087" cy="25495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294">
                    <a:latin typeface="Segoe UI Semibold" panose="020B0702040204020203" pitchFamily="34" charset="0"/>
                  </a:endParaRPr>
                </a:p>
              </p:txBody>
            </p:sp>
            <p:grpSp>
              <p:nvGrpSpPr>
                <p:cNvPr id="1198" name="Group 1197">
                  <a:extLst>
                    <a:ext uri="{FF2B5EF4-FFF2-40B4-BE49-F238E27FC236}">
                      <a16:creationId xmlns:a16="http://schemas.microsoft.com/office/drawing/2014/main" id="{9411A80A-C2A3-439B-B808-FD3B315EFDB0}"/>
                    </a:ext>
                  </a:extLst>
                </p:cNvPr>
                <p:cNvGrpSpPr/>
                <p:nvPr/>
              </p:nvGrpSpPr>
              <p:grpSpPr>
                <a:xfrm>
                  <a:off x="6448489" y="2208004"/>
                  <a:ext cx="3494088" cy="2378076"/>
                  <a:chOff x="6448489" y="2208004"/>
                  <a:chExt cx="3494088" cy="2378076"/>
                </a:xfrm>
              </p:grpSpPr>
              <p:sp>
                <p:nvSpPr>
                  <p:cNvPr id="1119" name="Rectangle 166">
                    <a:extLst>
                      <a:ext uri="{FF2B5EF4-FFF2-40B4-BE49-F238E27FC236}">
                        <a16:creationId xmlns:a16="http://schemas.microsoft.com/office/drawing/2014/main" id="{24DA9BE7-0342-4639-9C58-F6713256D02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448489" y="2350880"/>
                    <a:ext cx="3494086" cy="2235200"/>
                  </a:xfrm>
                  <a:prstGeom prst="rect">
                    <a:avLst/>
                  </a:prstGeom>
                  <a:solidFill>
                    <a:schemeClr val="tx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74915" tIns="37458" rIns="74915" bIns="3745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294">
                      <a:latin typeface="Segoe UI Semibold" panose="020B0702040204020203" pitchFamily="34" charset="0"/>
                    </a:endParaRPr>
                  </a:p>
                </p:txBody>
              </p:sp>
              <p:grpSp>
                <p:nvGrpSpPr>
                  <p:cNvPr id="1197" name="Group 1196">
                    <a:extLst>
                      <a:ext uri="{FF2B5EF4-FFF2-40B4-BE49-F238E27FC236}">
                        <a16:creationId xmlns:a16="http://schemas.microsoft.com/office/drawing/2014/main" id="{1C567710-E178-4DC4-A81F-E719A2A3244A}"/>
                      </a:ext>
                    </a:extLst>
                  </p:cNvPr>
                  <p:cNvGrpSpPr/>
                  <p:nvPr/>
                </p:nvGrpSpPr>
                <p:grpSpPr>
                  <a:xfrm>
                    <a:off x="6448489" y="2208004"/>
                    <a:ext cx="3494088" cy="2378075"/>
                    <a:chOff x="6448489" y="2208004"/>
                    <a:chExt cx="3494088" cy="2378075"/>
                  </a:xfrm>
                </p:grpSpPr>
                <p:sp>
                  <p:nvSpPr>
                    <p:cNvPr id="1118" name="Oval 165">
                      <a:extLst>
                        <a:ext uri="{FF2B5EF4-FFF2-40B4-BE49-F238E27FC236}">
                          <a16:creationId xmlns:a16="http://schemas.microsoft.com/office/drawing/2014/main" id="{D58784F5-6510-495E-85DA-773F5A975D2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162990" y="2208004"/>
                      <a:ext cx="66675" cy="66675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74915" tIns="37458" rIns="74915" bIns="3745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2294">
                        <a:latin typeface="Segoe UI Semibold" panose="020B0702040204020203" pitchFamily="34" charset="0"/>
                      </a:endParaRPr>
                    </a:p>
                  </p:txBody>
                </p:sp>
                <p:grpSp>
                  <p:nvGrpSpPr>
                    <p:cNvPr id="1194" name="Group 1193">
                      <a:extLst>
                        <a:ext uri="{FF2B5EF4-FFF2-40B4-BE49-F238E27FC236}">
                          <a16:creationId xmlns:a16="http://schemas.microsoft.com/office/drawing/2014/main" id="{A6C9D70B-2ED2-4C25-A2A8-B2298EFEC4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3061007"/>
                      <a:ext cx="3494088" cy="205860"/>
                      <a:chOff x="6448489" y="3001836"/>
                      <a:chExt cx="3494088" cy="205860"/>
                    </a:xfrm>
                  </p:grpSpPr>
                  <p:sp>
                    <p:nvSpPr>
                      <p:cNvPr id="268" name="Freeform 87">
                        <a:extLst>
                          <a:ext uri="{FF2B5EF4-FFF2-40B4-BE49-F238E27FC236}">
                            <a16:creationId xmlns:a16="http://schemas.microsoft.com/office/drawing/2014/main" id="{820BC94B-2BEF-431A-896A-CCBB4B1242C3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3001836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71" name="Freeform 87">
                        <a:extLst>
                          <a:ext uri="{FF2B5EF4-FFF2-40B4-BE49-F238E27FC236}">
                            <a16:creationId xmlns:a16="http://schemas.microsoft.com/office/drawing/2014/main" id="{F37B7EEE-0796-4A27-8902-48E8AFD901CE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3001836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1195" name="Group 1194">
                      <a:extLst>
                        <a:ext uri="{FF2B5EF4-FFF2-40B4-BE49-F238E27FC236}">
                          <a16:creationId xmlns:a16="http://schemas.microsoft.com/office/drawing/2014/main" id="{DB32AEA5-F90C-4CD6-9D3E-B941E5C800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2728424"/>
                      <a:ext cx="3494088" cy="211421"/>
                      <a:chOff x="6448489" y="2673574"/>
                      <a:chExt cx="3494088" cy="211421"/>
                    </a:xfrm>
                  </p:grpSpPr>
                  <p:sp>
                    <p:nvSpPr>
                      <p:cNvPr id="269" name="Freeform 88">
                        <a:extLst>
                          <a:ext uri="{FF2B5EF4-FFF2-40B4-BE49-F238E27FC236}">
                            <a16:creationId xmlns:a16="http://schemas.microsoft.com/office/drawing/2014/main" id="{79C90842-AE30-4698-B730-5B7EBD462302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2673574"/>
                        <a:ext cx="1702503" cy="211421"/>
                      </a:xfrm>
                      <a:custGeom>
                        <a:avLst/>
                        <a:gdLst>
                          <a:gd name="T0" fmla="*/ 0 w 526"/>
                          <a:gd name="T1" fmla="*/ 57 h 65"/>
                          <a:gd name="T2" fmla="*/ 41 w 526"/>
                          <a:gd name="T3" fmla="*/ 57 h 65"/>
                          <a:gd name="T4" fmla="*/ 7 w 526"/>
                          <a:gd name="T5" fmla="*/ 0 h 65"/>
                          <a:gd name="T6" fmla="*/ 33 w 526"/>
                          <a:gd name="T7" fmla="*/ 57 h 65"/>
                          <a:gd name="T8" fmla="*/ 68 w 526"/>
                          <a:gd name="T9" fmla="*/ 0 h 65"/>
                          <a:gd name="T10" fmla="*/ 68 w 526"/>
                          <a:gd name="T11" fmla="*/ 65 h 65"/>
                          <a:gd name="T12" fmla="*/ 101 w 526"/>
                          <a:gd name="T13" fmla="*/ 9 h 65"/>
                          <a:gd name="T14" fmla="*/ 68 w 526"/>
                          <a:gd name="T15" fmla="*/ 9 h 65"/>
                          <a:gd name="T16" fmla="*/ 68 w 526"/>
                          <a:gd name="T17" fmla="*/ 57 h 65"/>
                          <a:gd name="T18" fmla="*/ 145 w 526"/>
                          <a:gd name="T19" fmla="*/ 0 h 65"/>
                          <a:gd name="T20" fmla="*/ 125 w 526"/>
                          <a:gd name="T21" fmla="*/ 9 h 65"/>
                          <a:gd name="T22" fmla="*/ 125 w 526"/>
                          <a:gd name="T23" fmla="*/ 57 h 65"/>
                          <a:gd name="T24" fmla="*/ 158 w 526"/>
                          <a:gd name="T25" fmla="*/ 65 h 65"/>
                          <a:gd name="T26" fmla="*/ 158 w 526"/>
                          <a:gd name="T27" fmla="*/ 36 h 65"/>
                          <a:gd name="T28" fmla="*/ 145 w 526"/>
                          <a:gd name="T29" fmla="*/ 57 h 65"/>
                          <a:gd name="T30" fmla="*/ 181 w 526"/>
                          <a:gd name="T31" fmla="*/ 57 h 65"/>
                          <a:gd name="T32" fmla="*/ 223 w 526"/>
                          <a:gd name="T33" fmla="*/ 57 h 65"/>
                          <a:gd name="T34" fmla="*/ 190 w 526"/>
                          <a:gd name="T35" fmla="*/ 0 h 65"/>
                          <a:gd name="T36" fmla="*/ 214 w 526"/>
                          <a:gd name="T37" fmla="*/ 57 h 65"/>
                          <a:gd name="T38" fmla="*/ 267 w 526"/>
                          <a:gd name="T39" fmla="*/ 57 h 65"/>
                          <a:gd name="T40" fmla="*/ 242 w 526"/>
                          <a:gd name="T41" fmla="*/ 5 h 65"/>
                          <a:gd name="T42" fmla="*/ 258 w 526"/>
                          <a:gd name="T43" fmla="*/ 57 h 65"/>
                          <a:gd name="T44" fmla="*/ 246 w 526"/>
                          <a:gd name="T45" fmla="*/ 65 h 65"/>
                          <a:gd name="T46" fmla="*/ 283 w 526"/>
                          <a:gd name="T47" fmla="*/ 40 h 65"/>
                          <a:gd name="T48" fmla="*/ 275 w 526"/>
                          <a:gd name="T49" fmla="*/ 57 h 65"/>
                          <a:gd name="T50" fmla="*/ 303 w 526"/>
                          <a:gd name="T51" fmla="*/ 9 h 65"/>
                          <a:gd name="T52" fmla="*/ 336 w 526"/>
                          <a:gd name="T53" fmla="*/ 65 h 65"/>
                          <a:gd name="T54" fmla="*/ 336 w 526"/>
                          <a:gd name="T55" fmla="*/ 0 h 65"/>
                          <a:gd name="T56" fmla="*/ 336 w 526"/>
                          <a:gd name="T57" fmla="*/ 9 h 65"/>
                          <a:gd name="T58" fmla="*/ 310 w 526"/>
                          <a:gd name="T59" fmla="*/ 9 h 65"/>
                          <a:gd name="T60" fmla="*/ 367 w 526"/>
                          <a:gd name="T61" fmla="*/ 0 h 65"/>
                          <a:gd name="T62" fmla="*/ 380 w 526"/>
                          <a:gd name="T63" fmla="*/ 9 h 65"/>
                          <a:gd name="T64" fmla="*/ 363 w 526"/>
                          <a:gd name="T65" fmla="*/ 61 h 65"/>
                          <a:gd name="T66" fmla="*/ 404 w 526"/>
                          <a:gd name="T67" fmla="*/ 61 h 65"/>
                          <a:gd name="T68" fmla="*/ 396 w 526"/>
                          <a:gd name="T69" fmla="*/ 40 h 65"/>
                          <a:gd name="T70" fmla="*/ 432 w 526"/>
                          <a:gd name="T71" fmla="*/ 0 h 65"/>
                          <a:gd name="T72" fmla="*/ 432 w 526"/>
                          <a:gd name="T73" fmla="*/ 65 h 65"/>
                          <a:gd name="T74" fmla="*/ 465 w 526"/>
                          <a:gd name="T75" fmla="*/ 9 h 65"/>
                          <a:gd name="T76" fmla="*/ 432 w 526"/>
                          <a:gd name="T77" fmla="*/ 9 h 65"/>
                          <a:gd name="T78" fmla="*/ 432 w 526"/>
                          <a:gd name="T79" fmla="*/ 57 h 65"/>
                          <a:gd name="T80" fmla="*/ 509 w 526"/>
                          <a:gd name="T81" fmla="*/ 0 h 65"/>
                          <a:gd name="T82" fmla="*/ 488 w 526"/>
                          <a:gd name="T83" fmla="*/ 9 h 65"/>
                          <a:gd name="T84" fmla="*/ 488 w 526"/>
                          <a:gd name="T85" fmla="*/ 57 h 65"/>
                          <a:gd name="T86" fmla="*/ 521 w 526"/>
                          <a:gd name="T87" fmla="*/ 65 h 65"/>
                          <a:gd name="T88" fmla="*/ 521 w 526"/>
                          <a:gd name="T89" fmla="*/ 36 h 65"/>
                          <a:gd name="T90" fmla="*/ 509 w 526"/>
                          <a:gd name="T91" fmla="*/ 57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7" y="0"/>
                            </a:moveTo>
                            <a:cubicBezTo>
                              <a:pt x="3" y="0"/>
                              <a:pt x="0" y="4"/>
                              <a:pt x="0" y="9"/>
                            </a:cubicBezTo>
                            <a:cubicBezTo>
                              <a:pt x="0" y="57"/>
                              <a:pt x="0" y="57"/>
                              <a:pt x="0" y="57"/>
                            </a:cubicBezTo>
                            <a:cubicBezTo>
                              <a:pt x="0" y="62"/>
                              <a:pt x="3" y="65"/>
                              <a:pt x="7" y="65"/>
                            </a:cubicBezTo>
                            <a:cubicBezTo>
                              <a:pt x="33" y="65"/>
                              <a:pt x="33" y="65"/>
                              <a:pt x="33" y="65"/>
                            </a:cubicBezTo>
                            <a:cubicBezTo>
                              <a:pt x="37" y="65"/>
                              <a:pt x="41" y="62"/>
                              <a:pt x="41" y="57"/>
                            </a:cubicBezTo>
                            <a:cubicBezTo>
                              <a:pt x="41" y="9"/>
                              <a:pt x="41" y="9"/>
                              <a:pt x="41" y="9"/>
                            </a:cubicBezTo>
                            <a:cubicBezTo>
                              <a:pt x="41" y="4"/>
                              <a:pt x="37" y="0"/>
                              <a:pt x="33" y="0"/>
                            </a:cubicBezTo>
                            <a:lnTo>
                              <a:pt x="7" y="0"/>
                            </a:lnTo>
                            <a:close/>
                            <a:moveTo>
                              <a:pt x="7" y="9"/>
                            </a:moveTo>
                            <a:cubicBezTo>
                              <a:pt x="33" y="9"/>
                              <a:pt x="33" y="9"/>
                              <a:pt x="33" y="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cubicBezTo>
                              <a:pt x="7" y="57"/>
                              <a:pt x="7" y="57"/>
                              <a:pt x="7" y="57"/>
                            </a:cubicBezTo>
                            <a:lnTo>
                              <a:pt x="7" y="9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9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2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2"/>
                              <a:pt x="101" y="57"/>
                            </a:cubicBezTo>
                            <a:cubicBezTo>
                              <a:pt x="101" y="9"/>
                              <a:pt x="101" y="9"/>
                              <a:pt x="101" y="9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9"/>
                            </a:moveTo>
                            <a:cubicBezTo>
                              <a:pt x="93" y="9"/>
                              <a:pt x="93" y="9"/>
                              <a:pt x="93" y="9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9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5"/>
                            </a:cubicBezTo>
                            <a:cubicBezTo>
                              <a:pt x="120" y="7"/>
                              <a:pt x="123" y="9"/>
                              <a:pt x="125" y="9"/>
                            </a:cubicBezTo>
                            <a:cubicBezTo>
                              <a:pt x="137" y="9"/>
                              <a:pt x="137" y="9"/>
                              <a:pt x="137" y="9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40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9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2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2"/>
                              <a:pt x="223" y="57"/>
                            </a:cubicBezTo>
                            <a:cubicBezTo>
                              <a:pt x="223" y="9"/>
                              <a:pt x="223" y="9"/>
                              <a:pt x="223" y="9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9"/>
                            </a:moveTo>
                            <a:cubicBezTo>
                              <a:pt x="214" y="9"/>
                              <a:pt x="214" y="9"/>
                              <a:pt x="214" y="9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9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5"/>
                            </a:cubicBezTo>
                            <a:cubicBezTo>
                              <a:pt x="242" y="7"/>
                              <a:pt x="244" y="9"/>
                              <a:pt x="246" y="9"/>
                            </a:cubicBezTo>
                            <a:cubicBezTo>
                              <a:pt x="258" y="9"/>
                              <a:pt x="258" y="9"/>
                              <a:pt x="258" y="9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40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9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2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2"/>
                              <a:pt x="344" y="57"/>
                            </a:cubicBezTo>
                            <a:cubicBezTo>
                              <a:pt x="344" y="9"/>
                              <a:pt x="344" y="9"/>
                              <a:pt x="344" y="9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9"/>
                            </a:moveTo>
                            <a:cubicBezTo>
                              <a:pt x="336" y="9"/>
                              <a:pt x="336" y="9"/>
                              <a:pt x="336" y="9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9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5"/>
                            </a:cubicBezTo>
                            <a:cubicBezTo>
                              <a:pt x="363" y="7"/>
                              <a:pt x="365" y="9"/>
                              <a:pt x="367" y="9"/>
                            </a:cubicBezTo>
                            <a:cubicBezTo>
                              <a:pt x="380" y="9"/>
                              <a:pt x="380" y="9"/>
                              <a:pt x="380" y="9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40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9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2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2"/>
                              <a:pt x="465" y="57"/>
                            </a:cubicBezTo>
                            <a:cubicBezTo>
                              <a:pt x="465" y="9"/>
                              <a:pt x="465" y="9"/>
                              <a:pt x="465" y="9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9"/>
                            </a:moveTo>
                            <a:cubicBezTo>
                              <a:pt x="457" y="9"/>
                              <a:pt x="457" y="9"/>
                              <a:pt x="457" y="9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9"/>
                            </a:lnTo>
                            <a:close/>
                            <a:moveTo>
                              <a:pt x="509" y="57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5"/>
                            </a:cubicBezTo>
                            <a:cubicBezTo>
                              <a:pt x="484" y="7"/>
                              <a:pt x="486" y="9"/>
                              <a:pt x="488" y="9"/>
                            </a:cubicBezTo>
                            <a:cubicBezTo>
                              <a:pt x="500" y="9"/>
                              <a:pt x="500" y="9"/>
                              <a:pt x="500" y="9"/>
                            </a:cubicBezTo>
                            <a:cubicBezTo>
                              <a:pt x="500" y="57"/>
                              <a:pt x="500" y="57"/>
                              <a:pt x="500" y="57"/>
                            </a:cubicBezTo>
                            <a:cubicBezTo>
                              <a:pt x="488" y="57"/>
                              <a:pt x="488" y="57"/>
                              <a:pt x="488" y="57"/>
                            </a:cubicBezTo>
                            <a:cubicBezTo>
                              <a:pt x="486" y="57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8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8"/>
                              <a:pt x="517" y="40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lnTo>
                              <a:pt x="509" y="57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72" name="Freeform 88">
                        <a:extLst>
                          <a:ext uri="{FF2B5EF4-FFF2-40B4-BE49-F238E27FC236}">
                            <a16:creationId xmlns:a16="http://schemas.microsoft.com/office/drawing/2014/main" id="{DE2CD7FD-AE81-4AB7-8DE6-0FFD4C939BC1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2673574"/>
                        <a:ext cx="1702503" cy="211421"/>
                      </a:xfrm>
                      <a:custGeom>
                        <a:avLst/>
                        <a:gdLst>
                          <a:gd name="T0" fmla="*/ 0 w 526"/>
                          <a:gd name="T1" fmla="*/ 57 h 65"/>
                          <a:gd name="T2" fmla="*/ 41 w 526"/>
                          <a:gd name="T3" fmla="*/ 57 h 65"/>
                          <a:gd name="T4" fmla="*/ 7 w 526"/>
                          <a:gd name="T5" fmla="*/ 0 h 65"/>
                          <a:gd name="T6" fmla="*/ 33 w 526"/>
                          <a:gd name="T7" fmla="*/ 57 h 65"/>
                          <a:gd name="T8" fmla="*/ 68 w 526"/>
                          <a:gd name="T9" fmla="*/ 0 h 65"/>
                          <a:gd name="T10" fmla="*/ 68 w 526"/>
                          <a:gd name="T11" fmla="*/ 65 h 65"/>
                          <a:gd name="T12" fmla="*/ 101 w 526"/>
                          <a:gd name="T13" fmla="*/ 9 h 65"/>
                          <a:gd name="T14" fmla="*/ 68 w 526"/>
                          <a:gd name="T15" fmla="*/ 9 h 65"/>
                          <a:gd name="T16" fmla="*/ 68 w 526"/>
                          <a:gd name="T17" fmla="*/ 57 h 65"/>
                          <a:gd name="T18" fmla="*/ 145 w 526"/>
                          <a:gd name="T19" fmla="*/ 0 h 65"/>
                          <a:gd name="T20" fmla="*/ 125 w 526"/>
                          <a:gd name="T21" fmla="*/ 9 h 65"/>
                          <a:gd name="T22" fmla="*/ 125 w 526"/>
                          <a:gd name="T23" fmla="*/ 57 h 65"/>
                          <a:gd name="T24" fmla="*/ 158 w 526"/>
                          <a:gd name="T25" fmla="*/ 65 h 65"/>
                          <a:gd name="T26" fmla="*/ 158 w 526"/>
                          <a:gd name="T27" fmla="*/ 36 h 65"/>
                          <a:gd name="T28" fmla="*/ 145 w 526"/>
                          <a:gd name="T29" fmla="*/ 57 h 65"/>
                          <a:gd name="T30" fmla="*/ 181 w 526"/>
                          <a:gd name="T31" fmla="*/ 57 h 65"/>
                          <a:gd name="T32" fmla="*/ 223 w 526"/>
                          <a:gd name="T33" fmla="*/ 57 h 65"/>
                          <a:gd name="T34" fmla="*/ 190 w 526"/>
                          <a:gd name="T35" fmla="*/ 0 h 65"/>
                          <a:gd name="T36" fmla="*/ 214 w 526"/>
                          <a:gd name="T37" fmla="*/ 57 h 65"/>
                          <a:gd name="T38" fmla="*/ 267 w 526"/>
                          <a:gd name="T39" fmla="*/ 57 h 65"/>
                          <a:gd name="T40" fmla="*/ 242 w 526"/>
                          <a:gd name="T41" fmla="*/ 5 h 65"/>
                          <a:gd name="T42" fmla="*/ 258 w 526"/>
                          <a:gd name="T43" fmla="*/ 57 h 65"/>
                          <a:gd name="T44" fmla="*/ 246 w 526"/>
                          <a:gd name="T45" fmla="*/ 65 h 65"/>
                          <a:gd name="T46" fmla="*/ 283 w 526"/>
                          <a:gd name="T47" fmla="*/ 40 h 65"/>
                          <a:gd name="T48" fmla="*/ 275 w 526"/>
                          <a:gd name="T49" fmla="*/ 57 h 65"/>
                          <a:gd name="T50" fmla="*/ 303 w 526"/>
                          <a:gd name="T51" fmla="*/ 9 h 65"/>
                          <a:gd name="T52" fmla="*/ 336 w 526"/>
                          <a:gd name="T53" fmla="*/ 65 h 65"/>
                          <a:gd name="T54" fmla="*/ 336 w 526"/>
                          <a:gd name="T55" fmla="*/ 0 h 65"/>
                          <a:gd name="T56" fmla="*/ 336 w 526"/>
                          <a:gd name="T57" fmla="*/ 9 h 65"/>
                          <a:gd name="T58" fmla="*/ 310 w 526"/>
                          <a:gd name="T59" fmla="*/ 9 h 65"/>
                          <a:gd name="T60" fmla="*/ 367 w 526"/>
                          <a:gd name="T61" fmla="*/ 0 h 65"/>
                          <a:gd name="T62" fmla="*/ 380 w 526"/>
                          <a:gd name="T63" fmla="*/ 9 h 65"/>
                          <a:gd name="T64" fmla="*/ 363 w 526"/>
                          <a:gd name="T65" fmla="*/ 61 h 65"/>
                          <a:gd name="T66" fmla="*/ 404 w 526"/>
                          <a:gd name="T67" fmla="*/ 61 h 65"/>
                          <a:gd name="T68" fmla="*/ 396 w 526"/>
                          <a:gd name="T69" fmla="*/ 40 h 65"/>
                          <a:gd name="T70" fmla="*/ 432 w 526"/>
                          <a:gd name="T71" fmla="*/ 0 h 65"/>
                          <a:gd name="T72" fmla="*/ 432 w 526"/>
                          <a:gd name="T73" fmla="*/ 65 h 65"/>
                          <a:gd name="T74" fmla="*/ 465 w 526"/>
                          <a:gd name="T75" fmla="*/ 9 h 65"/>
                          <a:gd name="T76" fmla="*/ 432 w 526"/>
                          <a:gd name="T77" fmla="*/ 9 h 65"/>
                          <a:gd name="T78" fmla="*/ 432 w 526"/>
                          <a:gd name="T79" fmla="*/ 57 h 65"/>
                          <a:gd name="T80" fmla="*/ 509 w 526"/>
                          <a:gd name="T81" fmla="*/ 0 h 65"/>
                          <a:gd name="T82" fmla="*/ 488 w 526"/>
                          <a:gd name="T83" fmla="*/ 9 h 65"/>
                          <a:gd name="T84" fmla="*/ 488 w 526"/>
                          <a:gd name="T85" fmla="*/ 57 h 65"/>
                          <a:gd name="T86" fmla="*/ 521 w 526"/>
                          <a:gd name="T87" fmla="*/ 65 h 65"/>
                          <a:gd name="T88" fmla="*/ 521 w 526"/>
                          <a:gd name="T89" fmla="*/ 36 h 65"/>
                          <a:gd name="T90" fmla="*/ 509 w 526"/>
                          <a:gd name="T91" fmla="*/ 57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7" y="0"/>
                            </a:moveTo>
                            <a:cubicBezTo>
                              <a:pt x="3" y="0"/>
                              <a:pt x="0" y="4"/>
                              <a:pt x="0" y="9"/>
                            </a:cubicBezTo>
                            <a:cubicBezTo>
                              <a:pt x="0" y="57"/>
                              <a:pt x="0" y="57"/>
                              <a:pt x="0" y="57"/>
                            </a:cubicBezTo>
                            <a:cubicBezTo>
                              <a:pt x="0" y="62"/>
                              <a:pt x="3" y="65"/>
                              <a:pt x="7" y="65"/>
                            </a:cubicBezTo>
                            <a:cubicBezTo>
                              <a:pt x="33" y="65"/>
                              <a:pt x="33" y="65"/>
                              <a:pt x="33" y="65"/>
                            </a:cubicBezTo>
                            <a:cubicBezTo>
                              <a:pt x="37" y="65"/>
                              <a:pt x="41" y="62"/>
                              <a:pt x="41" y="57"/>
                            </a:cubicBezTo>
                            <a:cubicBezTo>
                              <a:pt x="41" y="9"/>
                              <a:pt x="41" y="9"/>
                              <a:pt x="41" y="9"/>
                            </a:cubicBezTo>
                            <a:cubicBezTo>
                              <a:pt x="41" y="4"/>
                              <a:pt x="37" y="0"/>
                              <a:pt x="33" y="0"/>
                            </a:cubicBezTo>
                            <a:lnTo>
                              <a:pt x="7" y="0"/>
                            </a:lnTo>
                            <a:close/>
                            <a:moveTo>
                              <a:pt x="7" y="9"/>
                            </a:moveTo>
                            <a:cubicBezTo>
                              <a:pt x="33" y="9"/>
                              <a:pt x="33" y="9"/>
                              <a:pt x="33" y="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cubicBezTo>
                              <a:pt x="7" y="57"/>
                              <a:pt x="7" y="57"/>
                              <a:pt x="7" y="57"/>
                            </a:cubicBezTo>
                            <a:lnTo>
                              <a:pt x="7" y="9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9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2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2"/>
                              <a:pt x="101" y="57"/>
                            </a:cubicBezTo>
                            <a:cubicBezTo>
                              <a:pt x="101" y="9"/>
                              <a:pt x="101" y="9"/>
                              <a:pt x="101" y="9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9"/>
                            </a:moveTo>
                            <a:cubicBezTo>
                              <a:pt x="93" y="9"/>
                              <a:pt x="93" y="9"/>
                              <a:pt x="93" y="9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9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5"/>
                            </a:cubicBezTo>
                            <a:cubicBezTo>
                              <a:pt x="120" y="7"/>
                              <a:pt x="123" y="9"/>
                              <a:pt x="125" y="9"/>
                            </a:cubicBezTo>
                            <a:cubicBezTo>
                              <a:pt x="137" y="9"/>
                              <a:pt x="137" y="9"/>
                              <a:pt x="137" y="9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40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9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2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2"/>
                              <a:pt x="223" y="57"/>
                            </a:cubicBezTo>
                            <a:cubicBezTo>
                              <a:pt x="223" y="9"/>
                              <a:pt x="223" y="9"/>
                              <a:pt x="223" y="9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9"/>
                            </a:moveTo>
                            <a:cubicBezTo>
                              <a:pt x="214" y="9"/>
                              <a:pt x="214" y="9"/>
                              <a:pt x="214" y="9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9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5"/>
                            </a:cubicBezTo>
                            <a:cubicBezTo>
                              <a:pt x="242" y="7"/>
                              <a:pt x="244" y="9"/>
                              <a:pt x="246" y="9"/>
                            </a:cubicBezTo>
                            <a:cubicBezTo>
                              <a:pt x="258" y="9"/>
                              <a:pt x="258" y="9"/>
                              <a:pt x="258" y="9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40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9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2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2"/>
                              <a:pt x="344" y="57"/>
                            </a:cubicBezTo>
                            <a:cubicBezTo>
                              <a:pt x="344" y="9"/>
                              <a:pt x="344" y="9"/>
                              <a:pt x="344" y="9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9"/>
                            </a:moveTo>
                            <a:cubicBezTo>
                              <a:pt x="336" y="9"/>
                              <a:pt x="336" y="9"/>
                              <a:pt x="336" y="9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9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5"/>
                            </a:cubicBezTo>
                            <a:cubicBezTo>
                              <a:pt x="363" y="7"/>
                              <a:pt x="365" y="9"/>
                              <a:pt x="367" y="9"/>
                            </a:cubicBezTo>
                            <a:cubicBezTo>
                              <a:pt x="380" y="9"/>
                              <a:pt x="380" y="9"/>
                              <a:pt x="380" y="9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40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9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2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2"/>
                              <a:pt x="465" y="57"/>
                            </a:cubicBezTo>
                            <a:cubicBezTo>
                              <a:pt x="465" y="9"/>
                              <a:pt x="465" y="9"/>
                              <a:pt x="465" y="9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9"/>
                            </a:moveTo>
                            <a:cubicBezTo>
                              <a:pt x="457" y="9"/>
                              <a:pt x="457" y="9"/>
                              <a:pt x="457" y="9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9"/>
                            </a:lnTo>
                            <a:close/>
                            <a:moveTo>
                              <a:pt x="509" y="57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5"/>
                            </a:cubicBezTo>
                            <a:cubicBezTo>
                              <a:pt x="484" y="7"/>
                              <a:pt x="486" y="9"/>
                              <a:pt x="488" y="9"/>
                            </a:cubicBezTo>
                            <a:cubicBezTo>
                              <a:pt x="500" y="9"/>
                              <a:pt x="500" y="9"/>
                              <a:pt x="500" y="9"/>
                            </a:cubicBezTo>
                            <a:cubicBezTo>
                              <a:pt x="500" y="57"/>
                              <a:pt x="500" y="57"/>
                              <a:pt x="500" y="57"/>
                            </a:cubicBezTo>
                            <a:cubicBezTo>
                              <a:pt x="488" y="57"/>
                              <a:pt x="488" y="57"/>
                              <a:pt x="488" y="57"/>
                            </a:cubicBezTo>
                            <a:cubicBezTo>
                              <a:pt x="486" y="57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8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8"/>
                              <a:pt x="517" y="40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lnTo>
                              <a:pt x="509" y="57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1196" name="Group 1195">
                      <a:extLst>
                        <a:ext uri="{FF2B5EF4-FFF2-40B4-BE49-F238E27FC236}">
                          <a16:creationId xmlns:a16="http://schemas.microsoft.com/office/drawing/2014/main" id="{AC633AD2-6BED-4C1E-82E8-E4B6209C22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2395841"/>
                      <a:ext cx="3494088" cy="211421"/>
                      <a:chOff x="6448489" y="2350878"/>
                      <a:chExt cx="3494088" cy="211421"/>
                    </a:xfrm>
                  </p:grpSpPr>
                  <p:sp>
                    <p:nvSpPr>
                      <p:cNvPr id="270" name="Freeform 89">
                        <a:extLst>
                          <a:ext uri="{FF2B5EF4-FFF2-40B4-BE49-F238E27FC236}">
                            <a16:creationId xmlns:a16="http://schemas.microsoft.com/office/drawing/2014/main" id="{DC25878A-6EC6-42DB-A53E-296C240DAABA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2350878"/>
                        <a:ext cx="1702503" cy="211421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40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6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6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6 h 65"/>
                          <a:gd name="T32" fmla="*/ 181 w 526"/>
                          <a:gd name="T33" fmla="*/ 56 h 65"/>
                          <a:gd name="T34" fmla="*/ 223 w 526"/>
                          <a:gd name="T35" fmla="*/ 56 h 65"/>
                          <a:gd name="T36" fmla="*/ 190 w 526"/>
                          <a:gd name="T37" fmla="*/ 0 h 65"/>
                          <a:gd name="T38" fmla="*/ 214 w 526"/>
                          <a:gd name="T39" fmla="*/ 56 h 65"/>
                          <a:gd name="T40" fmla="*/ 267 w 526"/>
                          <a:gd name="T41" fmla="*/ 56 h 65"/>
                          <a:gd name="T42" fmla="*/ 242 w 526"/>
                          <a:gd name="T43" fmla="*/ 4 h 65"/>
                          <a:gd name="T44" fmla="*/ 258 w 526"/>
                          <a:gd name="T45" fmla="*/ 56 h 65"/>
                          <a:gd name="T46" fmla="*/ 246 w 526"/>
                          <a:gd name="T47" fmla="*/ 65 h 65"/>
                          <a:gd name="T48" fmla="*/ 283 w 526"/>
                          <a:gd name="T49" fmla="*/ 40 h 65"/>
                          <a:gd name="T50" fmla="*/ 275 w 526"/>
                          <a:gd name="T51" fmla="*/ 56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40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6 h 65"/>
                          <a:gd name="T82" fmla="*/ 509 w 526"/>
                          <a:gd name="T83" fmla="*/ 0 h 65"/>
                          <a:gd name="T84" fmla="*/ 488 w 526"/>
                          <a:gd name="T85" fmla="*/ 8 h 65"/>
                          <a:gd name="T86" fmla="*/ 488 w 526"/>
                          <a:gd name="T87" fmla="*/ 56 h 65"/>
                          <a:gd name="T88" fmla="*/ 521 w 526"/>
                          <a:gd name="T89" fmla="*/ 65 h 65"/>
                          <a:gd name="T90" fmla="*/ 521 w 526"/>
                          <a:gd name="T91" fmla="*/ 36 h 65"/>
                          <a:gd name="T92" fmla="*/ 509 w 526"/>
                          <a:gd name="T93" fmla="*/ 56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6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6"/>
                              <a:pt x="16" y="56"/>
                              <a:pt x="16" y="56"/>
                            </a:cubicBezTo>
                            <a:cubicBezTo>
                              <a:pt x="4" y="56"/>
                              <a:pt x="4" y="56"/>
                              <a:pt x="4" y="56"/>
                            </a:cubicBezTo>
                            <a:cubicBezTo>
                              <a:pt x="1" y="56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40"/>
                              <a:pt x="41" y="40"/>
                              <a:pt x="41" y="40"/>
                            </a:cubicBezTo>
                            <a:cubicBezTo>
                              <a:pt x="41" y="37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7"/>
                              <a:pt x="33" y="40"/>
                            </a:cubicBezTo>
                            <a:cubicBezTo>
                              <a:pt x="33" y="56"/>
                              <a:pt x="33" y="56"/>
                              <a:pt x="33" y="56"/>
                            </a:cubicBezTo>
                            <a:lnTo>
                              <a:pt x="25" y="56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6"/>
                              <a:pt x="60" y="56"/>
                              <a:pt x="60" y="56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6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6"/>
                              <a:pt x="93" y="56"/>
                              <a:pt x="93" y="56"/>
                            </a:cubicBezTo>
                            <a:cubicBezTo>
                              <a:pt x="68" y="56"/>
                              <a:pt x="68" y="56"/>
                              <a:pt x="68" y="56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6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6"/>
                              <a:pt x="137" y="56"/>
                              <a:pt x="137" y="56"/>
                            </a:cubicBezTo>
                            <a:cubicBezTo>
                              <a:pt x="125" y="56"/>
                              <a:pt x="125" y="56"/>
                              <a:pt x="125" y="56"/>
                            </a:cubicBezTo>
                            <a:cubicBezTo>
                              <a:pt x="123" y="56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7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7"/>
                              <a:pt x="154" y="40"/>
                            </a:cubicBezTo>
                            <a:cubicBezTo>
                              <a:pt x="154" y="56"/>
                              <a:pt x="154" y="56"/>
                              <a:pt x="154" y="56"/>
                            </a:cubicBezTo>
                            <a:lnTo>
                              <a:pt x="145" y="56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6"/>
                              <a:pt x="181" y="56"/>
                              <a:pt x="181" y="56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6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6"/>
                              <a:pt x="214" y="56"/>
                              <a:pt x="214" y="56"/>
                            </a:cubicBezTo>
                            <a:cubicBezTo>
                              <a:pt x="190" y="56"/>
                              <a:pt x="190" y="56"/>
                              <a:pt x="190" y="56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6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6"/>
                              <a:pt x="258" y="56"/>
                              <a:pt x="258" y="56"/>
                            </a:cubicBezTo>
                            <a:cubicBezTo>
                              <a:pt x="246" y="56"/>
                              <a:pt x="246" y="56"/>
                              <a:pt x="246" y="56"/>
                            </a:cubicBezTo>
                            <a:cubicBezTo>
                              <a:pt x="244" y="56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7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7"/>
                              <a:pt x="275" y="40"/>
                            </a:cubicBezTo>
                            <a:cubicBezTo>
                              <a:pt x="275" y="56"/>
                              <a:pt x="275" y="56"/>
                              <a:pt x="275" y="56"/>
                            </a:cubicBezTo>
                            <a:lnTo>
                              <a:pt x="267" y="56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6"/>
                              <a:pt x="303" y="56"/>
                              <a:pt x="303" y="56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6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6"/>
                              <a:pt x="336" y="56"/>
                              <a:pt x="336" y="56"/>
                            </a:cubicBezTo>
                            <a:cubicBezTo>
                              <a:pt x="310" y="56"/>
                              <a:pt x="310" y="56"/>
                              <a:pt x="310" y="56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6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6"/>
                              <a:pt x="380" y="56"/>
                              <a:pt x="380" y="56"/>
                            </a:cubicBezTo>
                            <a:cubicBezTo>
                              <a:pt x="367" y="56"/>
                              <a:pt x="367" y="56"/>
                              <a:pt x="367" y="56"/>
                            </a:cubicBezTo>
                            <a:cubicBezTo>
                              <a:pt x="365" y="56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7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7"/>
                              <a:pt x="396" y="40"/>
                            </a:cubicBezTo>
                            <a:cubicBezTo>
                              <a:pt x="396" y="56"/>
                              <a:pt x="396" y="56"/>
                              <a:pt x="396" y="56"/>
                            </a:cubicBezTo>
                            <a:lnTo>
                              <a:pt x="388" y="56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6"/>
                              <a:pt x="423" y="56"/>
                              <a:pt x="423" y="56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6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6"/>
                              <a:pt x="457" y="56"/>
                              <a:pt x="457" y="56"/>
                            </a:cubicBezTo>
                            <a:cubicBezTo>
                              <a:pt x="432" y="56"/>
                              <a:pt x="432" y="56"/>
                              <a:pt x="432" y="56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509" y="56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4"/>
                            </a:cubicBezTo>
                            <a:cubicBezTo>
                              <a:pt x="484" y="7"/>
                              <a:pt x="486" y="8"/>
                              <a:pt x="488" y="8"/>
                            </a:cubicBezTo>
                            <a:cubicBezTo>
                              <a:pt x="500" y="8"/>
                              <a:pt x="500" y="8"/>
                              <a:pt x="500" y="8"/>
                            </a:cubicBezTo>
                            <a:cubicBezTo>
                              <a:pt x="500" y="56"/>
                              <a:pt x="500" y="56"/>
                              <a:pt x="500" y="56"/>
                            </a:cubicBezTo>
                            <a:cubicBezTo>
                              <a:pt x="488" y="56"/>
                              <a:pt x="488" y="56"/>
                              <a:pt x="488" y="56"/>
                            </a:cubicBezTo>
                            <a:cubicBezTo>
                              <a:pt x="486" y="56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7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7"/>
                              <a:pt x="517" y="40"/>
                            </a:cubicBezTo>
                            <a:cubicBezTo>
                              <a:pt x="517" y="56"/>
                              <a:pt x="517" y="56"/>
                              <a:pt x="517" y="56"/>
                            </a:cubicBezTo>
                            <a:lnTo>
                              <a:pt x="509" y="56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73" name="Freeform 89">
                        <a:extLst>
                          <a:ext uri="{FF2B5EF4-FFF2-40B4-BE49-F238E27FC236}">
                            <a16:creationId xmlns:a16="http://schemas.microsoft.com/office/drawing/2014/main" id="{17F5EC45-84B3-4DC4-ADE1-754A4AFE1CF9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2350878"/>
                        <a:ext cx="1702503" cy="211421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40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6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6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6 h 65"/>
                          <a:gd name="T32" fmla="*/ 181 w 526"/>
                          <a:gd name="T33" fmla="*/ 56 h 65"/>
                          <a:gd name="T34" fmla="*/ 223 w 526"/>
                          <a:gd name="T35" fmla="*/ 56 h 65"/>
                          <a:gd name="T36" fmla="*/ 190 w 526"/>
                          <a:gd name="T37" fmla="*/ 0 h 65"/>
                          <a:gd name="T38" fmla="*/ 214 w 526"/>
                          <a:gd name="T39" fmla="*/ 56 h 65"/>
                          <a:gd name="T40" fmla="*/ 267 w 526"/>
                          <a:gd name="T41" fmla="*/ 56 h 65"/>
                          <a:gd name="T42" fmla="*/ 242 w 526"/>
                          <a:gd name="T43" fmla="*/ 4 h 65"/>
                          <a:gd name="T44" fmla="*/ 258 w 526"/>
                          <a:gd name="T45" fmla="*/ 56 h 65"/>
                          <a:gd name="T46" fmla="*/ 246 w 526"/>
                          <a:gd name="T47" fmla="*/ 65 h 65"/>
                          <a:gd name="T48" fmla="*/ 283 w 526"/>
                          <a:gd name="T49" fmla="*/ 40 h 65"/>
                          <a:gd name="T50" fmla="*/ 275 w 526"/>
                          <a:gd name="T51" fmla="*/ 56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40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6 h 65"/>
                          <a:gd name="T82" fmla="*/ 509 w 526"/>
                          <a:gd name="T83" fmla="*/ 0 h 65"/>
                          <a:gd name="T84" fmla="*/ 488 w 526"/>
                          <a:gd name="T85" fmla="*/ 8 h 65"/>
                          <a:gd name="T86" fmla="*/ 488 w 526"/>
                          <a:gd name="T87" fmla="*/ 56 h 65"/>
                          <a:gd name="T88" fmla="*/ 521 w 526"/>
                          <a:gd name="T89" fmla="*/ 65 h 65"/>
                          <a:gd name="T90" fmla="*/ 521 w 526"/>
                          <a:gd name="T91" fmla="*/ 36 h 65"/>
                          <a:gd name="T92" fmla="*/ 509 w 526"/>
                          <a:gd name="T93" fmla="*/ 56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6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6"/>
                              <a:pt x="16" y="56"/>
                              <a:pt x="16" y="56"/>
                            </a:cubicBezTo>
                            <a:cubicBezTo>
                              <a:pt x="4" y="56"/>
                              <a:pt x="4" y="56"/>
                              <a:pt x="4" y="56"/>
                            </a:cubicBezTo>
                            <a:cubicBezTo>
                              <a:pt x="1" y="56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40"/>
                              <a:pt x="41" y="40"/>
                              <a:pt x="41" y="40"/>
                            </a:cubicBezTo>
                            <a:cubicBezTo>
                              <a:pt x="41" y="37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7"/>
                              <a:pt x="33" y="40"/>
                            </a:cubicBezTo>
                            <a:cubicBezTo>
                              <a:pt x="33" y="56"/>
                              <a:pt x="33" y="56"/>
                              <a:pt x="33" y="56"/>
                            </a:cubicBezTo>
                            <a:lnTo>
                              <a:pt x="25" y="56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6"/>
                              <a:pt x="60" y="56"/>
                              <a:pt x="60" y="56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6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6"/>
                              <a:pt x="93" y="56"/>
                              <a:pt x="93" y="56"/>
                            </a:cubicBezTo>
                            <a:cubicBezTo>
                              <a:pt x="68" y="56"/>
                              <a:pt x="68" y="56"/>
                              <a:pt x="68" y="56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6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6"/>
                              <a:pt x="137" y="56"/>
                              <a:pt x="137" y="56"/>
                            </a:cubicBezTo>
                            <a:cubicBezTo>
                              <a:pt x="125" y="56"/>
                              <a:pt x="125" y="56"/>
                              <a:pt x="125" y="56"/>
                            </a:cubicBezTo>
                            <a:cubicBezTo>
                              <a:pt x="123" y="56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7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7"/>
                              <a:pt x="154" y="40"/>
                            </a:cubicBezTo>
                            <a:cubicBezTo>
                              <a:pt x="154" y="56"/>
                              <a:pt x="154" y="56"/>
                              <a:pt x="154" y="56"/>
                            </a:cubicBezTo>
                            <a:lnTo>
                              <a:pt x="145" y="56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6"/>
                              <a:pt x="181" y="56"/>
                              <a:pt x="181" y="56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6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6"/>
                              <a:pt x="214" y="56"/>
                              <a:pt x="214" y="56"/>
                            </a:cubicBezTo>
                            <a:cubicBezTo>
                              <a:pt x="190" y="56"/>
                              <a:pt x="190" y="56"/>
                              <a:pt x="190" y="56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6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6"/>
                              <a:pt x="258" y="56"/>
                              <a:pt x="258" y="56"/>
                            </a:cubicBezTo>
                            <a:cubicBezTo>
                              <a:pt x="246" y="56"/>
                              <a:pt x="246" y="56"/>
                              <a:pt x="246" y="56"/>
                            </a:cubicBezTo>
                            <a:cubicBezTo>
                              <a:pt x="244" y="56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7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7"/>
                              <a:pt x="275" y="40"/>
                            </a:cubicBezTo>
                            <a:cubicBezTo>
                              <a:pt x="275" y="56"/>
                              <a:pt x="275" y="56"/>
                              <a:pt x="275" y="56"/>
                            </a:cubicBezTo>
                            <a:lnTo>
                              <a:pt x="267" y="56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6"/>
                              <a:pt x="303" y="56"/>
                              <a:pt x="303" y="56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6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6"/>
                              <a:pt x="336" y="56"/>
                              <a:pt x="336" y="56"/>
                            </a:cubicBezTo>
                            <a:cubicBezTo>
                              <a:pt x="310" y="56"/>
                              <a:pt x="310" y="56"/>
                              <a:pt x="310" y="56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6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6"/>
                              <a:pt x="380" y="56"/>
                              <a:pt x="380" y="56"/>
                            </a:cubicBezTo>
                            <a:cubicBezTo>
                              <a:pt x="367" y="56"/>
                              <a:pt x="367" y="56"/>
                              <a:pt x="367" y="56"/>
                            </a:cubicBezTo>
                            <a:cubicBezTo>
                              <a:pt x="365" y="56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7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7"/>
                              <a:pt x="396" y="40"/>
                            </a:cubicBezTo>
                            <a:cubicBezTo>
                              <a:pt x="396" y="56"/>
                              <a:pt x="396" y="56"/>
                              <a:pt x="396" y="56"/>
                            </a:cubicBezTo>
                            <a:lnTo>
                              <a:pt x="388" y="56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6"/>
                              <a:pt x="423" y="56"/>
                              <a:pt x="423" y="56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6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6"/>
                              <a:pt x="457" y="56"/>
                              <a:pt x="457" y="56"/>
                            </a:cubicBezTo>
                            <a:cubicBezTo>
                              <a:pt x="432" y="56"/>
                              <a:pt x="432" y="56"/>
                              <a:pt x="432" y="56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509" y="56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4"/>
                            </a:cubicBezTo>
                            <a:cubicBezTo>
                              <a:pt x="484" y="7"/>
                              <a:pt x="486" y="8"/>
                              <a:pt x="488" y="8"/>
                            </a:cubicBezTo>
                            <a:cubicBezTo>
                              <a:pt x="500" y="8"/>
                              <a:pt x="500" y="8"/>
                              <a:pt x="500" y="8"/>
                            </a:cubicBezTo>
                            <a:cubicBezTo>
                              <a:pt x="500" y="56"/>
                              <a:pt x="500" y="56"/>
                              <a:pt x="500" y="56"/>
                            </a:cubicBezTo>
                            <a:cubicBezTo>
                              <a:pt x="488" y="56"/>
                              <a:pt x="488" y="56"/>
                              <a:pt x="488" y="56"/>
                            </a:cubicBezTo>
                            <a:cubicBezTo>
                              <a:pt x="486" y="56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7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7"/>
                              <a:pt x="517" y="40"/>
                            </a:cubicBezTo>
                            <a:cubicBezTo>
                              <a:pt x="517" y="56"/>
                              <a:pt x="517" y="56"/>
                              <a:pt x="517" y="56"/>
                            </a:cubicBezTo>
                            <a:lnTo>
                              <a:pt x="509" y="56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1191" name="Group 1190">
                      <a:extLst>
                        <a:ext uri="{FF2B5EF4-FFF2-40B4-BE49-F238E27FC236}">
                          <a16:creationId xmlns:a16="http://schemas.microsoft.com/office/drawing/2014/main" id="{306A529E-E776-4758-8EF8-584FDD7FA2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4053195"/>
                      <a:ext cx="3494088" cy="205860"/>
                      <a:chOff x="6448489" y="3923399"/>
                      <a:chExt cx="3494088" cy="205860"/>
                    </a:xfrm>
                  </p:grpSpPr>
                  <p:sp>
                    <p:nvSpPr>
                      <p:cNvPr id="276" name="Freeform 87">
                        <a:extLst>
                          <a:ext uri="{FF2B5EF4-FFF2-40B4-BE49-F238E27FC236}">
                            <a16:creationId xmlns:a16="http://schemas.microsoft.com/office/drawing/2014/main" id="{4A7ECAF6-72F8-41F4-B523-36DD7C694D89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3923399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79" name="Freeform 87">
                        <a:extLst>
                          <a:ext uri="{FF2B5EF4-FFF2-40B4-BE49-F238E27FC236}">
                            <a16:creationId xmlns:a16="http://schemas.microsoft.com/office/drawing/2014/main" id="{143E76D5-E52A-461D-83F9-467EEFD13AAE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3923399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1192" name="Group 1191">
                      <a:extLst>
                        <a:ext uri="{FF2B5EF4-FFF2-40B4-BE49-F238E27FC236}">
                          <a16:creationId xmlns:a16="http://schemas.microsoft.com/office/drawing/2014/main" id="{80ACD4FA-4EA3-4415-8BBF-DC5C4C2C953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3720612"/>
                      <a:ext cx="3494088" cy="211421"/>
                      <a:chOff x="6448489" y="3595137"/>
                      <a:chExt cx="3494088" cy="211421"/>
                    </a:xfrm>
                  </p:grpSpPr>
                  <p:sp>
                    <p:nvSpPr>
                      <p:cNvPr id="277" name="Freeform 88">
                        <a:extLst>
                          <a:ext uri="{FF2B5EF4-FFF2-40B4-BE49-F238E27FC236}">
                            <a16:creationId xmlns:a16="http://schemas.microsoft.com/office/drawing/2014/main" id="{1EF11A9A-DB3E-45FA-A821-F1B413498D1B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3595137"/>
                        <a:ext cx="1702503" cy="211421"/>
                      </a:xfrm>
                      <a:custGeom>
                        <a:avLst/>
                        <a:gdLst>
                          <a:gd name="T0" fmla="*/ 0 w 526"/>
                          <a:gd name="T1" fmla="*/ 57 h 65"/>
                          <a:gd name="T2" fmla="*/ 41 w 526"/>
                          <a:gd name="T3" fmla="*/ 57 h 65"/>
                          <a:gd name="T4" fmla="*/ 7 w 526"/>
                          <a:gd name="T5" fmla="*/ 0 h 65"/>
                          <a:gd name="T6" fmla="*/ 33 w 526"/>
                          <a:gd name="T7" fmla="*/ 57 h 65"/>
                          <a:gd name="T8" fmla="*/ 68 w 526"/>
                          <a:gd name="T9" fmla="*/ 0 h 65"/>
                          <a:gd name="T10" fmla="*/ 68 w 526"/>
                          <a:gd name="T11" fmla="*/ 65 h 65"/>
                          <a:gd name="T12" fmla="*/ 101 w 526"/>
                          <a:gd name="T13" fmla="*/ 9 h 65"/>
                          <a:gd name="T14" fmla="*/ 68 w 526"/>
                          <a:gd name="T15" fmla="*/ 9 h 65"/>
                          <a:gd name="T16" fmla="*/ 68 w 526"/>
                          <a:gd name="T17" fmla="*/ 57 h 65"/>
                          <a:gd name="T18" fmla="*/ 145 w 526"/>
                          <a:gd name="T19" fmla="*/ 0 h 65"/>
                          <a:gd name="T20" fmla="*/ 125 w 526"/>
                          <a:gd name="T21" fmla="*/ 9 h 65"/>
                          <a:gd name="T22" fmla="*/ 125 w 526"/>
                          <a:gd name="T23" fmla="*/ 57 h 65"/>
                          <a:gd name="T24" fmla="*/ 158 w 526"/>
                          <a:gd name="T25" fmla="*/ 65 h 65"/>
                          <a:gd name="T26" fmla="*/ 158 w 526"/>
                          <a:gd name="T27" fmla="*/ 36 h 65"/>
                          <a:gd name="T28" fmla="*/ 145 w 526"/>
                          <a:gd name="T29" fmla="*/ 57 h 65"/>
                          <a:gd name="T30" fmla="*/ 181 w 526"/>
                          <a:gd name="T31" fmla="*/ 57 h 65"/>
                          <a:gd name="T32" fmla="*/ 223 w 526"/>
                          <a:gd name="T33" fmla="*/ 57 h 65"/>
                          <a:gd name="T34" fmla="*/ 190 w 526"/>
                          <a:gd name="T35" fmla="*/ 0 h 65"/>
                          <a:gd name="T36" fmla="*/ 214 w 526"/>
                          <a:gd name="T37" fmla="*/ 57 h 65"/>
                          <a:gd name="T38" fmla="*/ 267 w 526"/>
                          <a:gd name="T39" fmla="*/ 57 h 65"/>
                          <a:gd name="T40" fmla="*/ 242 w 526"/>
                          <a:gd name="T41" fmla="*/ 5 h 65"/>
                          <a:gd name="T42" fmla="*/ 258 w 526"/>
                          <a:gd name="T43" fmla="*/ 57 h 65"/>
                          <a:gd name="T44" fmla="*/ 246 w 526"/>
                          <a:gd name="T45" fmla="*/ 65 h 65"/>
                          <a:gd name="T46" fmla="*/ 283 w 526"/>
                          <a:gd name="T47" fmla="*/ 40 h 65"/>
                          <a:gd name="T48" fmla="*/ 275 w 526"/>
                          <a:gd name="T49" fmla="*/ 57 h 65"/>
                          <a:gd name="T50" fmla="*/ 303 w 526"/>
                          <a:gd name="T51" fmla="*/ 9 h 65"/>
                          <a:gd name="T52" fmla="*/ 336 w 526"/>
                          <a:gd name="T53" fmla="*/ 65 h 65"/>
                          <a:gd name="T54" fmla="*/ 336 w 526"/>
                          <a:gd name="T55" fmla="*/ 0 h 65"/>
                          <a:gd name="T56" fmla="*/ 336 w 526"/>
                          <a:gd name="T57" fmla="*/ 9 h 65"/>
                          <a:gd name="T58" fmla="*/ 310 w 526"/>
                          <a:gd name="T59" fmla="*/ 9 h 65"/>
                          <a:gd name="T60" fmla="*/ 367 w 526"/>
                          <a:gd name="T61" fmla="*/ 0 h 65"/>
                          <a:gd name="T62" fmla="*/ 380 w 526"/>
                          <a:gd name="T63" fmla="*/ 9 h 65"/>
                          <a:gd name="T64" fmla="*/ 363 w 526"/>
                          <a:gd name="T65" fmla="*/ 61 h 65"/>
                          <a:gd name="T66" fmla="*/ 404 w 526"/>
                          <a:gd name="T67" fmla="*/ 61 h 65"/>
                          <a:gd name="T68" fmla="*/ 396 w 526"/>
                          <a:gd name="T69" fmla="*/ 40 h 65"/>
                          <a:gd name="T70" fmla="*/ 432 w 526"/>
                          <a:gd name="T71" fmla="*/ 0 h 65"/>
                          <a:gd name="T72" fmla="*/ 432 w 526"/>
                          <a:gd name="T73" fmla="*/ 65 h 65"/>
                          <a:gd name="T74" fmla="*/ 465 w 526"/>
                          <a:gd name="T75" fmla="*/ 9 h 65"/>
                          <a:gd name="T76" fmla="*/ 432 w 526"/>
                          <a:gd name="T77" fmla="*/ 9 h 65"/>
                          <a:gd name="T78" fmla="*/ 432 w 526"/>
                          <a:gd name="T79" fmla="*/ 57 h 65"/>
                          <a:gd name="T80" fmla="*/ 509 w 526"/>
                          <a:gd name="T81" fmla="*/ 0 h 65"/>
                          <a:gd name="T82" fmla="*/ 488 w 526"/>
                          <a:gd name="T83" fmla="*/ 9 h 65"/>
                          <a:gd name="T84" fmla="*/ 488 w 526"/>
                          <a:gd name="T85" fmla="*/ 57 h 65"/>
                          <a:gd name="T86" fmla="*/ 521 w 526"/>
                          <a:gd name="T87" fmla="*/ 65 h 65"/>
                          <a:gd name="T88" fmla="*/ 521 w 526"/>
                          <a:gd name="T89" fmla="*/ 36 h 65"/>
                          <a:gd name="T90" fmla="*/ 509 w 526"/>
                          <a:gd name="T91" fmla="*/ 57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7" y="0"/>
                            </a:moveTo>
                            <a:cubicBezTo>
                              <a:pt x="3" y="0"/>
                              <a:pt x="0" y="4"/>
                              <a:pt x="0" y="9"/>
                            </a:cubicBezTo>
                            <a:cubicBezTo>
                              <a:pt x="0" y="57"/>
                              <a:pt x="0" y="57"/>
                              <a:pt x="0" y="57"/>
                            </a:cubicBezTo>
                            <a:cubicBezTo>
                              <a:pt x="0" y="62"/>
                              <a:pt x="3" y="65"/>
                              <a:pt x="7" y="65"/>
                            </a:cubicBezTo>
                            <a:cubicBezTo>
                              <a:pt x="33" y="65"/>
                              <a:pt x="33" y="65"/>
                              <a:pt x="33" y="65"/>
                            </a:cubicBezTo>
                            <a:cubicBezTo>
                              <a:pt x="37" y="65"/>
                              <a:pt x="41" y="62"/>
                              <a:pt x="41" y="57"/>
                            </a:cubicBezTo>
                            <a:cubicBezTo>
                              <a:pt x="41" y="9"/>
                              <a:pt x="41" y="9"/>
                              <a:pt x="41" y="9"/>
                            </a:cubicBezTo>
                            <a:cubicBezTo>
                              <a:pt x="41" y="4"/>
                              <a:pt x="37" y="0"/>
                              <a:pt x="33" y="0"/>
                            </a:cubicBezTo>
                            <a:lnTo>
                              <a:pt x="7" y="0"/>
                            </a:lnTo>
                            <a:close/>
                            <a:moveTo>
                              <a:pt x="7" y="9"/>
                            </a:moveTo>
                            <a:cubicBezTo>
                              <a:pt x="33" y="9"/>
                              <a:pt x="33" y="9"/>
                              <a:pt x="33" y="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cubicBezTo>
                              <a:pt x="7" y="57"/>
                              <a:pt x="7" y="57"/>
                              <a:pt x="7" y="57"/>
                            </a:cubicBezTo>
                            <a:lnTo>
                              <a:pt x="7" y="9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9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2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2"/>
                              <a:pt x="101" y="57"/>
                            </a:cubicBezTo>
                            <a:cubicBezTo>
                              <a:pt x="101" y="9"/>
                              <a:pt x="101" y="9"/>
                              <a:pt x="101" y="9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9"/>
                            </a:moveTo>
                            <a:cubicBezTo>
                              <a:pt x="93" y="9"/>
                              <a:pt x="93" y="9"/>
                              <a:pt x="93" y="9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9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5"/>
                            </a:cubicBezTo>
                            <a:cubicBezTo>
                              <a:pt x="120" y="7"/>
                              <a:pt x="123" y="9"/>
                              <a:pt x="125" y="9"/>
                            </a:cubicBezTo>
                            <a:cubicBezTo>
                              <a:pt x="137" y="9"/>
                              <a:pt x="137" y="9"/>
                              <a:pt x="137" y="9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40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9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2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2"/>
                              <a:pt x="223" y="57"/>
                            </a:cubicBezTo>
                            <a:cubicBezTo>
                              <a:pt x="223" y="9"/>
                              <a:pt x="223" y="9"/>
                              <a:pt x="223" y="9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9"/>
                            </a:moveTo>
                            <a:cubicBezTo>
                              <a:pt x="214" y="9"/>
                              <a:pt x="214" y="9"/>
                              <a:pt x="214" y="9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9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5"/>
                            </a:cubicBezTo>
                            <a:cubicBezTo>
                              <a:pt x="242" y="7"/>
                              <a:pt x="244" y="9"/>
                              <a:pt x="246" y="9"/>
                            </a:cubicBezTo>
                            <a:cubicBezTo>
                              <a:pt x="258" y="9"/>
                              <a:pt x="258" y="9"/>
                              <a:pt x="258" y="9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40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9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2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2"/>
                              <a:pt x="344" y="57"/>
                            </a:cubicBezTo>
                            <a:cubicBezTo>
                              <a:pt x="344" y="9"/>
                              <a:pt x="344" y="9"/>
                              <a:pt x="344" y="9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9"/>
                            </a:moveTo>
                            <a:cubicBezTo>
                              <a:pt x="336" y="9"/>
                              <a:pt x="336" y="9"/>
                              <a:pt x="336" y="9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9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5"/>
                            </a:cubicBezTo>
                            <a:cubicBezTo>
                              <a:pt x="363" y="7"/>
                              <a:pt x="365" y="9"/>
                              <a:pt x="367" y="9"/>
                            </a:cubicBezTo>
                            <a:cubicBezTo>
                              <a:pt x="380" y="9"/>
                              <a:pt x="380" y="9"/>
                              <a:pt x="380" y="9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40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9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2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2"/>
                              <a:pt x="465" y="57"/>
                            </a:cubicBezTo>
                            <a:cubicBezTo>
                              <a:pt x="465" y="9"/>
                              <a:pt x="465" y="9"/>
                              <a:pt x="465" y="9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9"/>
                            </a:moveTo>
                            <a:cubicBezTo>
                              <a:pt x="457" y="9"/>
                              <a:pt x="457" y="9"/>
                              <a:pt x="457" y="9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9"/>
                            </a:lnTo>
                            <a:close/>
                            <a:moveTo>
                              <a:pt x="509" y="57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5"/>
                            </a:cubicBezTo>
                            <a:cubicBezTo>
                              <a:pt x="484" y="7"/>
                              <a:pt x="486" y="9"/>
                              <a:pt x="488" y="9"/>
                            </a:cubicBezTo>
                            <a:cubicBezTo>
                              <a:pt x="500" y="9"/>
                              <a:pt x="500" y="9"/>
                              <a:pt x="500" y="9"/>
                            </a:cubicBezTo>
                            <a:cubicBezTo>
                              <a:pt x="500" y="57"/>
                              <a:pt x="500" y="57"/>
                              <a:pt x="500" y="57"/>
                            </a:cubicBezTo>
                            <a:cubicBezTo>
                              <a:pt x="488" y="57"/>
                              <a:pt x="488" y="57"/>
                              <a:pt x="488" y="57"/>
                            </a:cubicBezTo>
                            <a:cubicBezTo>
                              <a:pt x="486" y="57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8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8"/>
                              <a:pt x="517" y="40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lnTo>
                              <a:pt x="509" y="57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80" name="Freeform 88">
                        <a:extLst>
                          <a:ext uri="{FF2B5EF4-FFF2-40B4-BE49-F238E27FC236}">
                            <a16:creationId xmlns:a16="http://schemas.microsoft.com/office/drawing/2014/main" id="{2B37EB06-9F15-4DFF-81DD-3BF16FE464A6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3595137"/>
                        <a:ext cx="1702503" cy="211421"/>
                      </a:xfrm>
                      <a:custGeom>
                        <a:avLst/>
                        <a:gdLst>
                          <a:gd name="T0" fmla="*/ 0 w 526"/>
                          <a:gd name="T1" fmla="*/ 57 h 65"/>
                          <a:gd name="T2" fmla="*/ 41 w 526"/>
                          <a:gd name="T3" fmla="*/ 57 h 65"/>
                          <a:gd name="T4" fmla="*/ 7 w 526"/>
                          <a:gd name="T5" fmla="*/ 0 h 65"/>
                          <a:gd name="T6" fmla="*/ 33 w 526"/>
                          <a:gd name="T7" fmla="*/ 57 h 65"/>
                          <a:gd name="T8" fmla="*/ 68 w 526"/>
                          <a:gd name="T9" fmla="*/ 0 h 65"/>
                          <a:gd name="T10" fmla="*/ 68 w 526"/>
                          <a:gd name="T11" fmla="*/ 65 h 65"/>
                          <a:gd name="T12" fmla="*/ 101 w 526"/>
                          <a:gd name="T13" fmla="*/ 9 h 65"/>
                          <a:gd name="T14" fmla="*/ 68 w 526"/>
                          <a:gd name="T15" fmla="*/ 9 h 65"/>
                          <a:gd name="T16" fmla="*/ 68 w 526"/>
                          <a:gd name="T17" fmla="*/ 57 h 65"/>
                          <a:gd name="T18" fmla="*/ 145 w 526"/>
                          <a:gd name="T19" fmla="*/ 0 h 65"/>
                          <a:gd name="T20" fmla="*/ 125 w 526"/>
                          <a:gd name="T21" fmla="*/ 9 h 65"/>
                          <a:gd name="T22" fmla="*/ 125 w 526"/>
                          <a:gd name="T23" fmla="*/ 57 h 65"/>
                          <a:gd name="T24" fmla="*/ 158 w 526"/>
                          <a:gd name="T25" fmla="*/ 65 h 65"/>
                          <a:gd name="T26" fmla="*/ 158 w 526"/>
                          <a:gd name="T27" fmla="*/ 36 h 65"/>
                          <a:gd name="T28" fmla="*/ 145 w 526"/>
                          <a:gd name="T29" fmla="*/ 57 h 65"/>
                          <a:gd name="T30" fmla="*/ 181 w 526"/>
                          <a:gd name="T31" fmla="*/ 57 h 65"/>
                          <a:gd name="T32" fmla="*/ 223 w 526"/>
                          <a:gd name="T33" fmla="*/ 57 h 65"/>
                          <a:gd name="T34" fmla="*/ 190 w 526"/>
                          <a:gd name="T35" fmla="*/ 0 h 65"/>
                          <a:gd name="T36" fmla="*/ 214 w 526"/>
                          <a:gd name="T37" fmla="*/ 57 h 65"/>
                          <a:gd name="T38" fmla="*/ 267 w 526"/>
                          <a:gd name="T39" fmla="*/ 57 h 65"/>
                          <a:gd name="T40" fmla="*/ 242 w 526"/>
                          <a:gd name="T41" fmla="*/ 5 h 65"/>
                          <a:gd name="T42" fmla="*/ 258 w 526"/>
                          <a:gd name="T43" fmla="*/ 57 h 65"/>
                          <a:gd name="T44" fmla="*/ 246 w 526"/>
                          <a:gd name="T45" fmla="*/ 65 h 65"/>
                          <a:gd name="T46" fmla="*/ 283 w 526"/>
                          <a:gd name="T47" fmla="*/ 40 h 65"/>
                          <a:gd name="T48" fmla="*/ 275 w 526"/>
                          <a:gd name="T49" fmla="*/ 57 h 65"/>
                          <a:gd name="T50" fmla="*/ 303 w 526"/>
                          <a:gd name="T51" fmla="*/ 9 h 65"/>
                          <a:gd name="T52" fmla="*/ 336 w 526"/>
                          <a:gd name="T53" fmla="*/ 65 h 65"/>
                          <a:gd name="T54" fmla="*/ 336 w 526"/>
                          <a:gd name="T55" fmla="*/ 0 h 65"/>
                          <a:gd name="T56" fmla="*/ 336 w 526"/>
                          <a:gd name="T57" fmla="*/ 9 h 65"/>
                          <a:gd name="T58" fmla="*/ 310 w 526"/>
                          <a:gd name="T59" fmla="*/ 9 h 65"/>
                          <a:gd name="T60" fmla="*/ 367 w 526"/>
                          <a:gd name="T61" fmla="*/ 0 h 65"/>
                          <a:gd name="T62" fmla="*/ 380 w 526"/>
                          <a:gd name="T63" fmla="*/ 9 h 65"/>
                          <a:gd name="T64" fmla="*/ 363 w 526"/>
                          <a:gd name="T65" fmla="*/ 61 h 65"/>
                          <a:gd name="T66" fmla="*/ 404 w 526"/>
                          <a:gd name="T67" fmla="*/ 61 h 65"/>
                          <a:gd name="T68" fmla="*/ 396 w 526"/>
                          <a:gd name="T69" fmla="*/ 40 h 65"/>
                          <a:gd name="T70" fmla="*/ 432 w 526"/>
                          <a:gd name="T71" fmla="*/ 0 h 65"/>
                          <a:gd name="T72" fmla="*/ 432 w 526"/>
                          <a:gd name="T73" fmla="*/ 65 h 65"/>
                          <a:gd name="T74" fmla="*/ 465 w 526"/>
                          <a:gd name="T75" fmla="*/ 9 h 65"/>
                          <a:gd name="T76" fmla="*/ 432 w 526"/>
                          <a:gd name="T77" fmla="*/ 9 h 65"/>
                          <a:gd name="T78" fmla="*/ 432 w 526"/>
                          <a:gd name="T79" fmla="*/ 57 h 65"/>
                          <a:gd name="T80" fmla="*/ 509 w 526"/>
                          <a:gd name="T81" fmla="*/ 0 h 65"/>
                          <a:gd name="T82" fmla="*/ 488 w 526"/>
                          <a:gd name="T83" fmla="*/ 9 h 65"/>
                          <a:gd name="T84" fmla="*/ 488 w 526"/>
                          <a:gd name="T85" fmla="*/ 57 h 65"/>
                          <a:gd name="T86" fmla="*/ 521 w 526"/>
                          <a:gd name="T87" fmla="*/ 65 h 65"/>
                          <a:gd name="T88" fmla="*/ 521 w 526"/>
                          <a:gd name="T89" fmla="*/ 36 h 65"/>
                          <a:gd name="T90" fmla="*/ 509 w 526"/>
                          <a:gd name="T91" fmla="*/ 57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7" y="0"/>
                            </a:moveTo>
                            <a:cubicBezTo>
                              <a:pt x="3" y="0"/>
                              <a:pt x="0" y="4"/>
                              <a:pt x="0" y="9"/>
                            </a:cubicBezTo>
                            <a:cubicBezTo>
                              <a:pt x="0" y="57"/>
                              <a:pt x="0" y="57"/>
                              <a:pt x="0" y="57"/>
                            </a:cubicBezTo>
                            <a:cubicBezTo>
                              <a:pt x="0" y="62"/>
                              <a:pt x="3" y="65"/>
                              <a:pt x="7" y="65"/>
                            </a:cubicBezTo>
                            <a:cubicBezTo>
                              <a:pt x="33" y="65"/>
                              <a:pt x="33" y="65"/>
                              <a:pt x="33" y="65"/>
                            </a:cubicBezTo>
                            <a:cubicBezTo>
                              <a:pt x="37" y="65"/>
                              <a:pt x="41" y="62"/>
                              <a:pt x="41" y="57"/>
                            </a:cubicBezTo>
                            <a:cubicBezTo>
                              <a:pt x="41" y="9"/>
                              <a:pt x="41" y="9"/>
                              <a:pt x="41" y="9"/>
                            </a:cubicBezTo>
                            <a:cubicBezTo>
                              <a:pt x="41" y="4"/>
                              <a:pt x="37" y="0"/>
                              <a:pt x="33" y="0"/>
                            </a:cubicBezTo>
                            <a:lnTo>
                              <a:pt x="7" y="0"/>
                            </a:lnTo>
                            <a:close/>
                            <a:moveTo>
                              <a:pt x="7" y="9"/>
                            </a:moveTo>
                            <a:cubicBezTo>
                              <a:pt x="33" y="9"/>
                              <a:pt x="33" y="9"/>
                              <a:pt x="33" y="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cubicBezTo>
                              <a:pt x="7" y="57"/>
                              <a:pt x="7" y="57"/>
                              <a:pt x="7" y="57"/>
                            </a:cubicBezTo>
                            <a:lnTo>
                              <a:pt x="7" y="9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9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2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2"/>
                              <a:pt x="101" y="57"/>
                            </a:cubicBezTo>
                            <a:cubicBezTo>
                              <a:pt x="101" y="9"/>
                              <a:pt x="101" y="9"/>
                              <a:pt x="101" y="9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9"/>
                            </a:moveTo>
                            <a:cubicBezTo>
                              <a:pt x="93" y="9"/>
                              <a:pt x="93" y="9"/>
                              <a:pt x="93" y="9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9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5"/>
                            </a:cubicBezTo>
                            <a:cubicBezTo>
                              <a:pt x="120" y="7"/>
                              <a:pt x="123" y="9"/>
                              <a:pt x="125" y="9"/>
                            </a:cubicBezTo>
                            <a:cubicBezTo>
                              <a:pt x="137" y="9"/>
                              <a:pt x="137" y="9"/>
                              <a:pt x="137" y="9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40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9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2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2"/>
                              <a:pt x="223" y="57"/>
                            </a:cubicBezTo>
                            <a:cubicBezTo>
                              <a:pt x="223" y="9"/>
                              <a:pt x="223" y="9"/>
                              <a:pt x="223" y="9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9"/>
                            </a:moveTo>
                            <a:cubicBezTo>
                              <a:pt x="214" y="9"/>
                              <a:pt x="214" y="9"/>
                              <a:pt x="214" y="9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9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5"/>
                            </a:cubicBezTo>
                            <a:cubicBezTo>
                              <a:pt x="242" y="7"/>
                              <a:pt x="244" y="9"/>
                              <a:pt x="246" y="9"/>
                            </a:cubicBezTo>
                            <a:cubicBezTo>
                              <a:pt x="258" y="9"/>
                              <a:pt x="258" y="9"/>
                              <a:pt x="258" y="9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40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9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2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2"/>
                              <a:pt x="344" y="57"/>
                            </a:cubicBezTo>
                            <a:cubicBezTo>
                              <a:pt x="344" y="9"/>
                              <a:pt x="344" y="9"/>
                              <a:pt x="344" y="9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9"/>
                            </a:moveTo>
                            <a:cubicBezTo>
                              <a:pt x="336" y="9"/>
                              <a:pt x="336" y="9"/>
                              <a:pt x="336" y="9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9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5"/>
                            </a:cubicBezTo>
                            <a:cubicBezTo>
                              <a:pt x="363" y="7"/>
                              <a:pt x="365" y="9"/>
                              <a:pt x="367" y="9"/>
                            </a:cubicBezTo>
                            <a:cubicBezTo>
                              <a:pt x="380" y="9"/>
                              <a:pt x="380" y="9"/>
                              <a:pt x="380" y="9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40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9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2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2"/>
                              <a:pt x="465" y="57"/>
                            </a:cubicBezTo>
                            <a:cubicBezTo>
                              <a:pt x="465" y="9"/>
                              <a:pt x="465" y="9"/>
                              <a:pt x="465" y="9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9"/>
                            </a:moveTo>
                            <a:cubicBezTo>
                              <a:pt x="457" y="9"/>
                              <a:pt x="457" y="9"/>
                              <a:pt x="457" y="9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9"/>
                            </a:lnTo>
                            <a:close/>
                            <a:moveTo>
                              <a:pt x="509" y="57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5"/>
                            </a:cubicBezTo>
                            <a:cubicBezTo>
                              <a:pt x="484" y="7"/>
                              <a:pt x="486" y="9"/>
                              <a:pt x="488" y="9"/>
                            </a:cubicBezTo>
                            <a:cubicBezTo>
                              <a:pt x="500" y="9"/>
                              <a:pt x="500" y="9"/>
                              <a:pt x="500" y="9"/>
                            </a:cubicBezTo>
                            <a:cubicBezTo>
                              <a:pt x="500" y="57"/>
                              <a:pt x="500" y="57"/>
                              <a:pt x="500" y="57"/>
                            </a:cubicBezTo>
                            <a:cubicBezTo>
                              <a:pt x="488" y="57"/>
                              <a:pt x="488" y="57"/>
                              <a:pt x="488" y="57"/>
                            </a:cubicBezTo>
                            <a:cubicBezTo>
                              <a:pt x="486" y="57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8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8"/>
                              <a:pt x="517" y="40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lnTo>
                              <a:pt x="509" y="57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1193" name="Group 1192">
                      <a:extLst>
                        <a:ext uri="{FF2B5EF4-FFF2-40B4-BE49-F238E27FC236}">
                          <a16:creationId xmlns:a16="http://schemas.microsoft.com/office/drawing/2014/main" id="{59949678-3036-4F8F-800E-10DFDF1839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3388029"/>
                      <a:ext cx="3494088" cy="211421"/>
                      <a:chOff x="6448489" y="3272441"/>
                      <a:chExt cx="3494088" cy="211421"/>
                    </a:xfrm>
                  </p:grpSpPr>
                  <p:sp>
                    <p:nvSpPr>
                      <p:cNvPr id="278" name="Freeform 89">
                        <a:extLst>
                          <a:ext uri="{FF2B5EF4-FFF2-40B4-BE49-F238E27FC236}">
                            <a16:creationId xmlns:a16="http://schemas.microsoft.com/office/drawing/2014/main" id="{F9D0DD7A-4965-4667-8A27-3CADD363230C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3272441"/>
                        <a:ext cx="1702503" cy="211421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40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6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6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6 h 65"/>
                          <a:gd name="T32" fmla="*/ 181 w 526"/>
                          <a:gd name="T33" fmla="*/ 56 h 65"/>
                          <a:gd name="T34" fmla="*/ 223 w 526"/>
                          <a:gd name="T35" fmla="*/ 56 h 65"/>
                          <a:gd name="T36" fmla="*/ 190 w 526"/>
                          <a:gd name="T37" fmla="*/ 0 h 65"/>
                          <a:gd name="T38" fmla="*/ 214 w 526"/>
                          <a:gd name="T39" fmla="*/ 56 h 65"/>
                          <a:gd name="T40" fmla="*/ 267 w 526"/>
                          <a:gd name="T41" fmla="*/ 56 h 65"/>
                          <a:gd name="T42" fmla="*/ 242 w 526"/>
                          <a:gd name="T43" fmla="*/ 4 h 65"/>
                          <a:gd name="T44" fmla="*/ 258 w 526"/>
                          <a:gd name="T45" fmla="*/ 56 h 65"/>
                          <a:gd name="T46" fmla="*/ 246 w 526"/>
                          <a:gd name="T47" fmla="*/ 65 h 65"/>
                          <a:gd name="T48" fmla="*/ 283 w 526"/>
                          <a:gd name="T49" fmla="*/ 40 h 65"/>
                          <a:gd name="T50" fmla="*/ 275 w 526"/>
                          <a:gd name="T51" fmla="*/ 56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40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6 h 65"/>
                          <a:gd name="T82" fmla="*/ 509 w 526"/>
                          <a:gd name="T83" fmla="*/ 0 h 65"/>
                          <a:gd name="T84" fmla="*/ 488 w 526"/>
                          <a:gd name="T85" fmla="*/ 8 h 65"/>
                          <a:gd name="T86" fmla="*/ 488 w 526"/>
                          <a:gd name="T87" fmla="*/ 56 h 65"/>
                          <a:gd name="T88" fmla="*/ 521 w 526"/>
                          <a:gd name="T89" fmla="*/ 65 h 65"/>
                          <a:gd name="T90" fmla="*/ 521 w 526"/>
                          <a:gd name="T91" fmla="*/ 36 h 65"/>
                          <a:gd name="T92" fmla="*/ 509 w 526"/>
                          <a:gd name="T93" fmla="*/ 56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6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6"/>
                              <a:pt x="16" y="56"/>
                              <a:pt x="16" y="56"/>
                            </a:cubicBezTo>
                            <a:cubicBezTo>
                              <a:pt x="4" y="56"/>
                              <a:pt x="4" y="56"/>
                              <a:pt x="4" y="56"/>
                            </a:cubicBezTo>
                            <a:cubicBezTo>
                              <a:pt x="1" y="56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40"/>
                              <a:pt x="41" y="40"/>
                              <a:pt x="41" y="40"/>
                            </a:cubicBezTo>
                            <a:cubicBezTo>
                              <a:pt x="41" y="37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7"/>
                              <a:pt x="33" y="40"/>
                            </a:cubicBezTo>
                            <a:cubicBezTo>
                              <a:pt x="33" y="56"/>
                              <a:pt x="33" y="56"/>
                              <a:pt x="33" y="56"/>
                            </a:cubicBezTo>
                            <a:lnTo>
                              <a:pt x="25" y="56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6"/>
                              <a:pt x="60" y="56"/>
                              <a:pt x="60" y="56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6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6"/>
                              <a:pt x="93" y="56"/>
                              <a:pt x="93" y="56"/>
                            </a:cubicBezTo>
                            <a:cubicBezTo>
                              <a:pt x="68" y="56"/>
                              <a:pt x="68" y="56"/>
                              <a:pt x="68" y="56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6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6"/>
                              <a:pt x="137" y="56"/>
                              <a:pt x="137" y="56"/>
                            </a:cubicBezTo>
                            <a:cubicBezTo>
                              <a:pt x="125" y="56"/>
                              <a:pt x="125" y="56"/>
                              <a:pt x="125" y="56"/>
                            </a:cubicBezTo>
                            <a:cubicBezTo>
                              <a:pt x="123" y="56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7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7"/>
                              <a:pt x="154" y="40"/>
                            </a:cubicBezTo>
                            <a:cubicBezTo>
                              <a:pt x="154" y="56"/>
                              <a:pt x="154" y="56"/>
                              <a:pt x="154" y="56"/>
                            </a:cubicBezTo>
                            <a:lnTo>
                              <a:pt x="145" y="56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6"/>
                              <a:pt x="181" y="56"/>
                              <a:pt x="181" y="56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6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6"/>
                              <a:pt x="214" y="56"/>
                              <a:pt x="214" y="56"/>
                            </a:cubicBezTo>
                            <a:cubicBezTo>
                              <a:pt x="190" y="56"/>
                              <a:pt x="190" y="56"/>
                              <a:pt x="190" y="56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6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6"/>
                              <a:pt x="258" y="56"/>
                              <a:pt x="258" y="56"/>
                            </a:cubicBezTo>
                            <a:cubicBezTo>
                              <a:pt x="246" y="56"/>
                              <a:pt x="246" y="56"/>
                              <a:pt x="246" y="56"/>
                            </a:cubicBezTo>
                            <a:cubicBezTo>
                              <a:pt x="244" y="56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7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7"/>
                              <a:pt x="275" y="40"/>
                            </a:cubicBezTo>
                            <a:cubicBezTo>
                              <a:pt x="275" y="56"/>
                              <a:pt x="275" y="56"/>
                              <a:pt x="275" y="56"/>
                            </a:cubicBezTo>
                            <a:lnTo>
                              <a:pt x="267" y="56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6"/>
                              <a:pt x="303" y="56"/>
                              <a:pt x="303" y="56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6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6"/>
                              <a:pt x="336" y="56"/>
                              <a:pt x="336" y="56"/>
                            </a:cubicBezTo>
                            <a:cubicBezTo>
                              <a:pt x="310" y="56"/>
                              <a:pt x="310" y="56"/>
                              <a:pt x="310" y="56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6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6"/>
                              <a:pt x="380" y="56"/>
                              <a:pt x="380" y="56"/>
                            </a:cubicBezTo>
                            <a:cubicBezTo>
                              <a:pt x="367" y="56"/>
                              <a:pt x="367" y="56"/>
                              <a:pt x="367" y="56"/>
                            </a:cubicBezTo>
                            <a:cubicBezTo>
                              <a:pt x="365" y="56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7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7"/>
                              <a:pt x="396" y="40"/>
                            </a:cubicBezTo>
                            <a:cubicBezTo>
                              <a:pt x="396" y="56"/>
                              <a:pt x="396" y="56"/>
                              <a:pt x="396" y="56"/>
                            </a:cubicBezTo>
                            <a:lnTo>
                              <a:pt x="388" y="56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6"/>
                              <a:pt x="423" y="56"/>
                              <a:pt x="423" y="56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6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6"/>
                              <a:pt x="457" y="56"/>
                              <a:pt x="457" y="56"/>
                            </a:cubicBezTo>
                            <a:cubicBezTo>
                              <a:pt x="432" y="56"/>
                              <a:pt x="432" y="56"/>
                              <a:pt x="432" y="56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509" y="56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4"/>
                            </a:cubicBezTo>
                            <a:cubicBezTo>
                              <a:pt x="484" y="7"/>
                              <a:pt x="486" y="8"/>
                              <a:pt x="488" y="8"/>
                            </a:cubicBezTo>
                            <a:cubicBezTo>
                              <a:pt x="500" y="8"/>
                              <a:pt x="500" y="8"/>
                              <a:pt x="500" y="8"/>
                            </a:cubicBezTo>
                            <a:cubicBezTo>
                              <a:pt x="500" y="56"/>
                              <a:pt x="500" y="56"/>
                              <a:pt x="500" y="56"/>
                            </a:cubicBezTo>
                            <a:cubicBezTo>
                              <a:pt x="488" y="56"/>
                              <a:pt x="488" y="56"/>
                              <a:pt x="488" y="56"/>
                            </a:cubicBezTo>
                            <a:cubicBezTo>
                              <a:pt x="486" y="56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7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7"/>
                              <a:pt x="517" y="40"/>
                            </a:cubicBezTo>
                            <a:cubicBezTo>
                              <a:pt x="517" y="56"/>
                              <a:pt x="517" y="56"/>
                              <a:pt x="517" y="56"/>
                            </a:cubicBezTo>
                            <a:lnTo>
                              <a:pt x="509" y="56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81" name="Freeform 89">
                        <a:extLst>
                          <a:ext uri="{FF2B5EF4-FFF2-40B4-BE49-F238E27FC236}">
                            <a16:creationId xmlns:a16="http://schemas.microsoft.com/office/drawing/2014/main" id="{CE213499-D314-46F0-B81A-E01A5C894DC9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3272441"/>
                        <a:ext cx="1702503" cy="211421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40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6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6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6 h 65"/>
                          <a:gd name="T32" fmla="*/ 181 w 526"/>
                          <a:gd name="T33" fmla="*/ 56 h 65"/>
                          <a:gd name="T34" fmla="*/ 223 w 526"/>
                          <a:gd name="T35" fmla="*/ 56 h 65"/>
                          <a:gd name="T36" fmla="*/ 190 w 526"/>
                          <a:gd name="T37" fmla="*/ 0 h 65"/>
                          <a:gd name="T38" fmla="*/ 214 w 526"/>
                          <a:gd name="T39" fmla="*/ 56 h 65"/>
                          <a:gd name="T40" fmla="*/ 267 w 526"/>
                          <a:gd name="T41" fmla="*/ 56 h 65"/>
                          <a:gd name="T42" fmla="*/ 242 w 526"/>
                          <a:gd name="T43" fmla="*/ 4 h 65"/>
                          <a:gd name="T44" fmla="*/ 258 w 526"/>
                          <a:gd name="T45" fmla="*/ 56 h 65"/>
                          <a:gd name="T46" fmla="*/ 246 w 526"/>
                          <a:gd name="T47" fmla="*/ 65 h 65"/>
                          <a:gd name="T48" fmla="*/ 283 w 526"/>
                          <a:gd name="T49" fmla="*/ 40 h 65"/>
                          <a:gd name="T50" fmla="*/ 275 w 526"/>
                          <a:gd name="T51" fmla="*/ 56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40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6 h 65"/>
                          <a:gd name="T82" fmla="*/ 509 w 526"/>
                          <a:gd name="T83" fmla="*/ 0 h 65"/>
                          <a:gd name="T84" fmla="*/ 488 w 526"/>
                          <a:gd name="T85" fmla="*/ 8 h 65"/>
                          <a:gd name="T86" fmla="*/ 488 w 526"/>
                          <a:gd name="T87" fmla="*/ 56 h 65"/>
                          <a:gd name="T88" fmla="*/ 521 w 526"/>
                          <a:gd name="T89" fmla="*/ 65 h 65"/>
                          <a:gd name="T90" fmla="*/ 521 w 526"/>
                          <a:gd name="T91" fmla="*/ 36 h 65"/>
                          <a:gd name="T92" fmla="*/ 509 w 526"/>
                          <a:gd name="T93" fmla="*/ 56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6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6"/>
                              <a:pt x="16" y="56"/>
                              <a:pt x="16" y="56"/>
                            </a:cubicBezTo>
                            <a:cubicBezTo>
                              <a:pt x="4" y="56"/>
                              <a:pt x="4" y="56"/>
                              <a:pt x="4" y="56"/>
                            </a:cubicBezTo>
                            <a:cubicBezTo>
                              <a:pt x="1" y="56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40"/>
                              <a:pt x="41" y="40"/>
                              <a:pt x="41" y="40"/>
                            </a:cubicBezTo>
                            <a:cubicBezTo>
                              <a:pt x="41" y="37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7"/>
                              <a:pt x="33" y="40"/>
                            </a:cubicBezTo>
                            <a:cubicBezTo>
                              <a:pt x="33" y="56"/>
                              <a:pt x="33" y="56"/>
                              <a:pt x="33" y="56"/>
                            </a:cubicBezTo>
                            <a:lnTo>
                              <a:pt x="25" y="56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6"/>
                              <a:pt x="60" y="56"/>
                              <a:pt x="60" y="56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6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6"/>
                              <a:pt x="93" y="56"/>
                              <a:pt x="93" y="56"/>
                            </a:cubicBezTo>
                            <a:cubicBezTo>
                              <a:pt x="68" y="56"/>
                              <a:pt x="68" y="56"/>
                              <a:pt x="68" y="56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6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6"/>
                              <a:pt x="137" y="56"/>
                              <a:pt x="137" y="56"/>
                            </a:cubicBezTo>
                            <a:cubicBezTo>
                              <a:pt x="125" y="56"/>
                              <a:pt x="125" y="56"/>
                              <a:pt x="125" y="56"/>
                            </a:cubicBezTo>
                            <a:cubicBezTo>
                              <a:pt x="123" y="56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7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7"/>
                              <a:pt x="154" y="40"/>
                            </a:cubicBezTo>
                            <a:cubicBezTo>
                              <a:pt x="154" y="56"/>
                              <a:pt x="154" y="56"/>
                              <a:pt x="154" y="56"/>
                            </a:cubicBezTo>
                            <a:lnTo>
                              <a:pt x="145" y="56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6"/>
                              <a:pt x="181" y="56"/>
                              <a:pt x="181" y="56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6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6"/>
                              <a:pt x="214" y="56"/>
                              <a:pt x="214" y="56"/>
                            </a:cubicBezTo>
                            <a:cubicBezTo>
                              <a:pt x="190" y="56"/>
                              <a:pt x="190" y="56"/>
                              <a:pt x="190" y="56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6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6"/>
                              <a:pt x="258" y="56"/>
                              <a:pt x="258" y="56"/>
                            </a:cubicBezTo>
                            <a:cubicBezTo>
                              <a:pt x="246" y="56"/>
                              <a:pt x="246" y="56"/>
                              <a:pt x="246" y="56"/>
                            </a:cubicBezTo>
                            <a:cubicBezTo>
                              <a:pt x="244" y="56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7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7"/>
                              <a:pt x="275" y="40"/>
                            </a:cubicBezTo>
                            <a:cubicBezTo>
                              <a:pt x="275" y="56"/>
                              <a:pt x="275" y="56"/>
                              <a:pt x="275" y="56"/>
                            </a:cubicBezTo>
                            <a:lnTo>
                              <a:pt x="267" y="56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6"/>
                              <a:pt x="303" y="56"/>
                              <a:pt x="303" y="56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6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6"/>
                              <a:pt x="336" y="56"/>
                              <a:pt x="336" y="56"/>
                            </a:cubicBezTo>
                            <a:cubicBezTo>
                              <a:pt x="310" y="56"/>
                              <a:pt x="310" y="56"/>
                              <a:pt x="310" y="56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6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6"/>
                              <a:pt x="380" y="56"/>
                              <a:pt x="380" y="56"/>
                            </a:cubicBezTo>
                            <a:cubicBezTo>
                              <a:pt x="367" y="56"/>
                              <a:pt x="367" y="56"/>
                              <a:pt x="367" y="56"/>
                            </a:cubicBezTo>
                            <a:cubicBezTo>
                              <a:pt x="365" y="56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7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7"/>
                              <a:pt x="396" y="40"/>
                            </a:cubicBezTo>
                            <a:cubicBezTo>
                              <a:pt x="396" y="56"/>
                              <a:pt x="396" y="56"/>
                              <a:pt x="396" y="56"/>
                            </a:cubicBezTo>
                            <a:lnTo>
                              <a:pt x="388" y="56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6"/>
                              <a:pt x="423" y="56"/>
                              <a:pt x="423" y="56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6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6"/>
                              <a:pt x="457" y="56"/>
                              <a:pt x="457" y="56"/>
                            </a:cubicBezTo>
                            <a:cubicBezTo>
                              <a:pt x="432" y="56"/>
                              <a:pt x="432" y="56"/>
                              <a:pt x="432" y="56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509" y="56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4"/>
                            </a:cubicBezTo>
                            <a:cubicBezTo>
                              <a:pt x="484" y="7"/>
                              <a:pt x="486" y="8"/>
                              <a:pt x="488" y="8"/>
                            </a:cubicBezTo>
                            <a:cubicBezTo>
                              <a:pt x="500" y="8"/>
                              <a:pt x="500" y="8"/>
                              <a:pt x="500" y="8"/>
                            </a:cubicBezTo>
                            <a:cubicBezTo>
                              <a:pt x="500" y="56"/>
                              <a:pt x="500" y="56"/>
                              <a:pt x="500" y="56"/>
                            </a:cubicBezTo>
                            <a:cubicBezTo>
                              <a:pt x="488" y="56"/>
                              <a:pt x="488" y="56"/>
                              <a:pt x="488" y="56"/>
                            </a:cubicBezTo>
                            <a:cubicBezTo>
                              <a:pt x="486" y="56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7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7"/>
                              <a:pt x="517" y="40"/>
                            </a:cubicBezTo>
                            <a:cubicBezTo>
                              <a:pt x="517" y="56"/>
                              <a:pt x="517" y="56"/>
                              <a:pt x="517" y="56"/>
                            </a:cubicBezTo>
                            <a:lnTo>
                              <a:pt x="509" y="56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288" name="Group 287">
                      <a:extLst>
                        <a:ext uri="{FF2B5EF4-FFF2-40B4-BE49-F238E27FC236}">
                          <a16:creationId xmlns:a16="http://schemas.microsoft.com/office/drawing/2014/main" id="{FB215272-A240-4A53-BDE1-A83F892CEF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4380219"/>
                      <a:ext cx="3494088" cy="205860"/>
                      <a:chOff x="6448489" y="3923399"/>
                      <a:chExt cx="3494088" cy="205860"/>
                    </a:xfrm>
                  </p:grpSpPr>
                  <p:sp>
                    <p:nvSpPr>
                      <p:cNvPr id="289" name="Freeform 87">
                        <a:extLst>
                          <a:ext uri="{FF2B5EF4-FFF2-40B4-BE49-F238E27FC236}">
                            <a16:creationId xmlns:a16="http://schemas.microsoft.com/office/drawing/2014/main" id="{79E29ADE-D6BE-4362-81C8-5D7437AFE399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3923399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90" name="Freeform 87">
                        <a:extLst>
                          <a:ext uri="{FF2B5EF4-FFF2-40B4-BE49-F238E27FC236}">
                            <a16:creationId xmlns:a16="http://schemas.microsoft.com/office/drawing/2014/main" id="{5B215F8F-079A-4A2B-9F00-785D3CADEFE2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3923399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</p:grpSp>
            </p:grpSp>
          </p:grpSp>
        </p:grp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0735A7B5-0411-4474-84C0-F7BD521AD702}"/>
                </a:ext>
              </a:extLst>
            </p:cNvPr>
            <p:cNvSpPr/>
            <p:nvPr/>
          </p:nvSpPr>
          <p:spPr>
            <a:xfrm>
              <a:off x="6448489" y="2916722"/>
              <a:ext cx="3494088" cy="115777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lvl="0" algn="ctr"/>
              <a:r>
                <a:rPr lang="en-US" sz="2294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{ Your Code }</a:t>
              </a:r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B2579F7-4CEA-4C5E-A95A-B73B227BF174}"/>
              </a:ext>
            </a:extLst>
          </p:cNvPr>
          <p:cNvSpPr/>
          <p:nvPr/>
        </p:nvSpPr>
        <p:spPr bwMode="auto">
          <a:xfrm>
            <a:off x="6893591" y="2980718"/>
            <a:ext cx="1699267" cy="236642"/>
          </a:xfrm>
          <a:custGeom>
            <a:avLst/>
            <a:gdLst>
              <a:gd name="connsiteX0" fmla="*/ 0 w 1867301"/>
              <a:gd name="connsiteY0" fmla="*/ 0 h 567891"/>
              <a:gd name="connsiteX1" fmla="*/ 1299410 w 1867301"/>
              <a:gd name="connsiteY1" fmla="*/ 0 h 567891"/>
              <a:gd name="connsiteX2" fmla="*/ 1867301 w 1867301"/>
              <a:gd name="connsiteY2" fmla="*/ 567891 h 567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7301" h="567891">
                <a:moveTo>
                  <a:pt x="0" y="0"/>
                </a:moveTo>
                <a:lnTo>
                  <a:pt x="1299410" y="0"/>
                </a:lnTo>
                <a:lnTo>
                  <a:pt x="1867301" y="567891"/>
                </a:lnTo>
              </a:path>
            </a:pathLst>
          </a:cu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6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E53B5BF-7B86-49D2-A4D1-7458BD50F0CC}"/>
              </a:ext>
            </a:extLst>
          </p:cNvPr>
          <p:cNvSpPr/>
          <p:nvPr/>
        </p:nvSpPr>
        <p:spPr bwMode="auto">
          <a:xfrm>
            <a:off x="6696445" y="1884587"/>
            <a:ext cx="1119788" cy="615094"/>
          </a:xfrm>
          <a:custGeom>
            <a:avLst/>
            <a:gdLst>
              <a:gd name="connsiteX0" fmla="*/ 0 w 1366788"/>
              <a:gd name="connsiteY0" fmla="*/ 750770 h 750770"/>
              <a:gd name="connsiteX1" fmla="*/ 0 w 1366788"/>
              <a:gd name="connsiteY1" fmla="*/ 0 h 750770"/>
              <a:gd name="connsiteX2" fmla="*/ 1366788 w 1366788"/>
              <a:gd name="connsiteY2" fmla="*/ 0 h 75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6788" h="750770">
                <a:moveTo>
                  <a:pt x="0" y="750770"/>
                </a:moveTo>
                <a:lnTo>
                  <a:pt x="0" y="0"/>
                </a:lnTo>
                <a:lnTo>
                  <a:pt x="1366788" y="0"/>
                </a:lnTo>
              </a:path>
            </a:pathLst>
          </a:cu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16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4FD0E7-A968-4FEB-AADC-11450F7FAA30}"/>
              </a:ext>
            </a:extLst>
          </p:cNvPr>
          <p:cNvSpPr/>
          <p:nvPr/>
        </p:nvSpPr>
        <p:spPr>
          <a:xfrm>
            <a:off x="1189038" y="5664034"/>
            <a:ext cx="2306605" cy="704205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REST endpoint</a:t>
            </a:r>
          </a:p>
          <a:p>
            <a:pPr algn="ctr" defTabSz="763974" fontAlgn="base">
              <a:spcBef>
                <a:spcPts val="246"/>
              </a:spcBef>
              <a:spcAft>
                <a:spcPct val="0"/>
              </a:spcAft>
            </a:pPr>
            <a:r>
              <a:rPr lang="en-US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Direct Line Protocol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DC93883-0C12-4D23-8506-A1E1419CB654}"/>
              </a:ext>
            </a:extLst>
          </p:cNvPr>
          <p:cNvSpPr/>
          <p:nvPr/>
        </p:nvSpPr>
        <p:spPr>
          <a:xfrm>
            <a:off x="4379611" y="5664034"/>
            <a:ext cx="2124970" cy="704205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Conversational and business logic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6AE6C37D-E2B3-4C70-8B98-B168340F0CAC}"/>
              </a:ext>
            </a:extLst>
          </p:cNvPr>
          <p:cNvSpPr/>
          <p:nvPr/>
        </p:nvSpPr>
        <p:spPr>
          <a:xfrm>
            <a:off x="6979132" y="5664035"/>
            <a:ext cx="1640252" cy="704205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algn="ctr"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Canvas aware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C6AA8912-8BDF-4F1B-9E5C-4E9828DCEEE2}"/>
              </a:ext>
            </a:extLst>
          </p:cNvPr>
          <p:cNvSpPr/>
          <p:nvPr/>
        </p:nvSpPr>
        <p:spPr>
          <a:xfrm>
            <a:off x="9093937" y="5664035"/>
            <a:ext cx="1744083" cy="704205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Context</a:t>
            </a:r>
            <a:br>
              <a:rPr lang="en-US"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</a:br>
            <a:r>
              <a:rPr lang="en-US"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sensitive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DA15C0-E502-40CE-8DC2-2060D6D79AE7}"/>
              </a:ext>
            </a:extLst>
          </p:cNvPr>
          <p:cNvCxnSpPr/>
          <p:nvPr/>
        </p:nvCxnSpPr>
        <p:spPr>
          <a:xfrm>
            <a:off x="4142335" y="5764742"/>
            <a:ext cx="0" cy="548640"/>
          </a:xfrm>
          <a:prstGeom prst="line">
            <a:avLst/>
          </a:prstGeom>
          <a:ln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388E534-80CC-4D3F-9CAB-CC18BF429FDA}"/>
              </a:ext>
            </a:extLst>
          </p:cNvPr>
          <p:cNvCxnSpPr/>
          <p:nvPr/>
        </p:nvCxnSpPr>
        <p:spPr>
          <a:xfrm>
            <a:off x="6741857" y="5764742"/>
            <a:ext cx="0" cy="548640"/>
          </a:xfrm>
          <a:prstGeom prst="line">
            <a:avLst/>
          </a:prstGeom>
          <a:ln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682A2ED2-308C-4275-837D-1D9B0885C5E9}"/>
              </a:ext>
            </a:extLst>
          </p:cNvPr>
          <p:cNvCxnSpPr/>
          <p:nvPr/>
        </p:nvCxnSpPr>
        <p:spPr>
          <a:xfrm>
            <a:off x="8856660" y="5764742"/>
            <a:ext cx="0" cy="548640"/>
          </a:xfrm>
          <a:prstGeom prst="line">
            <a:avLst/>
          </a:prstGeom>
          <a:ln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C0201BC2-800E-4354-8058-93BC8E79784E}"/>
              </a:ext>
            </a:extLst>
          </p:cNvPr>
          <p:cNvGrpSpPr/>
          <p:nvPr/>
        </p:nvGrpSpPr>
        <p:grpSpPr>
          <a:xfrm>
            <a:off x="7129242" y="3732758"/>
            <a:ext cx="2906699" cy="1326394"/>
            <a:chOff x="1941810" y="1585976"/>
            <a:chExt cx="3547850" cy="161896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FD791E4-D600-4D43-ACBE-A0E3DA6B1367}"/>
                </a:ext>
              </a:extLst>
            </p:cNvPr>
            <p:cNvSpPr/>
            <p:nvPr/>
          </p:nvSpPr>
          <p:spPr bwMode="auto">
            <a:xfrm>
              <a:off x="2122609" y="1765359"/>
              <a:ext cx="1257364" cy="1260198"/>
            </a:xfrm>
            <a:prstGeom prst="ellipse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39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SDK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8F35858-F629-402E-94DF-8F760CBADA7F}"/>
                </a:ext>
              </a:extLst>
            </p:cNvPr>
            <p:cNvSpPr/>
            <p:nvPr/>
          </p:nvSpPr>
          <p:spPr>
            <a:xfrm>
              <a:off x="3569856" y="2188843"/>
              <a:ext cx="1919804" cy="4132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Bot builder SDK</a:t>
              </a:r>
            </a:p>
          </p:txBody>
        </p:sp>
        <p:sp>
          <p:nvSpPr>
            <p:cNvPr id="161" name="Circle: Hollow 160">
              <a:extLst>
                <a:ext uri="{FF2B5EF4-FFF2-40B4-BE49-F238E27FC236}">
                  <a16:creationId xmlns:a16="http://schemas.microsoft.com/office/drawing/2014/main" id="{C843C50A-BBFF-4F27-84B7-2E9447C03621}"/>
                </a:ext>
              </a:extLst>
            </p:cNvPr>
            <p:cNvSpPr/>
            <p:nvPr/>
          </p:nvSpPr>
          <p:spPr bwMode="auto">
            <a:xfrm>
              <a:off x="1941810" y="1585976"/>
              <a:ext cx="1618963" cy="1618966"/>
            </a:xfrm>
            <a:prstGeom prst="donut">
              <a:avLst>
                <a:gd name="adj" fmla="val 1118"/>
              </a:avLst>
            </a:prstGeom>
            <a:solidFill>
              <a:schemeClr val="accent5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cs typeface="Segoe UI" pitchFamily="34" charset="0"/>
              </a:endParaRPr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37D10252-5403-4304-B658-EE8BEC8310B2}"/>
              </a:ext>
            </a:extLst>
          </p:cNvPr>
          <p:cNvGrpSpPr/>
          <p:nvPr/>
        </p:nvGrpSpPr>
        <p:grpSpPr>
          <a:xfrm>
            <a:off x="7257286" y="1149728"/>
            <a:ext cx="3082560" cy="1326394"/>
            <a:chOff x="8230756" y="412084"/>
            <a:chExt cx="3762502" cy="1618966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8E3E0330-A24A-4A67-8A2A-B8230A8906EE}"/>
                </a:ext>
              </a:extLst>
            </p:cNvPr>
            <p:cNvSpPr/>
            <p:nvPr/>
          </p:nvSpPr>
          <p:spPr bwMode="auto">
            <a:xfrm>
              <a:off x="8411555" y="591468"/>
              <a:ext cx="1257364" cy="1260198"/>
            </a:xfrm>
            <a:prstGeom prst="ellipse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39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Platform</a:t>
              </a: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38CF5552-364D-4B5E-85E6-E8BE23586CF2}"/>
                </a:ext>
              </a:extLst>
            </p:cNvPr>
            <p:cNvSpPr/>
            <p:nvPr/>
          </p:nvSpPr>
          <p:spPr>
            <a:xfrm>
              <a:off x="9942597" y="1014951"/>
              <a:ext cx="2050661" cy="4132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6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Platform services</a:t>
              </a:r>
            </a:p>
          </p:txBody>
        </p:sp>
        <p:sp>
          <p:nvSpPr>
            <p:cNvPr id="163" name="Circle: Hollow 162">
              <a:extLst>
                <a:ext uri="{FF2B5EF4-FFF2-40B4-BE49-F238E27FC236}">
                  <a16:creationId xmlns:a16="http://schemas.microsoft.com/office/drawing/2014/main" id="{073BDFE5-88EE-4543-9407-DD0C479E3E7B}"/>
                </a:ext>
              </a:extLst>
            </p:cNvPr>
            <p:cNvSpPr/>
            <p:nvPr/>
          </p:nvSpPr>
          <p:spPr bwMode="auto">
            <a:xfrm>
              <a:off x="8230756" y="412084"/>
              <a:ext cx="1618962" cy="1618966"/>
            </a:xfrm>
            <a:prstGeom prst="donut">
              <a:avLst>
                <a:gd name="adj" fmla="val 1118"/>
              </a:avLst>
            </a:prstGeom>
            <a:solidFill>
              <a:schemeClr val="accent5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cs typeface="Segoe UI" pitchFamily="34" charset="0"/>
              </a:endParaRPr>
            </a:p>
          </p:txBody>
        </p:sp>
      </p:grp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67129EEF-C248-4152-B528-46EB33D587B2}"/>
              </a:ext>
            </a:extLst>
          </p:cNvPr>
          <p:cNvSpPr/>
          <p:nvPr/>
        </p:nvSpPr>
        <p:spPr bwMode="auto">
          <a:xfrm flipV="1">
            <a:off x="6177675" y="4620962"/>
            <a:ext cx="998487" cy="109520"/>
          </a:xfrm>
          <a:custGeom>
            <a:avLst/>
            <a:gdLst>
              <a:gd name="connsiteX0" fmla="*/ 0 w 1867301"/>
              <a:gd name="connsiteY0" fmla="*/ 0 h 567891"/>
              <a:gd name="connsiteX1" fmla="*/ 1299410 w 1867301"/>
              <a:gd name="connsiteY1" fmla="*/ 0 h 567891"/>
              <a:gd name="connsiteX2" fmla="*/ 1867301 w 1867301"/>
              <a:gd name="connsiteY2" fmla="*/ 567891 h 567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7301" h="567891">
                <a:moveTo>
                  <a:pt x="0" y="0"/>
                </a:moveTo>
                <a:lnTo>
                  <a:pt x="1299410" y="0"/>
                </a:lnTo>
                <a:lnTo>
                  <a:pt x="1867301" y="567891"/>
                </a:lnTo>
              </a:path>
            </a:pathLst>
          </a:cu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6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17C761D-D8B2-454C-9CD0-7D29CC5B17C5}"/>
              </a:ext>
            </a:extLst>
          </p:cNvPr>
          <p:cNvGrpSpPr/>
          <p:nvPr/>
        </p:nvGrpSpPr>
        <p:grpSpPr>
          <a:xfrm>
            <a:off x="1352128" y="2394996"/>
            <a:ext cx="1465466" cy="1716174"/>
            <a:chOff x="8899716" y="2407700"/>
            <a:chExt cx="1788714" cy="2094722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3828428-3D7C-4992-81AC-72251EB0F795}"/>
                </a:ext>
              </a:extLst>
            </p:cNvPr>
            <p:cNvSpPr/>
            <p:nvPr/>
          </p:nvSpPr>
          <p:spPr bwMode="auto">
            <a:xfrm>
              <a:off x="9165317" y="2587084"/>
              <a:ext cx="1257364" cy="1260198"/>
            </a:xfrm>
            <a:prstGeom prst="ellipse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39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cs typeface="Segoe UI" pitchFamily="34" charset="0"/>
                </a:rPr>
                <a:t>HTTP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9C646E0-9F3C-45ED-BC2D-3D4BF01E8A12}"/>
                </a:ext>
              </a:extLst>
            </p:cNvPr>
            <p:cNvSpPr/>
            <p:nvPr/>
          </p:nvSpPr>
          <p:spPr>
            <a:xfrm>
              <a:off x="8899716" y="4089191"/>
              <a:ext cx="1788714" cy="4132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sz="1600"/>
                <a:t>REST Endpoint</a:t>
              </a:r>
            </a:p>
          </p:txBody>
        </p:sp>
        <p:sp>
          <p:nvSpPr>
            <p:cNvPr id="64" name="Circle: Hollow 63">
              <a:extLst>
                <a:ext uri="{FF2B5EF4-FFF2-40B4-BE49-F238E27FC236}">
                  <a16:creationId xmlns:a16="http://schemas.microsoft.com/office/drawing/2014/main" id="{8254CF4C-0C2A-4892-9B6D-C20A5929516F}"/>
                </a:ext>
              </a:extLst>
            </p:cNvPr>
            <p:cNvSpPr/>
            <p:nvPr/>
          </p:nvSpPr>
          <p:spPr bwMode="auto">
            <a:xfrm>
              <a:off x="8984518" y="2407700"/>
              <a:ext cx="1618962" cy="1618966"/>
            </a:xfrm>
            <a:prstGeom prst="donut">
              <a:avLst>
                <a:gd name="adj" fmla="val 1118"/>
              </a:avLst>
            </a:prstGeom>
            <a:solidFill>
              <a:schemeClr val="accent5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27993AFC-8176-4B79-8C3F-AC47F7A82A8B}"/>
              </a:ext>
            </a:extLst>
          </p:cNvPr>
          <p:cNvSpPr/>
          <p:nvPr/>
        </p:nvSpPr>
        <p:spPr bwMode="auto">
          <a:xfrm rot="10800000">
            <a:off x="2715969" y="3222435"/>
            <a:ext cx="1086222" cy="123173"/>
          </a:xfrm>
          <a:custGeom>
            <a:avLst/>
            <a:gdLst>
              <a:gd name="connsiteX0" fmla="*/ 0 w 1867301"/>
              <a:gd name="connsiteY0" fmla="*/ 0 h 567891"/>
              <a:gd name="connsiteX1" fmla="*/ 1299410 w 1867301"/>
              <a:gd name="connsiteY1" fmla="*/ 0 h 567891"/>
              <a:gd name="connsiteX2" fmla="*/ 1867301 w 1867301"/>
              <a:gd name="connsiteY2" fmla="*/ 567891 h 567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7301" h="567891">
                <a:moveTo>
                  <a:pt x="0" y="0"/>
                </a:moveTo>
                <a:lnTo>
                  <a:pt x="1299410" y="0"/>
                </a:lnTo>
                <a:lnTo>
                  <a:pt x="1867301" y="567891"/>
                </a:lnTo>
              </a:path>
            </a:pathLst>
          </a:cu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6"/>
          </a:p>
        </p:txBody>
      </p:sp>
      <p:pic>
        <p:nvPicPr>
          <p:cNvPr id="1026" name="Picture 2" descr="Image result for Swagger api">
            <a:hlinkClick r:id="rId3"/>
            <a:extLst>
              <a:ext uri="{FF2B5EF4-FFF2-40B4-BE49-F238E27FC236}">
                <a16:creationId xmlns:a16="http://schemas.microsoft.com/office/drawing/2014/main" id="{8F26222C-F702-47DA-8B35-89504C302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858" y="5847078"/>
            <a:ext cx="385475" cy="38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A80922EB-B550-481D-BB9B-1AF2D2A4DB84}"/>
              </a:ext>
            </a:extLst>
          </p:cNvPr>
          <p:cNvGrpSpPr/>
          <p:nvPr/>
        </p:nvGrpSpPr>
        <p:grpSpPr>
          <a:xfrm>
            <a:off x="7685824" y="6046097"/>
            <a:ext cx="340996" cy="340996"/>
            <a:chOff x="2990684" y="5259981"/>
            <a:chExt cx="416212" cy="416212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67B189EB-9115-4C07-B848-DD3F6083B747}"/>
                </a:ext>
              </a:extLst>
            </p:cNvPr>
            <p:cNvSpPr/>
            <p:nvPr/>
          </p:nvSpPr>
          <p:spPr bwMode="auto">
            <a:xfrm>
              <a:off x="2990684" y="5259981"/>
              <a:ext cx="416212" cy="416212"/>
            </a:xfrm>
            <a:prstGeom prst="ellipse">
              <a:avLst/>
            </a:prstGeom>
            <a:solidFill>
              <a:schemeClr val="accent6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/>
              <a:endParaRPr lang="en-US" sz="1716"/>
            </a:p>
          </p:txBody>
        </p:sp>
        <p:pic>
          <p:nvPicPr>
            <p:cNvPr id="72" name="Picture 12" descr="Image result for bing logo">
              <a:extLst>
                <a:ext uri="{FF2B5EF4-FFF2-40B4-BE49-F238E27FC236}">
                  <a16:creationId xmlns:a16="http://schemas.microsoft.com/office/drawing/2014/main" id="{CBF594DD-6FEE-483C-BC68-CACB276745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29" t="20589" r="34229" b="20589"/>
            <a:stretch/>
          </p:blipFill>
          <p:spPr bwMode="auto">
            <a:xfrm>
              <a:off x="3092324" y="5325132"/>
              <a:ext cx="212932" cy="285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CC05C78-FC09-4E36-867D-330D0DD0063A}"/>
              </a:ext>
            </a:extLst>
          </p:cNvPr>
          <p:cNvGrpSpPr/>
          <p:nvPr/>
        </p:nvGrpSpPr>
        <p:grpSpPr>
          <a:xfrm>
            <a:off x="7151079" y="6046097"/>
            <a:ext cx="340996" cy="340996"/>
            <a:chOff x="5156251" y="4065890"/>
            <a:chExt cx="416212" cy="416212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F682105-B14F-466B-A7B6-3A091B98C0BC}"/>
                </a:ext>
              </a:extLst>
            </p:cNvPr>
            <p:cNvSpPr/>
            <p:nvPr/>
          </p:nvSpPr>
          <p:spPr bwMode="auto">
            <a:xfrm>
              <a:off x="5156251" y="4065890"/>
              <a:ext cx="416212" cy="416212"/>
            </a:xfrm>
            <a:prstGeom prst="ellipse">
              <a:avLst/>
            </a:prstGeom>
            <a:solidFill>
              <a:schemeClr val="accent6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/>
              <a:endParaRPr lang="en-US" sz="1716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9E27C81B-DC3C-4236-AFD8-8C279E170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52645" y="4160587"/>
              <a:ext cx="223424" cy="226819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6F63D19-9C42-4677-8DD2-9CABDC6C008F}"/>
              </a:ext>
            </a:extLst>
          </p:cNvPr>
          <p:cNvGrpSpPr/>
          <p:nvPr/>
        </p:nvGrpSpPr>
        <p:grpSpPr>
          <a:xfrm>
            <a:off x="8220569" y="6046097"/>
            <a:ext cx="340996" cy="340996"/>
            <a:chOff x="8230756" y="6036032"/>
            <a:chExt cx="416212" cy="416212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372A2DC9-44A8-4517-95C5-1592A6509244}"/>
                </a:ext>
              </a:extLst>
            </p:cNvPr>
            <p:cNvSpPr/>
            <p:nvPr/>
          </p:nvSpPr>
          <p:spPr bwMode="auto">
            <a:xfrm>
              <a:off x="8230756" y="6036032"/>
              <a:ext cx="416212" cy="416212"/>
            </a:xfrm>
            <a:prstGeom prst="ellipse">
              <a:avLst/>
            </a:prstGeom>
            <a:solidFill>
              <a:schemeClr val="accent6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/>
              <a:endParaRPr lang="en-US" sz="1716"/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BABF7C46-9F4F-4EEA-9ABF-78FEEF5DE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18431" y="6123707"/>
              <a:ext cx="240862" cy="240862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6C37C5F8-83B9-431B-892C-26E82E7DE4E4}"/>
              </a:ext>
            </a:extLst>
          </p:cNvPr>
          <p:cNvGrpSpPr/>
          <p:nvPr/>
        </p:nvGrpSpPr>
        <p:grpSpPr>
          <a:xfrm>
            <a:off x="8592860" y="2604190"/>
            <a:ext cx="2885219" cy="1326394"/>
            <a:chOff x="8984518" y="2407700"/>
            <a:chExt cx="3521631" cy="1618966"/>
          </a:xfrm>
        </p:grpSpPr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FD0C7EE5-D858-4DC6-8B45-E7ADB3070923}"/>
                </a:ext>
              </a:extLst>
            </p:cNvPr>
            <p:cNvSpPr/>
            <p:nvPr/>
          </p:nvSpPr>
          <p:spPr bwMode="auto">
            <a:xfrm>
              <a:off x="9165317" y="2587084"/>
              <a:ext cx="1257364" cy="1260198"/>
            </a:xfrm>
            <a:prstGeom prst="ellipse">
              <a:avLst/>
            </a:prstGeom>
            <a:solidFill>
              <a:schemeClr val="tx2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39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AI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D13E5993-020B-4F41-BC0C-DD6FCF7836BC}"/>
                </a:ext>
              </a:extLst>
            </p:cNvPr>
            <p:cNvSpPr/>
            <p:nvPr/>
          </p:nvSpPr>
          <p:spPr>
            <a:xfrm>
              <a:off x="10621564" y="3010567"/>
              <a:ext cx="1884585" cy="4132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Intelligent tools</a:t>
              </a:r>
            </a:p>
          </p:txBody>
        </p:sp>
        <p:sp>
          <p:nvSpPr>
            <p:cNvPr id="162" name="Circle: Hollow 161">
              <a:extLst>
                <a:ext uri="{FF2B5EF4-FFF2-40B4-BE49-F238E27FC236}">
                  <a16:creationId xmlns:a16="http://schemas.microsoft.com/office/drawing/2014/main" id="{4A8CB501-7BBC-449C-B98E-EB987A0C23F1}"/>
                </a:ext>
              </a:extLst>
            </p:cNvPr>
            <p:cNvSpPr/>
            <p:nvPr/>
          </p:nvSpPr>
          <p:spPr bwMode="auto">
            <a:xfrm>
              <a:off x="8984518" y="2407700"/>
              <a:ext cx="1618962" cy="1618966"/>
            </a:xfrm>
            <a:prstGeom prst="donut">
              <a:avLst>
                <a:gd name="adj" fmla="val 1118"/>
              </a:avLst>
            </a:prstGeom>
            <a:solidFill>
              <a:schemeClr val="accent5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73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6539" y="117474"/>
            <a:ext cx="11889564" cy="917575"/>
          </a:xfrm>
        </p:spPr>
        <p:txBody>
          <a:bodyPr/>
          <a:lstStyle/>
          <a:p>
            <a:r>
              <a:rPr lang="fr-CA"/>
              <a:t>Agenda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>
          <a:xfrm>
            <a:off x="274638" y="937482"/>
            <a:ext cx="11888787" cy="605704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fr-CA"/>
              <a:t>Introduction to AI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fr-CA"/>
              <a:t>Introduction to Bot Framework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fr-CA"/>
              <a:t>Build conversationnal agent with FormFlow and Visual Studio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/>
              <a:t>Deploy</a:t>
            </a:r>
            <a:r>
              <a:rPr lang="fr-CA"/>
              <a:t> your Bot on Microsoft Azure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fr-CA"/>
              <a:t>Introduction to Azure Cognitive Services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fr-CA"/>
              <a:t>Make your Bot smart with QnA Maker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fr-CA"/>
              <a:t>Make your Bot smart with Text Analytics API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fr-CA"/>
              <a:t>Make your Bot smart with Luis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fr-CA"/>
              <a:t>QnA / Conclusion</a:t>
            </a:r>
          </a:p>
        </p:txBody>
      </p:sp>
    </p:spTree>
    <p:extLst>
      <p:ext uri="{BB962C8B-B14F-4D97-AF65-F5344CB8AC3E}">
        <p14:creationId xmlns:p14="http://schemas.microsoft.com/office/powerpoint/2010/main" val="236427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Flowchart: Process 8"/>
          <p:cNvSpPr/>
          <p:nvPr/>
        </p:nvSpPr>
        <p:spPr bwMode="auto">
          <a:xfrm>
            <a:off x="413679" y="2352905"/>
            <a:ext cx="2582687" cy="2302279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lIns="89603" tIns="89603" rIns="33605" bIns="33605" rtlCol="0" anchor="t" anchorCtr="0"/>
          <a:lstStyle/>
          <a:p>
            <a:pPr marL="0" marR="0" lvl="0" indent="0" algn="ctr" defTabSz="913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Bot web service</a:t>
            </a:r>
          </a:p>
        </p:txBody>
      </p:sp>
      <p:sp>
        <p:nvSpPr>
          <p:cNvPr id="7" name="Flowchart: Process 8"/>
          <p:cNvSpPr/>
          <p:nvPr/>
        </p:nvSpPr>
        <p:spPr bwMode="auto">
          <a:xfrm>
            <a:off x="649049" y="2819442"/>
            <a:ext cx="2130710" cy="98455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lIns="89603" tIns="89603" rIns="33605" bIns="33605" rtlCol="0" anchor="ctr" anchorCtr="0"/>
          <a:lstStyle/>
          <a:p>
            <a:pPr marL="0" marR="0" lvl="0" indent="0" algn="ctr" defTabSz="913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Your bot code</a:t>
            </a:r>
          </a:p>
        </p:txBody>
      </p:sp>
      <p:sp>
        <p:nvSpPr>
          <p:cNvPr id="8" name="Rectangle 7"/>
          <p:cNvSpPr/>
          <p:nvPr/>
        </p:nvSpPr>
        <p:spPr>
          <a:xfrm>
            <a:off x="4045280" y="4823458"/>
            <a:ext cx="4901795" cy="169725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25342" y="5704820"/>
            <a:ext cx="1005840" cy="640080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 Light" panose="020B0502040204020203" pitchFamily="34" charset="0"/>
              </a:rPr>
              <a:t>Entity</a:t>
            </a:r>
            <a:b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 Light" panose="020B0502040204020203" pitchFamily="34" charset="0"/>
              </a:rPr>
            </a:b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 Light" panose="020B0502040204020203" pitchFamily="34" charset="0"/>
              </a:rPr>
              <a:t>Extraction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66461" y="5704820"/>
            <a:ext cx="1005840" cy="640080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 Light" panose="020B0502040204020203" pitchFamily="34" charset="0"/>
              </a:rPr>
              <a:t>Speech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84223" y="4999991"/>
            <a:ext cx="1005840" cy="640080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 Light" panose="020B0502040204020203" pitchFamily="34" charset="0"/>
              </a:rPr>
              <a:t>Vision/Face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266461" y="4999991"/>
            <a:ext cx="1005840" cy="640080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 Light" panose="020B0502040204020203" pitchFamily="34" charset="0"/>
              </a:rPr>
              <a:t>Natural Language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25342" y="4999991"/>
            <a:ext cx="1005840" cy="640080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 Light" panose="020B0502040204020203" pitchFamily="34" charset="0"/>
              </a:rPr>
              <a:t>Translation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184584" y="4464950"/>
            <a:ext cx="28600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+mj-lt"/>
                <a:ea typeface="+mn-ea"/>
                <a:cs typeface="Segoe UI Light" panose="020B0502040204020203" pitchFamily="34" charset="0"/>
              </a:rPr>
              <a:t>+ Microsoft Cognitive Services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384223" y="5704820"/>
            <a:ext cx="1005840" cy="640080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 Light" panose="020B0502040204020203" pitchFamily="34" charset="0"/>
              </a:rPr>
              <a:t>Search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443103" y="4999991"/>
            <a:ext cx="1005840" cy="640080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 Light" panose="020B0502040204020203" pitchFamily="34" charset="0"/>
              </a:rPr>
              <a:t>Emotion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443103" y="5704820"/>
            <a:ext cx="1005840" cy="640080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 Light" panose="020B0502040204020203" pitchFamily="34" charset="0"/>
              </a:rPr>
              <a:t>Knowledge API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430254" y="5254289"/>
            <a:ext cx="4331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+mj-lt"/>
                <a:ea typeface="+mn-ea"/>
                <a:cs typeface="Segoe UI Light" panose="020B0502040204020203" pitchFamily="34" charset="0"/>
              </a:rPr>
              <a:t>…</a:t>
            </a:r>
            <a:endParaRPr kumimoji="0" lang="en-US" sz="2800" b="1" i="0" u="none" strike="noStrike" kern="0" cap="none" spc="0" normalizeH="0" baseline="0" noProof="0">
              <a:ln>
                <a:noFill/>
              </a:ln>
              <a:solidFill>
                <a:srgbClr val="0078D7">
                  <a:lumMod val="75000"/>
                </a:srgbClr>
              </a:solidFill>
              <a:effectLst/>
              <a:uLnTx/>
              <a:uFillTx/>
              <a:latin typeface="+mj-lt"/>
              <a:ea typeface="+mn-ea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012999" y="2159760"/>
            <a:ext cx="4901795" cy="1344285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Segoe UI Light" panose="020B0502040204020203" pitchFamily="34" charset="0"/>
            </a:endParaRPr>
          </a:p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 Light" panose="020B0502040204020203" pitchFamily="34" charset="0"/>
              </a:rPr>
              <a:t>Message input &lt;&gt; output</a:t>
            </a:r>
          </a:p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 Light" panose="020B0502040204020203" pitchFamily="34" charset="0"/>
              </a:rPr>
              <a:t>State Management</a:t>
            </a:r>
          </a:p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05865" y="1694901"/>
            <a:ext cx="2681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+mj-lt"/>
                <a:ea typeface="+mn-ea"/>
                <a:cs typeface="Segoe UI Light" panose="020B0502040204020203" pitchFamily="34" charset="0"/>
              </a:rPr>
              <a:t>Bot Connector Service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048156" y="754092"/>
            <a:ext cx="2871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+mj-lt"/>
                <a:ea typeface="+mn-ea"/>
                <a:cs typeface="Segoe UI Light" panose="020B0502040204020203" pitchFamily="34" charset="0"/>
              </a:rPr>
              <a:t>Conversation Canvas/Channels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394295" y="5944383"/>
            <a:ext cx="2113824" cy="365760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 Light" panose="020B0502040204020203" pitchFamily="34" charset="0"/>
              </a:rPr>
              <a:t>…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471778" y="6041992"/>
            <a:ext cx="2113824" cy="365760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 Light" panose="020B0502040204020203" pitchFamily="34" charset="0"/>
              </a:rPr>
              <a:t>…</a:t>
            </a:r>
          </a:p>
        </p:txBody>
      </p:sp>
      <p:sp>
        <p:nvSpPr>
          <p:cNvPr id="25" name="Rectangle 24"/>
          <p:cNvSpPr/>
          <p:nvPr/>
        </p:nvSpPr>
        <p:spPr>
          <a:xfrm>
            <a:off x="9544268" y="6154958"/>
            <a:ext cx="2113824" cy="365760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 Light" panose="020B0502040204020203" pitchFamily="34" charset="0"/>
              </a:rPr>
              <a:t>    …</a:t>
            </a:r>
          </a:p>
        </p:txBody>
      </p:sp>
      <p:cxnSp>
        <p:nvCxnSpPr>
          <p:cNvPr id="27" name="Straight Arrow Connector 26"/>
          <p:cNvCxnSpPr>
            <a:cxnSpLocks/>
          </p:cNvCxnSpPr>
          <p:nvPr/>
        </p:nvCxnSpPr>
        <p:spPr>
          <a:xfrm>
            <a:off x="2838585" y="3683984"/>
            <a:ext cx="1187673" cy="1139475"/>
          </a:xfrm>
          <a:prstGeom prst="straightConnector1">
            <a:avLst/>
          </a:prstGeom>
          <a:ln w="34925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758538" y="3212706"/>
            <a:ext cx="1254461" cy="0"/>
          </a:xfrm>
          <a:prstGeom prst="straightConnector1">
            <a:avLst/>
          </a:prstGeom>
          <a:ln w="34925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8" idx="2"/>
          </p:cNvCxnSpPr>
          <p:nvPr/>
        </p:nvCxnSpPr>
        <p:spPr>
          <a:xfrm>
            <a:off x="1719934" y="3804000"/>
            <a:ext cx="0" cy="1092972"/>
          </a:xfrm>
          <a:prstGeom prst="straightConnector1">
            <a:avLst/>
          </a:prstGeom>
          <a:ln w="34925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owchart: Process 8"/>
          <p:cNvSpPr/>
          <p:nvPr/>
        </p:nvSpPr>
        <p:spPr bwMode="auto">
          <a:xfrm>
            <a:off x="400532" y="4896972"/>
            <a:ext cx="2590974" cy="1614484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lIns="89603" tIns="89603" rIns="33605" bIns="33605" rtlCol="0" anchor="ctr" anchorCtr="0"/>
          <a:lstStyle/>
          <a:p>
            <a:pPr marL="0" marR="0" lvl="0" indent="0" algn="ctr" defTabSz="913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Other services, APIs,</a:t>
            </a:r>
          </a:p>
          <a:p>
            <a:pPr marL="0" marR="0" lvl="0" indent="0" algn="ctr" defTabSz="913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Databases, Azure Machine Learning, Azure Search, </a:t>
            </a:r>
            <a:r>
              <a: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etc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…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960567" y="2736050"/>
            <a:ext cx="1770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+mj-lt"/>
                <a:ea typeface="+mn-ea"/>
                <a:cs typeface="Segoe UI Light" panose="020B0502040204020203" pitchFamily="34" charset="0"/>
              </a:rPr>
              <a:t>Bot Builder </a:t>
            </a:r>
            <a:b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+mj-lt"/>
                <a:ea typeface="+mn-ea"/>
                <a:cs typeface="Segoe UI Light" panose="020B0502040204020203" pitchFamily="34" charset="0"/>
              </a:rPr>
            </a:b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+mj-lt"/>
                <a:ea typeface="+mn-ea"/>
                <a:cs typeface="Segoe UI Light" panose="020B0502040204020203" pitchFamily="34" charset="0"/>
              </a:rPr>
              <a:t>SDK</a:t>
            </a:r>
          </a:p>
        </p:txBody>
      </p:sp>
      <p:sp>
        <p:nvSpPr>
          <p:cNvPr id="32" name="TextBox 31"/>
          <p:cNvSpPr txBox="1"/>
          <p:nvPr/>
        </p:nvSpPr>
        <p:spPr>
          <a:xfrm rot="2554578">
            <a:off x="2904901" y="4160462"/>
            <a:ext cx="1770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+mj-lt"/>
                <a:ea typeface="+mn-ea"/>
                <a:cs typeface="Segoe UI Light" panose="020B0502040204020203" pitchFamily="34" charset="0"/>
              </a:rPr>
              <a:t>API, SDK calls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8989739" y="1689171"/>
            <a:ext cx="308195" cy="610585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8989739" y="2613650"/>
            <a:ext cx="349017" cy="85724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9008302" y="3037151"/>
            <a:ext cx="301943" cy="367327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8982903" y="3453387"/>
            <a:ext cx="355853" cy="1311969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9394295" y="1268414"/>
            <a:ext cx="2116963" cy="367090"/>
            <a:chOff x="9146658" y="1243275"/>
            <a:chExt cx="2116963" cy="367090"/>
          </a:xfrm>
          <a:solidFill>
            <a:schemeClr val="accent5"/>
          </a:solidFill>
        </p:grpSpPr>
        <p:sp>
          <p:nvSpPr>
            <p:cNvPr id="38" name="Rectangle 37"/>
            <p:cNvSpPr/>
            <p:nvPr/>
          </p:nvSpPr>
          <p:spPr>
            <a:xfrm>
              <a:off x="9149797" y="1243275"/>
              <a:ext cx="2113824" cy="365760"/>
            </a:xfrm>
            <a:prstGeom prst="rect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+mn-ea"/>
                  <a:cs typeface="Segoe UI Light" panose="020B0502040204020203" pitchFamily="34" charset="0"/>
                </a:rPr>
                <a:t>Web Chat</a:t>
              </a:r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46658" y="1244605"/>
              <a:ext cx="365760" cy="365760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40" name="Group 39"/>
          <p:cNvGrpSpPr/>
          <p:nvPr/>
        </p:nvGrpSpPr>
        <p:grpSpPr>
          <a:xfrm>
            <a:off x="9394295" y="5477189"/>
            <a:ext cx="2113824" cy="365941"/>
            <a:chOff x="9151129" y="5503401"/>
            <a:chExt cx="2113824" cy="365941"/>
          </a:xfrm>
          <a:solidFill>
            <a:schemeClr val="accent5"/>
          </a:solidFill>
        </p:grpSpPr>
        <p:sp>
          <p:nvSpPr>
            <p:cNvPr id="41" name="Rectangle 40"/>
            <p:cNvSpPr/>
            <p:nvPr/>
          </p:nvSpPr>
          <p:spPr>
            <a:xfrm>
              <a:off x="9151129" y="5503582"/>
              <a:ext cx="2113824" cy="365760"/>
            </a:xfrm>
            <a:prstGeom prst="rect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+mn-ea"/>
                  <a:cs typeface="Segoe UI Light" panose="020B0502040204020203" pitchFamily="34" charset="0"/>
                </a:rPr>
                <a:t>Direct Line</a:t>
              </a: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51809" y="5503401"/>
              <a:ext cx="365760" cy="365760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43" name="Group 42"/>
          <p:cNvGrpSpPr/>
          <p:nvPr/>
        </p:nvGrpSpPr>
        <p:grpSpPr>
          <a:xfrm>
            <a:off x="9394295" y="1736755"/>
            <a:ext cx="2113824" cy="365760"/>
            <a:chOff x="9145084" y="1800597"/>
            <a:chExt cx="2113824" cy="365760"/>
          </a:xfrm>
          <a:solidFill>
            <a:schemeClr val="accent5"/>
          </a:solidFill>
        </p:grpSpPr>
        <p:sp>
          <p:nvSpPr>
            <p:cNvPr id="44" name="Rectangle 43"/>
            <p:cNvSpPr/>
            <p:nvPr/>
          </p:nvSpPr>
          <p:spPr>
            <a:xfrm>
              <a:off x="9145084" y="1800597"/>
              <a:ext cx="2113824" cy="365760"/>
            </a:xfrm>
            <a:prstGeom prst="rect">
              <a:avLst/>
            </a:prstGeom>
            <a:grpFill/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+mn-ea"/>
                  <a:cs typeface="Segoe UI Light" panose="020B0502040204020203" pitchFamily="34" charset="0"/>
                </a:rPr>
                <a:t>Email</a:t>
              </a: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45084" y="1800597"/>
              <a:ext cx="365760" cy="365760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46" name="Group 45"/>
          <p:cNvGrpSpPr/>
          <p:nvPr/>
        </p:nvGrpSpPr>
        <p:grpSpPr>
          <a:xfrm>
            <a:off x="9394295" y="2203766"/>
            <a:ext cx="2113824" cy="366374"/>
            <a:chOff x="9136040" y="2257257"/>
            <a:chExt cx="2113824" cy="366374"/>
          </a:xfrm>
          <a:solidFill>
            <a:schemeClr val="accent5"/>
          </a:solidFill>
        </p:grpSpPr>
        <p:sp>
          <p:nvSpPr>
            <p:cNvPr id="47" name="Rectangle 46"/>
            <p:cNvSpPr/>
            <p:nvPr/>
          </p:nvSpPr>
          <p:spPr>
            <a:xfrm>
              <a:off x="9136040" y="2257257"/>
              <a:ext cx="2113824" cy="365760"/>
            </a:xfrm>
            <a:prstGeom prst="rect">
              <a:avLst/>
            </a:prstGeom>
            <a:grpFill/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+mn-ea"/>
                  <a:cs typeface="Segoe UI Light" panose="020B0502040204020203" pitchFamily="34" charset="0"/>
                </a:rPr>
                <a:t>Facebook</a:t>
              </a: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36040" y="2257871"/>
              <a:ext cx="365760" cy="365760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49" name="Group 48"/>
          <p:cNvGrpSpPr/>
          <p:nvPr/>
        </p:nvGrpSpPr>
        <p:grpSpPr>
          <a:xfrm>
            <a:off x="9394295" y="2671391"/>
            <a:ext cx="2113824" cy="365760"/>
            <a:chOff x="9172072" y="2722128"/>
            <a:chExt cx="2113824" cy="365760"/>
          </a:xfrm>
          <a:solidFill>
            <a:schemeClr val="accent5"/>
          </a:solidFill>
        </p:grpSpPr>
        <p:sp>
          <p:nvSpPr>
            <p:cNvPr id="50" name="Rectangle 49"/>
            <p:cNvSpPr/>
            <p:nvPr/>
          </p:nvSpPr>
          <p:spPr>
            <a:xfrm>
              <a:off x="9172072" y="2722128"/>
              <a:ext cx="2113824" cy="365760"/>
            </a:xfrm>
            <a:prstGeom prst="rect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+mn-ea"/>
                  <a:cs typeface="Segoe UI Light" panose="020B0502040204020203" pitchFamily="34" charset="0"/>
                </a:rPr>
                <a:t>GroupMe</a:t>
              </a:r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72072" y="2722128"/>
              <a:ext cx="365760" cy="365760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52" name="Group 51"/>
          <p:cNvGrpSpPr/>
          <p:nvPr/>
        </p:nvGrpSpPr>
        <p:grpSpPr>
          <a:xfrm>
            <a:off x="9394295" y="3138402"/>
            <a:ext cx="2115134" cy="365760"/>
            <a:chOff x="9170762" y="3168308"/>
            <a:chExt cx="2115134" cy="365760"/>
          </a:xfrm>
          <a:solidFill>
            <a:schemeClr val="accent5"/>
          </a:solidFill>
        </p:grpSpPr>
        <p:sp>
          <p:nvSpPr>
            <p:cNvPr id="53" name="Rectangle 52"/>
            <p:cNvSpPr/>
            <p:nvPr/>
          </p:nvSpPr>
          <p:spPr>
            <a:xfrm>
              <a:off x="9172072" y="3168308"/>
              <a:ext cx="2113824" cy="365760"/>
            </a:xfrm>
            <a:prstGeom prst="rect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+mn-ea"/>
                  <a:cs typeface="Segoe UI Light" panose="020B0502040204020203" pitchFamily="34" charset="0"/>
                </a:rPr>
                <a:t>Kik</a:t>
              </a:r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70762" y="3168308"/>
              <a:ext cx="365760" cy="365760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55" name="Group 54"/>
          <p:cNvGrpSpPr/>
          <p:nvPr/>
        </p:nvGrpSpPr>
        <p:grpSpPr>
          <a:xfrm>
            <a:off x="9394295" y="3605413"/>
            <a:ext cx="2113824" cy="366272"/>
            <a:chOff x="9151808" y="3646179"/>
            <a:chExt cx="2113824" cy="366272"/>
          </a:xfrm>
          <a:solidFill>
            <a:schemeClr val="accent5"/>
          </a:solidFill>
        </p:grpSpPr>
        <p:sp>
          <p:nvSpPr>
            <p:cNvPr id="56" name="Rectangle 55"/>
            <p:cNvSpPr/>
            <p:nvPr/>
          </p:nvSpPr>
          <p:spPr>
            <a:xfrm>
              <a:off x="9151808" y="3646691"/>
              <a:ext cx="2113824" cy="365760"/>
            </a:xfrm>
            <a:prstGeom prst="rect">
              <a:avLst/>
            </a:prstGeom>
            <a:grpFill/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+mn-ea"/>
                  <a:cs typeface="Segoe UI Light" panose="020B0502040204020203" pitchFamily="34" charset="0"/>
                </a:rPr>
                <a:t>Skype</a:t>
              </a:r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51808" y="3646179"/>
              <a:ext cx="365760" cy="365760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58" name="Group 57"/>
          <p:cNvGrpSpPr/>
          <p:nvPr/>
        </p:nvGrpSpPr>
        <p:grpSpPr>
          <a:xfrm>
            <a:off x="9394295" y="4072936"/>
            <a:ext cx="2113824" cy="365760"/>
            <a:chOff x="9150497" y="4108418"/>
            <a:chExt cx="2113824" cy="365760"/>
          </a:xfrm>
          <a:solidFill>
            <a:schemeClr val="accent5"/>
          </a:solidFill>
        </p:grpSpPr>
        <p:sp>
          <p:nvSpPr>
            <p:cNvPr id="59" name="Rectangle 58"/>
            <p:cNvSpPr/>
            <p:nvPr/>
          </p:nvSpPr>
          <p:spPr>
            <a:xfrm>
              <a:off x="9150497" y="4108418"/>
              <a:ext cx="2113824" cy="365760"/>
            </a:xfrm>
            <a:prstGeom prst="rect">
              <a:avLst/>
            </a:prstGeom>
            <a:grpFill/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+mn-ea"/>
                  <a:cs typeface="Segoe UI Light" panose="020B0502040204020203" pitchFamily="34" charset="0"/>
                </a:rPr>
                <a:t>Slack</a:t>
              </a:r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51808" y="4108418"/>
              <a:ext cx="365760" cy="365760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61" name="Group 60"/>
          <p:cNvGrpSpPr/>
          <p:nvPr/>
        </p:nvGrpSpPr>
        <p:grpSpPr>
          <a:xfrm>
            <a:off x="9394295" y="4539947"/>
            <a:ext cx="2113824" cy="366332"/>
            <a:chOff x="9165609" y="4567677"/>
            <a:chExt cx="2113824" cy="366332"/>
          </a:xfrm>
          <a:solidFill>
            <a:schemeClr val="accent5"/>
          </a:solidFill>
        </p:grpSpPr>
        <p:sp>
          <p:nvSpPr>
            <p:cNvPr id="62" name="Rectangle 61"/>
            <p:cNvSpPr/>
            <p:nvPr/>
          </p:nvSpPr>
          <p:spPr>
            <a:xfrm>
              <a:off x="9165609" y="4568249"/>
              <a:ext cx="2113824" cy="365760"/>
            </a:xfrm>
            <a:prstGeom prst="rect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+mn-ea"/>
                  <a:cs typeface="Segoe UI Light" panose="020B0502040204020203" pitchFamily="34" charset="0"/>
                </a:rPr>
                <a:t>Telegram</a:t>
              </a:r>
            </a:p>
          </p:txBody>
        </p:sp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168897" y="4567677"/>
              <a:ext cx="365760" cy="365760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64" name="Group 63"/>
          <p:cNvGrpSpPr/>
          <p:nvPr/>
        </p:nvGrpSpPr>
        <p:grpSpPr>
          <a:xfrm>
            <a:off x="9394295" y="5007530"/>
            <a:ext cx="2113824" cy="368408"/>
            <a:chOff x="9147045" y="5033145"/>
            <a:chExt cx="2113824" cy="368408"/>
          </a:xfrm>
          <a:solidFill>
            <a:schemeClr val="accent5"/>
          </a:solidFill>
        </p:grpSpPr>
        <p:sp>
          <p:nvSpPr>
            <p:cNvPr id="65" name="Rectangle 64"/>
            <p:cNvSpPr/>
            <p:nvPr/>
          </p:nvSpPr>
          <p:spPr>
            <a:xfrm>
              <a:off x="9147045" y="5033145"/>
              <a:ext cx="2113824" cy="365760"/>
            </a:xfrm>
            <a:prstGeom prst="rect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+mn-ea"/>
                  <a:cs typeface="Segoe UI Light" panose="020B0502040204020203" pitchFamily="34" charset="0"/>
                </a:rPr>
                <a:t>Twilio (SMS)</a:t>
              </a:r>
            </a:p>
          </p:txBody>
        </p:sp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148217" y="5035793"/>
              <a:ext cx="365760" cy="365760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68" name="Rectangle 67"/>
          <p:cNvSpPr/>
          <p:nvPr/>
        </p:nvSpPr>
        <p:spPr>
          <a:xfrm>
            <a:off x="644855" y="3810112"/>
            <a:ext cx="2138191" cy="685629"/>
          </a:xfrm>
          <a:prstGeom prst="rect">
            <a:avLst/>
          </a:prstGeom>
          <a:solidFill>
            <a:schemeClr val="tx2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 Light" panose="020B0502040204020203" pitchFamily="34" charset="0"/>
              </a:rPr>
              <a:t>Bot Builder SDK</a:t>
            </a:r>
          </a:p>
        </p:txBody>
      </p:sp>
      <p:sp>
        <p:nvSpPr>
          <p:cNvPr id="69" name="Oval 68"/>
          <p:cNvSpPr/>
          <p:nvPr/>
        </p:nvSpPr>
        <p:spPr bwMode="auto">
          <a:xfrm>
            <a:off x="319245" y="2251368"/>
            <a:ext cx="2789237" cy="2326915"/>
          </a:xfrm>
          <a:prstGeom prst="ellipse">
            <a:avLst/>
          </a:prstGeom>
          <a:noFill/>
          <a:ln w="317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0" name="Straight Arrow Connector 69"/>
          <p:cNvCxnSpPr>
            <a:cxnSpLocks/>
          </p:cNvCxnSpPr>
          <p:nvPr/>
        </p:nvCxnSpPr>
        <p:spPr>
          <a:xfrm flipH="1">
            <a:off x="2241475" y="1981241"/>
            <a:ext cx="381000" cy="381000"/>
          </a:xfrm>
          <a:prstGeom prst="straightConnector1">
            <a:avLst/>
          </a:prstGeom>
          <a:ln w="28575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960437" y="1313513"/>
            <a:ext cx="3626314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Your bot code goes here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Anatomy of a typical bot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253" y="6161951"/>
            <a:ext cx="377272" cy="3772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88908" y="6172209"/>
            <a:ext cx="603934" cy="339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52503" y="6161951"/>
            <a:ext cx="353169" cy="35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3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 animBg="1"/>
      <p:bldP spid="16" grpId="0" animBg="1"/>
      <p:bldP spid="18" grpId="0" animBg="1"/>
      <p:bldP spid="19" grpId="0"/>
      <p:bldP spid="20" grpId="0" animBg="1"/>
      <p:bldP spid="21" grpId="0"/>
      <p:bldP spid="22" grpId="0"/>
      <p:bldP spid="23" grpId="0" animBg="1"/>
      <p:bldP spid="24" grpId="0" animBg="1"/>
      <p:bldP spid="25" grpId="0" animBg="1"/>
      <p:bldP spid="30" grpId="0" animBg="1"/>
      <p:bldP spid="31" grpId="0"/>
      <p:bldP spid="32" grpId="0"/>
      <p:bldP spid="68" grpId="0" animBg="1"/>
      <p:bldP spid="69" grpId="0" animBg="1"/>
      <p:bldP spid="7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667" y="-889165"/>
            <a:ext cx="2875168" cy="6022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882" y="-1"/>
            <a:ext cx="12434711" cy="6994525"/>
          </a:xfrm>
          <a:prstGeom prst="rect">
            <a:avLst/>
          </a:prstGeom>
          <a:solidFill>
            <a:srgbClr val="F2F2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310576" y="699452"/>
            <a:ext cx="3804570" cy="614310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38100" sx="101000" sy="101000" algn="ctr" rotWithShape="0">
              <a:srgbClr val="E0E0E0"/>
            </a:outerShdw>
            <a:softEdge rad="127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51342" y="759027"/>
            <a:ext cx="3804570" cy="608352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38100" sx="101000" sy="101000" algn="ctr" rotWithShape="0">
              <a:srgbClr val="E0E0E0"/>
            </a:outerShdw>
            <a:softEdge rad="127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469812" y="759027"/>
            <a:ext cx="3804570" cy="608352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38100" sx="101000" sy="101000" algn="ctr" rotWithShape="0">
              <a:srgbClr val="E0E0E0"/>
            </a:outerShdw>
            <a:softEdge rad="127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803711" y="1543824"/>
            <a:ext cx="3368317" cy="704779"/>
          </a:xfrm>
          <a:prstGeom prst="rect">
            <a:avLst/>
          </a:prstGeom>
          <a:noFill/>
        </p:spPr>
        <p:txBody>
          <a:bodyPr wrap="none" lIns="186521" tIns="149217" rIns="186521" bIns="149217" rtlCol="0">
            <a:spAutoFit/>
          </a:bodyPr>
          <a:lstStyle/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856">
                <a:solidFill>
                  <a:srgbClr val="747474"/>
                </a:solidFill>
              </a:rPr>
              <a:t>Cognitive Services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882" y="-2606"/>
            <a:ext cx="12434711" cy="77347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41137" y="105558"/>
            <a:ext cx="3792414" cy="647165"/>
          </a:xfrm>
          <a:prstGeom prst="rect">
            <a:avLst/>
          </a:prstGeom>
          <a:noFill/>
        </p:spPr>
        <p:txBody>
          <a:bodyPr wrap="none" lIns="186521" tIns="149217" rIns="186521" bIns="149217" rtlCol="0">
            <a:spAutoFit/>
          </a:bodyPr>
          <a:lstStyle/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>
                <a:solidFill>
                  <a:schemeClr val="bg1"/>
                </a:solidFill>
              </a:rPr>
              <a:t>Your Bot Framework Bot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734322" y="2178068"/>
            <a:ext cx="3331686" cy="434563"/>
          </a:xfrm>
          <a:prstGeom prst="rect">
            <a:avLst/>
          </a:prstGeom>
          <a:noFill/>
        </p:spPr>
        <p:txBody>
          <a:bodyPr wrap="square" lIns="0" tIns="93260" rIns="0" bIns="93260" rtlCol="0">
            <a:spAutoFit/>
          </a:bodyPr>
          <a:lstStyle>
            <a:defPPr>
              <a:defRPr lang="en-US"/>
            </a:defPPr>
            <a:lvl1pPr algn="ctr">
              <a:defRPr sz="1400"/>
            </a:lvl1pPr>
          </a:lstStyle>
          <a:p>
            <a:r>
              <a:rPr lang="en-US" sz="1600">
                <a:solidFill>
                  <a:srgbClr val="969696"/>
                </a:solidFill>
              </a:rPr>
              <a:t>AI services to add intelligence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91092" y="1543824"/>
            <a:ext cx="3118109" cy="704779"/>
          </a:xfrm>
          <a:prstGeom prst="rect">
            <a:avLst/>
          </a:prstGeom>
          <a:noFill/>
        </p:spPr>
        <p:txBody>
          <a:bodyPr wrap="none" lIns="186521" tIns="149217" rIns="186521" bIns="149217" rtlCol="0">
            <a:spAutoFit/>
          </a:bodyPr>
          <a:lstStyle/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856">
                <a:solidFill>
                  <a:srgbClr val="747474"/>
                </a:solidFill>
              </a:rPr>
              <a:t>Developer Portal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58963" y="2178068"/>
            <a:ext cx="3331686" cy="434563"/>
          </a:xfrm>
          <a:prstGeom prst="rect">
            <a:avLst/>
          </a:prstGeom>
          <a:noFill/>
        </p:spPr>
        <p:txBody>
          <a:bodyPr wrap="square" lIns="0" tIns="93260" rIns="0" bIns="93260" rtlCol="0">
            <a:spAutoFit/>
          </a:bodyPr>
          <a:lstStyle>
            <a:defPPr>
              <a:defRPr lang="en-US"/>
            </a:defPPr>
            <a:lvl1pPr algn="ctr">
              <a:defRPr sz="1400"/>
            </a:lvl1pPr>
          </a:lstStyle>
          <a:p>
            <a:r>
              <a:rPr lang="en-US" sz="1600">
                <a:solidFill>
                  <a:srgbClr val="969696"/>
                </a:solidFill>
              </a:rPr>
              <a:t>Connect your bots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36271" y="3003123"/>
            <a:ext cx="3453094" cy="2435110"/>
          </a:xfrm>
          <a:prstGeom prst="rect">
            <a:avLst/>
          </a:prstGeom>
          <a:noFill/>
        </p:spPr>
        <p:txBody>
          <a:bodyPr wrap="square" lIns="0" tIns="93260" rIns="0" bIns="93260" rtlCol="0">
            <a:spAutoFit/>
          </a:bodyPr>
          <a:lstStyle/>
          <a:p>
            <a:pPr marL="291436" indent="-291436">
              <a:lnSpc>
                <a:spcPct val="90000"/>
              </a:lnSpc>
              <a:spcAft>
                <a:spcPts val="612"/>
              </a:spcAft>
              <a:buFont typeface="Arial" panose="020B0604020202020204" pitchFamily="34" charset="0"/>
              <a:buChar char="•"/>
            </a:pPr>
            <a:r>
              <a:rPr lang="en-US" sz="2000"/>
              <a:t>Register, connect, publish and manage your bot</a:t>
            </a:r>
          </a:p>
          <a:p>
            <a:pPr marL="291436" indent="-291436">
              <a:lnSpc>
                <a:spcPct val="90000"/>
              </a:lnSpc>
              <a:spcAft>
                <a:spcPts val="612"/>
              </a:spcAft>
              <a:buFont typeface="Arial" panose="020B0604020202020204" pitchFamily="34" charset="0"/>
              <a:buChar char="•"/>
            </a:pPr>
            <a:r>
              <a:rPr lang="en-US" sz="2000"/>
              <a:t>Automatic card normalization</a:t>
            </a:r>
          </a:p>
          <a:p>
            <a:pPr marL="291436" indent="-291436">
              <a:lnSpc>
                <a:spcPct val="90000"/>
              </a:lnSpc>
              <a:spcAft>
                <a:spcPts val="612"/>
              </a:spcAft>
              <a:buFont typeface="Arial" panose="020B0604020202020204" pitchFamily="34" charset="0"/>
              <a:buChar char="•"/>
            </a:pPr>
            <a:r>
              <a:rPr lang="en-US" sz="2000"/>
              <a:t>Embeddable Web chat</a:t>
            </a:r>
          </a:p>
          <a:p>
            <a:pPr marL="291436" indent="-291436">
              <a:lnSpc>
                <a:spcPct val="90000"/>
              </a:lnSpc>
              <a:spcAft>
                <a:spcPts val="612"/>
              </a:spcAft>
              <a:buFont typeface="Arial" panose="020B0604020202020204" pitchFamily="34" charset="0"/>
              <a:buChar char="•"/>
            </a:pPr>
            <a:r>
              <a:rPr lang="en-US" sz="2000"/>
              <a:t>Direct Line API</a:t>
            </a:r>
          </a:p>
          <a:p>
            <a:pPr marL="291436" indent="-291436">
              <a:lnSpc>
                <a:spcPct val="90000"/>
              </a:lnSpc>
              <a:spcAft>
                <a:spcPts val="612"/>
              </a:spcAft>
              <a:buFont typeface="Arial" panose="020B0604020202020204" pitchFamily="34" charset="0"/>
              <a:buChar char="•"/>
            </a:pPr>
            <a:r>
              <a:rPr lang="en-US" sz="2000"/>
              <a:t>Bot Directory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1108" y="1543824"/>
            <a:ext cx="2188170" cy="704779"/>
          </a:xfrm>
          <a:prstGeom prst="rect">
            <a:avLst/>
          </a:prstGeom>
          <a:noFill/>
        </p:spPr>
        <p:txBody>
          <a:bodyPr wrap="none" lIns="186521" tIns="149217" rIns="186521" bIns="149217" rtlCol="0">
            <a:spAutoFit/>
          </a:bodyPr>
          <a:lstStyle/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856">
                <a:solidFill>
                  <a:srgbClr val="747474"/>
                </a:solidFill>
              </a:rPr>
              <a:t>Bot Builder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61366" y="2178068"/>
            <a:ext cx="3331686" cy="434563"/>
          </a:xfrm>
          <a:prstGeom prst="rect">
            <a:avLst/>
          </a:prstGeom>
          <a:noFill/>
        </p:spPr>
        <p:txBody>
          <a:bodyPr wrap="square" lIns="0" tIns="93260" rIns="0" bIns="93260" rtlCol="0">
            <a:spAutoFit/>
          </a:bodyPr>
          <a:lstStyle/>
          <a:p>
            <a:pPr algn="ctr"/>
            <a:r>
              <a:rPr lang="en-US" sz="1600">
                <a:solidFill>
                  <a:srgbClr val="969696"/>
                </a:solidFill>
              </a:rPr>
              <a:t>Tools and services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34949" y="3003123"/>
            <a:ext cx="3384520" cy="2435110"/>
          </a:xfrm>
          <a:prstGeom prst="rect">
            <a:avLst/>
          </a:prstGeom>
          <a:noFill/>
        </p:spPr>
        <p:txBody>
          <a:bodyPr wrap="square" lIns="0" tIns="93260" rIns="0" bIns="93260" rtlCol="0">
            <a:spAutoFit/>
          </a:bodyPr>
          <a:lstStyle/>
          <a:p>
            <a:pPr marL="291436" indent="-291436">
              <a:lnSpc>
                <a:spcPct val="90000"/>
              </a:lnSpc>
              <a:spcAft>
                <a:spcPts val="612"/>
              </a:spcAft>
              <a:buFont typeface="Arial" panose="020B0604020202020204" pitchFamily="34" charset="0"/>
              <a:buChar char="•"/>
            </a:pPr>
            <a:r>
              <a:rPr lang="en-US" sz="2000"/>
              <a:t>Open source </a:t>
            </a:r>
          </a:p>
          <a:p>
            <a:pPr marL="291436" indent="-291436">
              <a:lnSpc>
                <a:spcPct val="90000"/>
              </a:lnSpc>
              <a:spcAft>
                <a:spcPts val="612"/>
              </a:spcAft>
              <a:buFont typeface="Arial" panose="020B0604020202020204" pitchFamily="34" charset="0"/>
              <a:buChar char="•"/>
            </a:pPr>
            <a:r>
              <a:rPr lang="en-US" sz="2000"/>
              <a:t>From prompts &amp; dialogs to form flows</a:t>
            </a:r>
          </a:p>
          <a:p>
            <a:pPr marL="291436" indent="-291436">
              <a:lnSpc>
                <a:spcPct val="90000"/>
              </a:lnSpc>
              <a:spcAft>
                <a:spcPts val="612"/>
              </a:spcAft>
              <a:buFont typeface="Arial" panose="020B0604020202020204" pitchFamily="34" charset="0"/>
              <a:buChar char="•"/>
            </a:pPr>
            <a:r>
              <a:rPr lang="en-US" sz="2000"/>
              <a:t>Rich attachments</a:t>
            </a:r>
          </a:p>
          <a:p>
            <a:pPr marL="291436" indent="-291436">
              <a:lnSpc>
                <a:spcPct val="90000"/>
              </a:lnSpc>
              <a:spcAft>
                <a:spcPts val="612"/>
              </a:spcAft>
              <a:buFont typeface="Arial" panose="020B0604020202020204" pitchFamily="34" charset="0"/>
              <a:buChar char="•"/>
            </a:pPr>
            <a:r>
              <a:rPr lang="en-US" sz="2000"/>
              <a:t>Online/offline chat emulator</a:t>
            </a:r>
          </a:p>
          <a:p>
            <a:pPr marL="291436" indent="-291436">
              <a:lnSpc>
                <a:spcPct val="90000"/>
              </a:lnSpc>
              <a:spcAft>
                <a:spcPts val="612"/>
              </a:spcAft>
              <a:buFont typeface="Arial" panose="020B0604020202020204" pitchFamily="34" charset="0"/>
              <a:buChar char="•"/>
            </a:pPr>
            <a:r>
              <a:rPr lang="en-US" sz="2000"/>
              <a:t>Add bot smarts for language understanding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44861" y="3003123"/>
            <a:ext cx="3386822" cy="2435110"/>
          </a:xfrm>
          <a:prstGeom prst="rect">
            <a:avLst/>
          </a:prstGeom>
          <a:noFill/>
        </p:spPr>
        <p:txBody>
          <a:bodyPr wrap="square" lIns="0" tIns="93260" rIns="0" bIns="93260" rtlCol="0">
            <a:spAutoFit/>
          </a:bodyPr>
          <a:lstStyle/>
          <a:p>
            <a:pPr marL="291436" indent="-291436">
              <a:lnSpc>
                <a:spcPct val="90000"/>
              </a:lnSpc>
              <a:spcAft>
                <a:spcPts val="612"/>
              </a:spcAft>
              <a:buFont typeface="Arial" panose="020B0604020202020204" pitchFamily="34" charset="0"/>
              <a:buChar char="•"/>
            </a:pPr>
            <a:r>
              <a:rPr lang="en-US" sz="2000"/>
              <a:t>Parse natural language</a:t>
            </a:r>
          </a:p>
          <a:p>
            <a:pPr marL="291436" indent="-291436">
              <a:lnSpc>
                <a:spcPct val="90000"/>
              </a:lnSpc>
              <a:spcAft>
                <a:spcPts val="612"/>
              </a:spcAft>
              <a:buFont typeface="Arial" panose="020B0604020202020204" pitchFamily="34" charset="0"/>
              <a:buChar char="•"/>
            </a:pPr>
            <a:r>
              <a:rPr lang="en-US" sz="2000"/>
              <a:t>Real-time transcription and translation services for voice</a:t>
            </a:r>
          </a:p>
          <a:p>
            <a:pPr marL="291436" indent="-291436">
              <a:lnSpc>
                <a:spcPct val="90000"/>
              </a:lnSpc>
              <a:spcAft>
                <a:spcPts val="612"/>
              </a:spcAft>
              <a:buFont typeface="Arial" panose="020B0604020202020204" pitchFamily="34" charset="0"/>
              <a:buChar char="•"/>
            </a:pPr>
            <a:r>
              <a:rPr lang="en-US" sz="2000"/>
              <a:t>Vision and face detection algorithms</a:t>
            </a:r>
          </a:p>
          <a:p>
            <a:pPr marL="291436" indent="-291436">
              <a:lnSpc>
                <a:spcPct val="90000"/>
              </a:lnSpc>
              <a:spcAft>
                <a:spcPts val="612"/>
              </a:spcAft>
              <a:buFont typeface="Arial" panose="020B0604020202020204" pitchFamily="34" charset="0"/>
              <a:buChar char="•"/>
            </a:pPr>
            <a:r>
              <a:rPr lang="en-US" sz="2000"/>
              <a:t>Sentence diagramming</a:t>
            </a:r>
          </a:p>
          <a:p>
            <a:pPr marL="291436" indent="-291436">
              <a:lnSpc>
                <a:spcPct val="90000"/>
              </a:lnSpc>
              <a:spcAft>
                <a:spcPts val="612"/>
              </a:spcAft>
              <a:buFont typeface="Arial" panose="020B0604020202020204" pitchFamily="34" charset="0"/>
              <a:buChar char="•"/>
            </a:pPr>
            <a:r>
              <a:rPr lang="en-US" sz="2000"/>
              <a:t>Web language parsing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  <a14:imgEffect>
                      <a14:saturation sat="3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576" y="6438860"/>
            <a:ext cx="3785684" cy="378568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871" y="1044551"/>
            <a:ext cx="613093" cy="61309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661" y="1008305"/>
            <a:ext cx="613093" cy="60457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849" y="1044551"/>
            <a:ext cx="984126" cy="58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38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23291" y="0"/>
            <a:ext cx="6712303" cy="7001966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sp>
        <p:nvSpPr>
          <p:cNvPr id="26" name="Rectangle 25"/>
          <p:cNvSpPr/>
          <p:nvPr/>
        </p:nvSpPr>
        <p:spPr bwMode="auto">
          <a:xfrm>
            <a:off x="4719708" y="497"/>
            <a:ext cx="7715886" cy="6993533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45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>
            <a:extLst/>
          </p:cNvPr>
          <p:cNvSpPr/>
          <p:nvPr/>
        </p:nvSpPr>
        <p:spPr bwMode="auto">
          <a:xfrm>
            <a:off x="883" y="497"/>
            <a:ext cx="5722408" cy="6999597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4004" y="1218181"/>
            <a:ext cx="4824313" cy="760979"/>
          </a:xfrm>
          <a:prstGeom prst="rect">
            <a:avLst/>
          </a:prstGeom>
          <a:noFill/>
        </p:spPr>
        <p:txBody>
          <a:bodyPr wrap="square" lIns="146283" tIns="91427" rIns="146283" bIns="91427" rtlCol="0">
            <a:spAutoFit/>
          </a:bodyPr>
          <a:lstStyle/>
          <a:p>
            <a:pPr defTabSz="932563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4080"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Bot Framework</a:t>
            </a:r>
          </a:p>
        </p:txBody>
      </p:sp>
      <p:pic>
        <p:nvPicPr>
          <p:cNvPr id="25" name="Picture 24" hidden="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45422" y="-1409"/>
            <a:ext cx="1339938" cy="29530931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76984" y="2056788"/>
            <a:ext cx="5021173" cy="3354732"/>
            <a:chOff x="466809" y="2016642"/>
            <a:chExt cx="4923166" cy="3289252"/>
          </a:xfrm>
        </p:grpSpPr>
        <p:sp>
          <p:nvSpPr>
            <p:cNvPr id="18" name="TextBox 17"/>
            <p:cNvSpPr txBox="1"/>
            <p:nvPr/>
          </p:nvSpPr>
          <p:spPr>
            <a:xfrm>
              <a:off x="466809" y="2016642"/>
              <a:ext cx="4305318" cy="576592"/>
            </a:xfrm>
            <a:prstGeom prst="rect">
              <a:avLst/>
            </a:prstGeom>
            <a:noFill/>
          </p:spPr>
          <p:txBody>
            <a:bodyPr wrap="square" lIns="90000" tIns="90000" rIns="90000" bIns="91427" rtlCol="0">
              <a:spAutoFit/>
            </a:bodyPr>
            <a:lstStyle/>
            <a:p>
              <a:pPr defTabSz="932563">
                <a:lnSpc>
                  <a:spcPct val="90000"/>
                </a:lnSpc>
                <a:spcAft>
                  <a:spcPts val="612"/>
                </a:spcAft>
                <a:defRPr/>
              </a:pPr>
              <a:r>
                <a:rPr lang="en-US" sz="2040" kern="0">
                  <a:gradFill>
                    <a:gsLst>
                      <a:gs pos="0">
                        <a:srgbClr val="FFB900"/>
                      </a:gs>
                      <a:gs pos="100000">
                        <a:srgbClr val="FFB900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Accelerate</a:t>
              </a:r>
              <a:r>
                <a:rPr lang="en-US" sz="2856">
                  <a:gradFill>
                    <a:gsLst>
                      <a:gs pos="2917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rPr>
                <a:t> </a:t>
              </a:r>
              <a:r>
                <a:rPr lang="en-US" sz="2040" kern="0">
                  <a:gradFill>
                    <a:gsLst>
                      <a:gs pos="0">
                        <a:srgbClr val="FFB900"/>
                      </a:gs>
                      <a:gs pos="100000">
                        <a:srgbClr val="FFB900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development</a:t>
              </a:r>
            </a:p>
          </p:txBody>
        </p:sp>
        <p:sp>
          <p:nvSpPr>
            <p:cNvPr id="2" name="Rectangle 1"/>
            <p:cNvSpPr/>
            <p:nvPr/>
          </p:nvSpPr>
          <p:spPr>
            <a:xfrm>
              <a:off x="466809" y="2425716"/>
              <a:ext cx="4923166" cy="6573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32597"/>
              <a:r>
                <a:rPr lang="en-US" sz="1836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rPr>
                <a:t>Framework, tools and services to build great bots that converse naturally</a:t>
              </a:r>
              <a:endParaRPr lang="en-US" sz="1836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66809" y="3146590"/>
              <a:ext cx="4305318" cy="463548"/>
            </a:xfrm>
            <a:prstGeom prst="rect">
              <a:avLst/>
            </a:prstGeom>
            <a:noFill/>
          </p:spPr>
          <p:txBody>
            <a:bodyPr wrap="square" lIns="90000" tIns="90000" rIns="90000" bIns="91427" rtlCol="0">
              <a:spAutoFit/>
            </a:bodyPr>
            <a:lstStyle/>
            <a:p>
              <a:pPr defTabSz="932563">
                <a:lnSpc>
                  <a:spcPct val="90000"/>
                </a:lnSpc>
                <a:spcAft>
                  <a:spcPts val="612"/>
                </a:spcAft>
                <a:defRPr/>
              </a:pPr>
              <a:r>
                <a:rPr lang="en-US" sz="2040" kern="0">
                  <a:gradFill>
                    <a:gsLst>
                      <a:gs pos="0">
                        <a:srgbClr val="FFB900"/>
                      </a:gs>
                      <a:gs pos="100000">
                        <a:srgbClr val="FFB900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Reach any user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66809" y="3496011"/>
              <a:ext cx="4923166" cy="6573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32597"/>
              <a:r>
                <a:rPr lang="en-US" sz="1836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rPr>
                <a:t>Develop once and expose through any channel including Skype, Facebook, web</a:t>
              </a:r>
              <a:endParaRPr lang="en-US" sz="1836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66809" y="4306899"/>
              <a:ext cx="4305318" cy="463548"/>
            </a:xfrm>
            <a:prstGeom prst="rect">
              <a:avLst/>
            </a:prstGeom>
            <a:noFill/>
          </p:spPr>
          <p:txBody>
            <a:bodyPr wrap="square" lIns="90000" tIns="90000" rIns="90000" bIns="91427" rtlCol="0">
              <a:spAutoFit/>
            </a:bodyPr>
            <a:lstStyle/>
            <a:p>
              <a:pPr defTabSz="932563">
                <a:lnSpc>
                  <a:spcPct val="90000"/>
                </a:lnSpc>
                <a:spcAft>
                  <a:spcPts val="612"/>
                </a:spcAft>
                <a:defRPr/>
              </a:pPr>
              <a:r>
                <a:rPr lang="en-US" sz="2040" kern="0">
                  <a:gradFill>
                    <a:gsLst>
                      <a:gs pos="0">
                        <a:srgbClr val="FFB900"/>
                      </a:gs>
                      <a:gs pos="100000">
                        <a:srgbClr val="FFB900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Enrich the experience</a:t>
              </a: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466809" y="4648535"/>
              <a:ext cx="4923166" cy="6573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32597"/>
              <a:r>
                <a:rPr lang="en-US" sz="1836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rPr>
                <a:t>Add advanced capabilities through close integration with Cognitive Services</a:t>
              </a:r>
              <a:endParaRPr lang="en-US" sz="1836">
                <a:solidFill>
                  <a:srgbClr val="505050"/>
                </a:solidFill>
                <a:latin typeface="Segoe UI Semi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006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3.54863E-6 4.97957E-6 L -3.54863E-6 -2.73491 " pathEditMode="relative" rAng="0" ptsTypes="AA">
                                      <p:cBhvr>
                                        <p:cTn id="9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674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0.04609 -3.33333E-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77508E-6 2.47844E-6 L 0.04608 2.47844E-6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Prerequisites for creating Bot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911292"/>
          </a:xfrm>
        </p:spPr>
        <p:txBody>
          <a:bodyPr/>
          <a:lstStyle/>
          <a:p>
            <a:pPr marL="571500" indent="-571500">
              <a:spcBef>
                <a:spcPts val="864"/>
              </a:spcBef>
              <a:buFont typeface="Arial" panose="020B0604020202020204" pitchFamily="34" charset="0"/>
              <a:buChar char="•"/>
            </a:pPr>
            <a:r>
              <a:rPr lang="en-US"/>
              <a:t>Visual Studio 2017</a:t>
            </a:r>
          </a:p>
          <a:p>
            <a:pPr marL="571500" indent="-571500">
              <a:spcBef>
                <a:spcPts val="864"/>
              </a:spcBef>
              <a:buFont typeface="Arial" panose="020B0604020202020204" pitchFamily="34" charset="0"/>
              <a:buChar char="•"/>
            </a:pPr>
            <a:r>
              <a:rPr lang="en-US"/>
              <a:t>Bot Application template</a:t>
            </a:r>
          </a:p>
          <a:p>
            <a:pPr marL="571500" indent="-571500">
              <a:spcBef>
                <a:spcPts val="864"/>
              </a:spcBef>
              <a:buFont typeface="Arial" panose="020B0604020202020204" pitchFamily="34" charset="0"/>
              <a:buChar char="•"/>
            </a:pPr>
            <a:r>
              <a:rPr lang="en-US"/>
              <a:t>Bot framework emulator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49F80-0E98-46D3-ACDC-BA49D82DC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1812" y="6995831"/>
            <a:ext cx="2545724" cy="235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2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067E-6 -3.68134E-6 L -2.08067E-6 -0.24875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43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Bare Minimum Bot Code – C#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5281446"/>
          </a:xfrm>
        </p:spPr>
        <p:txBody>
          <a:bodyPr/>
          <a:lstStyle/>
          <a:p>
            <a:r>
              <a:rPr lang="en-US" sz="1600"/>
              <a:t>[</a:t>
            </a:r>
            <a:r>
              <a:rPr lang="en-US" sz="1600" err="1"/>
              <a:t>ResponseType</a:t>
            </a:r>
            <a:r>
              <a:rPr lang="en-US" sz="1600"/>
              <a:t>(</a:t>
            </a:r>
            <a:r>
              <a:rPr lang="en-US" sz="1600" err="1"/>
              <a:t>typeof</a:t>
            </a:r>
            <a:r>
              <a:rPr lang="en-US" sz="1600"/>
              <a:t>(void))]</a:t>
            </a:r>
          </a:p>
          <a:p>
            <a:r>
              <a:rPr lang="en-US" sz="1600"/>
              <a:t>public virtual </a:t>
            </a:r>
            <a:r>
              <a:rPr lang="en-US" sz="1600" err="1"/>
              <a:t>async</a:t>
            </a:r>
            <a:r>
              <a:rPr lang="en-US" sz="1600"/>
              <a:t> Task&lt;</a:t>
            </a:r>
            <a:r>
              <a:rPr lang="en-US" sz="1600" err="1"/>
              <a:t>HttpResponseMessage</a:t>
            </a:r>
            <a:r>
              <a:rPr lang="en-US" sz="1600"/>
              <a:t>&gt; Post([</a:t>
            </a:r>
            <a:r>
              <a:rPr lang="en-US" sz="1600" err="1"/>
              <a:t>FromBody</a:t>
            </a:r>
            <a:r>
              <a:rPr lang="en-US" sz="1600"/>
              <a:t>] Activity activity)</a:t>
            </a:r>
          </a:p>
          <a:p>
            <a:r>
              <a:rPr lang="en-US" sz="1600"/>
              <a:t>{</a:t>
            </a:r>
          </a:p>
          <a:p>
            <a:r>
              <a:rPr lang="en-US" sz="1600"/>
              <a:t>  if (activity != null)</a:t>
            </a:r>
          </a:p>
          <a:p>
            <a:r>
              <a:rPr lang="en-US" sz="1600"/>
              <a:t>  {</a:t>
            </a:r>
          </a:p>
          <a:p>
            <a:r>
              <a:rPr lang="en-US" sz="1600"/>
              <a:t>    switch (</a:t>
            </a:r>
            <a:r>
              <a:rPr lang="en-US" sz="1600" err="1"/>
              <a:t>activity.GetActivityType</a:t>
            </a:r>
            <a:r>
              <a:rPr lang="en-US" sz="1600"/>
              <a:t>())</a:t>
            </a:r>
          </a:p>
          <a:p>
            <a:r>
              <a:rPr lang="en-US" sz="1600"/>
              <a:t>    {</a:t>
            </a:r>
          </a:p>
          <a:p>
            <a:r>
              <a:rPr lang="en-US" sz="1600"/>
              <a:t>      case </a:t>
            </a:r>
            <a:r>
              <a:rPr lang="en-US" sz="1600" err="1"/>
              <a:t>ActivityTypes.Message</a:t>
            </a:r>
            <a:r>
              <a:rPr lang="en-US" sz="1600"/>
              <a:t>:</a:t>
            </a:r>
          </a:p>
          <a:p>
            <a:r>
              <a:rPr lang="en-US" sz="1600"/>
              <a:t>        </a:t>
            </a:r>
            <a:r>
              <a:rPr lang="en-US" sz="1600" err="1"/>
              <a:t>IConversationUpdateActivity</a:t>
            </a:r>
            <a:r>
              <a:rPr lang="en-US" sz="1600"/>
              <a:t> </a:t>
            </a:r>
            <a:r>
              <a:rPr lang="en-US" sz="1600" b="1">
                <a:solidFill>
                  <a:schemeClr val="tx2"/>
                </a:solidFill>
              </a:rPr>
              <a:t>message</a:t>
            </a:r>
            <a:r>
              <a:rPr lang="en-US" sz="1600">
                <a:solidFill>
                  <a:schemeClr val="tx2"/>
                </a:solidFill>
              </a:rPr>
              <a:t> </a:t>
            </a:r>
            <a:r>
              <a:rPr lang="en-US" sz="1600"/>
              <a:t>= activity;</a:t>
            </a:r>
          </a:p>
          <a:p>
            <a:r>
              <a:rPr lang="en-US" sz="1600"/>
              <a:t>        using (</a:t>
            </a:r>
            <a:r>
              <a:rPr lang="en-US" sz="1600" err="1"/>
              <a:t>var</a:t>
            </a:r>
            <a:r>
              <a:rPr lang="en-US" sz="1600"/>
              <a:t> scope = </a:t>
            </a:r>
            <a:r>
              <a:rPr lang="en-US" sz="1600" err="1"/>
              <a:t>DialogModule.BeginLifetimeScope</a:t>
            </a:r>
            <a:r>
              <a:rPr lang="en-US" sz="1600"/>
              <a:t>(</a:t>
            </a:r>
            <a:r>
              <a:rPr lang="en-US" sz="1600" err="1"/>
              <a:t>Conversation.Container</a:t>
            </a:r>
            <a:r>
              <a:rPr lang="en-US" sz="1600"/>
              <a:t>, activity))</a:t>
            </a:r>
          </a:p>
          <a:p>
            <a:r>
              <a:rPr lang="en-US" sz="1600"/>
              <a:t>        {</a:t>
            </a:r>
          </a:p>
          <a:p>
            <a:r>
              <a:rPr lang="en-US" sz="1600"/>
              <a:t>          </a:t>
            </a:r>
            <a:r>
              <a:rPr lang="en-US" sz="1600" err="1"/>
              <a:t>var</a:t>
            </a:r>
            <a:r>
              <a:rPr lang="en-US" sz="1600"/>
              <a:t> client = </a:t>
            </a:r>
            <a:r>
              <a:rPr lang="en-US" sz="1600" err="1"/>
              <a:t>scope.Resolve</a:t>
            </a:r>
            <a:r>
              <a:rPr lang="en-US" sz="1600"/>
              <a:t>&lt;</a:t>
            </a:r>
            <a:r>
              <a:rPr lang="en-US" sz="1600" err="1"/>
              <a:t>IConnectorClient</a:t>
            </a:r>
            <a:r>
              <a:rPr lang="en-US" sz="1600"/>
              <a:t>&gt;();</a:t>
            </a:r>
          </a:p>
          <a:p>
            <a:r>
              <a:rPr lang="en-US" sz="1600"/>
              <a:t>          </a:t>
            </a:r>
            <a:r>
              <a:rPr lang="en-US" sz="1600" err="1"/>
              <a:t>var</a:t>
            </a:r>
            <a:r>
              <a:rPr lang="en-US" sz="1600"/>
              <a:t> reply = </a:t>
            </a:r>
            <a:r>
              <a:rPr lang="en-US" sz="1600" err="1"/>
              <a:t>activity.</a:t>
            </a:r>
            <a:r>
              <a:rPr lang="en-US" sz="1600" b="1" err="1">
                <a:solidFill>
                  <a:schemeClr val="tx2"/>
                </a:solidFill>
              </a:rPr>
              <a:t>CreateReply</a:t>
            </a:r>
            <a:r>
              <a:rPr lang="en-US" sz="1600"/>
              <a:t>();</a:t>
            </a:r>
          </a:p>
          <a:p>
            <a:r>
              <a:rPr lang="en-US" sz="1600"/>
              <a:t>          </a:t>
            </a:r>
            <a:r>
              <a:rPr lang="en-US" sz="1600" err="1"/>
              <a:t>reply.</a:t>
            </a:r>
            <a:r>
              <a:rPr lang="en-US" sz="1600" b="1" err="1">
                <a:solidFill>
                  <a:schemeClr val="tx2"/>
                </a:solidFill>
              </a:rPr>
              <a:t>Text</a:t>
            </a:r>
            <a:r>
              <a:rPr lang="en-US" sz="1600"/>
              <a:t> = "You said: " + </a:t>
            </a:r>
            <a:r>
              <a:rPr lang="en-US" sz="1600" err="1"/>
              <a:t>message.Text</a:t>
            </a:r>
            <a:r>
              <a:rPr lang="en-US" sz="1600"/>
              <a:t>;</a:t>
            </a:r>
          </a:p>
          <a:p>
            <a:r>
              <a:rPr lang="en-US" sz="1600"/>
              <a:t>          await </a:t>
            </a:r>
            <a:r>
              <a:rPr lang="en-US" sz="1600" err="1"/>
              <a:t>client.Conversations.</a:t>
            </a:r>
            <a:r>
              <a:rPr lang="en-US" sz="1600" b="1" err="1">
                <a:solidFill>
                  <a:schemeClr val="tx2"/>
                </a:solidFill>
              </a:rPr>
              <a:t>ReplyToActivityAsync</a:t>
            </a:r>
            <a:r>
              <a:rPr lang="en-US" sz="1600"/>
              <a:t>(reply);</a:t>
            </a:r>
          </a:p>
          <a:p>
            <a:r>
              <a:rPr lang="en-US" sz="1600"/>
              <a:t>        }</a:t>
            </a:r>
          </a:p>
          <a:p>
            <a:r>
              <a:rPr lang="en-US" sz="1600"/>
              <a:t>     }</a:t>
            </a:r>
          </a:p>
          <a:p>
            <a:r>
              <a:rPr lang="en-US" sz="1600"/>
              <a:t>  }</a:t>
            </a:r>
          </a:p>
          <a:p>
            <a:r>
              <a:rPr lang="en-US" sz="160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5556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Creating a new bot</a:t>
            </a:r>
          </a:p>
        </p:txBody>
      </p:sp>
    </p:spTree>
    <p:extLst>
      <p:ext uri="{BB962C8B-B14F-4D97-AF65-F5344CB8AC3E}">
        <p14:creationId xmlns:p14="http://schemas.microsoft.com/office/powerpoint/2010/main" val="158547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2580851"/>
            <a:ext cx="11887454" cy="916412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fr-CA" sz="4896"/>
              <a:t>FormFlow</a:t>
            </a:r>
          </a:p>
        </p:txBody>
      </p:sp>
    </p:spTree>
    <p:extLst>
      <p:ext uri="{BB962C8B-B14F-4D97-AF65-F5344CB8AC3E}">
        <p14:creationId xmlns:p14="http://schemas.microsoft.com/office/powerpoint/2010/main" val="266227078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13360" y="355811"/>
            <a:ext cx="11887454" cy="916412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fr-CA" sz="4896" err="1"/>
              <a:t>What</a:t>
            </a:r>
            <a:r>
              <a:rPr lang="fr-CA" sz="4896"/>
              <a:t> </a:t>
            </a:r>
            <a:r>
              <a:rPr lang="fr-CA" sz="4896" err="1"/>
              <a:t>is</a:t>
            </a:r>
            <a:r>
              <a:rPr lang="fr-CA" sz="4896"/>
              <a:t> FormFlow ?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120" y="2283271"/>
            <a:ext cx="2160989" cy="216098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62" y="2408303"/>
            <a:ext cx="2078775" cy="207877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auto">
          <a:xfrm>
            <a:off x="2574719" y="1425894"/>
            <a:ext cx="3919070" cy="532967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CA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How </a:t>
            </a:r>
            <a:r>
              <a:rPr lang="fr-CA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many</a:t>
            </a:r>
            <a:r>
              <a:rPr lang="fr-CA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fr-CA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rooms</a:t>
            </a:r>
            <a:r>
              <a:rPr lang="fr-CA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do </a:t>
            </a:r>
            <a:r>
              <a:rPr lang="fr-CA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you</a:t>
            </a:r>
            <a:r>
              <a:rPr lang="fr-CA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fr-CA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need</a:t>
            </a:r>
            <a:r>
              <a:rPr lang="fr-CA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?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940104" y="2272790"/>
            <a:ext cx="3919070" cy="53296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CA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2603135" y="3174771"/>
            <a:ext cx="3919070" cy="532967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CA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How </a:t>
            </a:r>
            <a:r>
              <a:rPr lang="fr-CA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many</a:t>
            </a:r>
            <a:r>
              <a:rPr lang="fr-CA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fr-CA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guest</a:t>
            </a:r>
            <a:r>
              <a:rPr lang="fr-CA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?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5937527" y="4037636"/>
            <a:ext cx="3919070" cy="53296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CA" b="1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Two</a:t>
            </a:r>
            <a:endParaRPr lang="fr-CA" b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2605715" y="4892500"/>
            <a:ext cx="3919070" cy="532967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CA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When</a:t>
            </a:r>
            <a:r>
              <a:rPr lang="fr-CA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fr-CA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is</a:t>
            </a:r>
            <a:r>
              <a:rPr lang="fr-CA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your check in date?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6018277" y="5600381"/>
            <a:ext cx="3919070" cy="53296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CA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2018-03-14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903428" y="4487078"/>
            <a:ext cx="81496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CA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Bot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10756137" y="4361596"/>
            <a:ext cx="96244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CA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163778356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13360" y="355811"/>
            <a:ext cx="11887454" cy="916412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fr-CA" sz="4896" err="1"/>
              <a:t>Advantages</a:t>
            </a:r>
            <a:r>
              <a:rPr lang="fr-CA" sz="4896"/>
              <a:t> of </a:t>
            </a:r>
            <a:r>
              <a:rPr lang="fr-CA" sz="4896" err="1"/>
              <a:t>Form</a:t>
            </a:r>
            <a:r>
              <a:rPr lang="fr-CA" sz="4896"/>
              <a:t> Flow</a:t>
            </a:r>
          </a:p>
        </p:txBody>
      </p:sp>
      <p:sp>
        <p:nvSpPr>
          <p:cNvPr id="3" name="Text Placeholder 3"/>
          <p:cNvSpPr txBox="1">
            <a:spLocks/>
          </p:cNvSpPr>
          <p:nvPr/>
        </p:nvSpPr>
        <p:spPr>
          <a:xfrm>
            <a:off x="274639" y="1363687"/>
            <a:ext cx="5486399" cy="3970318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Best approach for guided interactions</a:t>
            </a:r>
          </a:p>
          <a:p>
            <a:r>
              <a:rPr lang="en-US"/>
              <a:t>Define a serializable model</a:t>
            </a:r>
          </a:p>
          <a:p>
            <a:r>
              <a:rPr lang="en-US"/>
              <a:t>SDK handles collecting, binding, and flow operations (like quit)</a:t>
            </a:r>
          </a:p>
          <a:p>
            <a:r>
              <a:rPr lang="en-US"/>
              <a:t>Extended via declarative attributes or via code</a:t>
            </a:r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721" y="1363687"/>
            <a:ext cx="5879482" cy="325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01108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Creating a bot with FormFlow</a:t>
            </a:r>
          </a:p>
        </p:txBody>
      </p:sp>
    </p:spTree>
    <p:extLst>
      <p:ext uri="{BB962C8B-B14F-4D97-AF65-F5344CB8AC3E}">
        <p14:creationId xmlns:p14="http://schemas.microsoft.com/office/powerpoint/2010/main" val="66147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74511" y="3039057"/>
            <a:ext cx="11887454" cy="916412"/>
          </a:xfrm>
        </p:spPr>
        <p:txBody>
          <a:bodyPr/>
          <a:lstStyle/>
          <a:p>
            <a:pPr algn="ctr"/>
            <a:r>
              <a:rPr lang="en-US" sz="4896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94023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2580851"/>
            <a:ext cx="11887454" cy="916412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fr-CA" sz="4896"/>
              <a:t>Azure Bot Service</a:t>
            </a:r>
          </a:p>
        </p:txBody>
      </p:sp>
    </p:spTree>
    <p:extLst>
      <p:ext uri="{BB962C8B-B14F-4D97-AF65-F5344CB8AC3E}">
        <p14:creationId xmlns:p14="http://schemas.microsoft.com/office/powerpoint/2010/main" val="376150835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tBot_F08B" title="Icon of a robotic chat bubble with a smiley face">
            <a:extLst>
              <a:ext uri="{FF2B5EF4-FFF2-40B4-BE49-F238E27FC236}">
                <a16:creationId xmlns:a16="http://schemas.microsoft.com/office/drawing/2014/main" id="{EF2FC808-2563-48A5-ACE1-F9490220C9D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740356" y="2881350"/>
            <a:ext cx="574020" cy="741427"/>
          </a:xfrm>
          <a:custGeom>
            <a:avLst/>
            <a:gdLst>
              <a:gd name="T0" fmla="*/ 871 w 2742"/>
              <a:gd name="T1" fmla="*/ 1541 h 3541"/>
              <a:gd name="T2" fmla="*/ 871 w 2742"/>
              <a:gd name="T3" fmla="*/ 1791 h 3541"/>
              <a:gd name="T4" fmla="*/ 1871 w 2742"/>
              <a:gd name="T5" fmla="*/ 1541 h 3541"/>
              <a:gd name="T6" fmla="*/ 1871 w 2742"/>
              <a:gd name="T7" fmla="*/ 1791 h 3541"/>
              <a:gd name="T8" fmla="*/ 0 w 2742"/>
              <a:gd name="T9" fmla="*/ 1541 h 3541"/>
              <a:gd name="T10" fmla="*/ 0 w 2742"/>
              <a:gd name="T11" fmla="*/ 2041 h 3541"/>
              <a:gd name="T12" fmla="*/ 2742 w 2742"/>
              <a:gd name="T13" fmla="*/ 1541 h 3541"/>
              <a:gd name="T14" fmla="*/ 2742 w 2742"/>
              <a:gd name="T15" fmla="*/ 2041 h 3541"/>
              <a:gd name="T16" fmla="*/ 1371 w 2742"/>
              <a:gd name="T17" fmla="*/ 339 h 3541"/>
              <a:gd name="T18" fmla="*/ 1371 w 2742"/>
              <a:gd name="T19" fmla="*/ 916 h 3541"/>
              <a:gd name="T20" fmla="*/ 1121 w 2742"/>
              <a:gd name="T21" fmla="*/ 2916 h 3541"/>
              <a:gd name="T22" fmla="*/ 1121 w 2742"/>
              <a:gd name="T23" fmla="*/ 3541 h 3541"/>
              <a:gd name="T24" fmla="*/ 1809 w 2742"/>
              <a:gd name="T25" fmla="*/ 2916 h 3541"/>
              <a:gd name="T26" fmla="*/ 2371 w 2742"/>
              <a:gd name="T27" fmla="*/ 2916 h 3541"/>
              <a:gd name="T28" fmla="*/ 2621 w 2742"/>
              <a:gd name="T29" fmla="*/ 2666 h 3541"/>
              <a:gd name="T30" fmla="*/ 2621 w 2742"/>
              <a:gd name="T31" fmla="*/ 1166 h 3541"/>
              <a:gd name="T32" fmla="*/ 2371 w 2742"/>
              <a:gd name="T33" fmla="*/ 916 h 3541"/>
              <a:gd name="T34" fmla="*/ 371 w 2742"/>
              <a:gd name="T35" fmla="*/ 916 h 3541"/>
              <a:gd name="T36" fmla="*/ 121 w 2742"/>
              <a:gd name="T37" fmla="*/ 1166 h 3541"/>
              <a:gd name="T38" fmla="*/ 121 w 2742"/>
              <a:gd name="T39" fmla="*/ 2666 h 3541"/>
              <a:gd name="T40" fmla="*/ 371 w 2742"/>
              <a:gd name="T41" fmla="*/ 2916 h 3541"/>
              <a:gd name="T42" fmla="*/ 1121 w 2742"/>
              <a:gd name="T43" fmla="*/ 2916 h 3541"/>
              <a:gd name="T44" fmla="*/ 1371 w 2742"/>
              <a:gd name="T45" fmla="*/ 0 h 3541"/>
              <a:gd name="T46" fmla="*/ 1205 w 2742"/>
              <a:gd name="T47" fmla="*/ 166 h 3541"/>
              <a:gd name="T48" fmla="*/ 1371 w 2742"/>
              <a:gd name="T49" fmla="*/ 332 h 3541"/>
              <a:gd name="T50" fmla="*/ 1537 w 2742"/>
              <a:gd name="T51" fmla="*/ 166 h 3541"/>
              <a:gd name="T52" fmla="*/ 1371 w 2742"/>
              <a:gd name="T53" fmla="*/ 0 h 3541"/>
              <a:gd name="T54" fmla="*/ 746 w 2742"/>
              <a:gd name="T55" fmla="*/ 2157 h 3541"/>
              <a:gd name="T56" fmla="*/ 1996 w 2742"/>
              <a:gd name="T57" fmla="*/ 2157 h 3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742" h="3541">
                <a:moveTo>
                  <a:pt x="871" y="1541"/>
                </a:moveTo>
                <a:cubicBezTo>
                  <a:pt x="871" y="1791"/>
                  <a:pt x="871" y="1791"/>
                  <a:pt x="871" y="1791"/>
                </a:cubicBezTo>
                <a:moveTo>
                  <a:pt x="1871" y="1541"/>
                </a:moveTo>
                <a:cubicBezTo>
                  <a:pt x="1871" y="1791"/>
                  <a:pt x="1871" y="1791"/>
                  <a:pt x="1871" y="1791"/>
                </a:cubicBezTo>
                <a:moveTo>
                  <a:pt x="0" y="1541"/>
                </a:moveTo>
                <a:cubicBezTo>
                  <a:pt x="0" y="2041"/>
                  <a:pt x="0" y="2041"/>
                  <a:pt x="0" y="2041"/>
                </a:cubicBezTo>
                <a:moveTo>
                  <a:pt x="2742" y="1541"/>
                </a:moveTo>
                <a:cubicBezTo>
                  <a:pt x="2742" y="2041"/>
                  <a:pt x="2742" y="2041"/>
                  <a:pt x="2742" y="2041"/>
                </a:cubicBezTo>
                <a:moveTo>
                  <a:pt x="1371" y="339"/>
                </a:moveTo>
                <a:cubicBezTo>
                  <a:pt x="1371" y="916"/>
                  <a:pt x="1371" y="916"/>
                  <a:pt x="1371" y="916"/>
                </a:cubicBezTo>
                <a:moveTo>
                  <a:pt x="1121" y="2916"/>
                </a:moveTo>
                <a:cubicBezTo>
                  <a:pt x="1121" y="3541"/>
                  <a:pt x="1121" y="3541"/>
                  <a:pt x="1121" y="3541"/>
                </a:cubicBezTo>
                <a:cubicBezTo>
                  <a:pt x="1809" y="2916"/>
                  <a:pt x="1809" y="2916"/>
                  <a:pt x="1809" y="2916"/>
                </a:cubicBezTo>
                <a:cubicBezTo>
                  <a:pt x="2371" y="2916"/>
                  <a:pt x="2371" y="2916"/>
                  <a:pt x="2371" y="2916"/>
                </a:cubicBezTo>
                <a:cubicBezTo>
                  <a:pt x="2509" y="2916"/>
                  <a:pt x="2621" y="2804"/>
                  <a:pt x="2621" y="2666"/>
                </a:cubicBezTo>
                <a:cubicBezTo>
                  <a:pt x="2621" y="1166"/>
                  <a:pt x="2621" y="1166"/>
                  <a:pt x="2621" y="1166"/>
                </a:cubicBezTo>
                <a:cubicBezTo>
                  <a:pt x="2621" y="1028"/>
                  <a:pt x="2509" y="916"/>
                  <a:pt x="2371" y="916"/>
                </a:cubicBezTo>
                <a:cubicBezTo>
                  <a:pt x="371" y="916"/>
                  <a:pt x="371" y="916"/>
                  <a:pt x="371" y="916"/>
                </a:cubicBezTo>
                <a:cubicBezTo>
                  <a:pt x="233" y="916"/>
                  <a:pt x="121" y="1028"/>
                  <a:pt x="121" y="1166"/>
                </a:cubicBezTo>
                <a:cubicBezTo>
                  <a:pt x="121" y="2666"/>
                  <a:pt x="121" y="2666"/>
                  <a:pt x="121" y="2666"/>
                </a:cubicBezTo>
                <a:cubicBezTo>
                  <a:pt x="121" y="2804"/>
                  <a:pt x="233" y="2916"/>
                  <a:pt x="371" y="2916"/>
                </a:cubicBezTo>
                <a:lnTo>
                  <a:pt x="1121" y="2916"/>
                </a:lnTo>
                <a:close/>
                <a:moveTo>
                  <a:pt x="1371" y="0"/>
                </a:moveTo>
                <a:cubicBezTo>
                  <a:pt x="1279" y="0"/>
                  <a:pt x="1205" y="74"/>
                  <a:pt x="1205" y="166"/>
                </a:cubicBezTo>
                <a:cubicBezTo>
                  <a:pt x="1205" y="258"/>
                  <a:pt x="1279" y="332"/>
                  <a:pt x="1371" y="332"/>
                </a:cubicBezTo>
                <a:cubicBezTo>
                  <a:pt x="1463" y="332"/>
                  <a:pt x="1537" y="258"/>
                  <a:pt x="1537" y="166"/>
                </a:cubicBezTo>
                <a:cubicBezTo>
                  <a:pt x="1537" y="74"/>
                  <a:pt x="1463" y="0"/>
                  <a:pt x="1371" y="0"/>
                </a:cubicBezTo>
                <a:close/>
                <a:moveTo>
                  <a:pt x="746" y="2157"/>
                </a:moveTo>
                <a:cubicBezTo>
                  <a:pt x="1091" y="2502"/>
                  <a:pt x="1651" y="2502"/>
                  <a:pt x="1996" y="2157"/>
                </a:cubicBezTo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379294" y="2603991"/>
            <a:ext cx="1296144" cy="1296144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" name="Group 4"/>
          <p:cNvGrpSpPr>
            <a:grpSpLocks noChangeAspect="1"/>
          </p:cNvGrpSpPr>
          <p:nvPr/>
        </p:nvGrpSpPr>
        <p:grpSpPr bwMode="auto">
          <a:xfrm>
            <a:off x="8495751" y="846414"/>
            <a:ext cx="428599" cy="693183"/>
            <a:chOff x="3476" y="1492"/>
            <a:chExt cx="878" cy="1420"/>
          </a:xfrm>
          <a:solidFill>
            <a:schemeClr val="tx2"/>
          </a:solidFill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3476" y="2014"/>
              <a:ext cx="878" cy="898"/>
            </a:xfrm>
            <a:custGeom>
              <a:avLst/>
              <a:gdLst>
                <a:gd name="T0" fmla="*/ 0 w 878"/>
                <a:gd name="T1" fmla="*/ 898 h 898"/>
                <a:gd name="T2" fmla="*/ 0 w 878"/>
                <a:gd name="T3" fmla="*/ 898 h 898"/>
                <a:gd name="T4" fmla="*/ 878 w 878"/>
                <a:gd name="T5" fmla="*/ 397 h 898"/>
                <a:gd name="T6" fmla="*/ 878 w 878"/>
                <a:gd name="T7" fmla="*/ 0 h 898"/>
                <a:gd name="T8" fmla="*/ 0 w 878"/>
                <a:gd name="T9" fmla="*/ 898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8" h="898">
                  <a:moveTo>
                    <a:pt x="0" y="898"/>
                  </a:moveTo>
                  <a:lnTo>
                    <a:pt x="0" y="898"/>
                  </a:lnTo>
                  <a:lnTo>
                    <a:pt x="878" y="397"/>
                  </a:lnTo>
                  <a:lnTo>
                    <a:pt x="878" y="0"/>
                  </a:lnTo>
                  <a:lnTo>
                    <a:pt x="0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3476" y="1492"/>
              <a:ext cx="836" cy="689"/>
            </a:xfrm>
            <a:custGeom>
              <a:avLst/>
              <a:gdLst>
                <a:gd name="T0" fmla="*/ 0 w 836"/>
                <a:gd name="T1" fmla="*/ 0 h 689"/>
                <a:gd name="T2" fmla="*/ 0 w 836"/>
                <a:gd name="T3" fmla="*/ 376 h 689"/>
                <a:gd name="T4" fmla="*/ 564 w 836"/>
                <a:gd name="T5" fmla="*/ 689 h 689"/>
                <a:gd name="T6" fmla="*/ 836 w 836"/>
                <a:gd name="T7" fmla="*/ 480 h 689"/>
                <a:gd name="T8" fmla="*/ 0 w 836"/>
                <a:gd name="T9" fmla="*/ 0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6" h="689">
                  <a:moveTo>
                    <a:pt x="0" y="0"/>
                  </a:moveTo>
                  <a:lnTo>
                    <a:pt x="0" y="376"/>
                  </a:lnTo>
                  <a:lnTo>
                    <a:pt x="564" y="689"/>
                  </a:lnTo>
                  <a:lnTo>
                    <a:pt x="836" y="48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3476" y="1931"/>
              <a:ext cx="293" cy="981"/>
            </a:xfrm>
            <a:custGeom>
              <a:avLst/>
              <a:gdLst>
                <a:gd name="T0" fmla="*/ 0 w 293"/>
                <a:gd name="T1" fmla="*/ 0 h 981"/>
                <a:gd name="T2" fmla="*/ 293 w 293"/>
                <a:gd name="T3" fmla="*/ 208 h 981"/>
                <a:gd name="T4" fmla="*/ 0 w 293"/>
                <a:gd name="T5" fmla="*/ 981 h 981"/>
                <a:gd name="T6" fmla="*/ 0 w 293"/>
                <a:gd name="T7" fmla="*/ 0 h 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3" h="981">
                  <a:moveTo>
                    <a:pt x="0" y="0"/>
                  </a:moveTo>
                  <a:lnTo>
                    <a:pt x="293" y="208"/>
                  </a:lnTo>
                  <a:lnTo>
                    <a:pt x="0" y="98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</p:grpSp>
      <p:sp>
        <p:nvSpPr>
          <p:cNvPr id="12" name="Oval 11"/>
          <p:cNvSpPr/>
          <p:nvPr/>
        </p:nvSpPr>
        <p:spPr bwMode="auto">
          <a:xfrm>
            <a:off x="8061979" y="544934"/>
            <a:ext cx="1296144" cy="1296144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8050506" y="2602800"/>
            <a:ext cx="1296144" cy="1296144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brain_2" title="Icon of a brain with circles and connection lines inside">
            <a:extLst>
              <a:ext uri="{FF2B5EF4-FFF2-40B4-BE49-F238E27FC236}">
                <a16:creationId xmlns:a16="http://schemas.microsoft.com/office/drawing/2014/main" id="{43831704-DBA6-45CF-8A80-E22CC7AFCAE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08559" y="2989725"/>
            <a:ext cx="782480" cy="524676"/>
          </a:xfrm>
          <a:custGeom>
            <a:avLst/>
            <a:gdLst>
              <a:gd name="T0" fmla="*/ 379 w 440"/>
              <a:gd name="T1" fmla="*/ 133 h 295"/>
              <a:gd name="T2" fmla="*/ 379 w 440"/>
              <a:gd name="T3" fmla="*/ 169 h 295"/>
              <a:gd name="T4" fmla="*/ 259 w 440"/>
              <a:gd name="T5" fmla="*/ 181 h 295"/>
              <a:gd name="T6" fmla="*/ 295 w 440"/>
              <a:gd name="T7" fmla="*/ 181 h 295"/>
              <a:gd name="T8" fmla="*/ 259 w 440"/>
              <a:gd name="T9" fmla="*/ 181 h 295"/>
              <a:gd name="T10" fmla="*/ 114 w 440"/>
              <a:gd name="T11" fmla="*/ 179 h 295"/>
              <a:gd name="T12" fmla="*/ 78 w 440"/>
              <a:gd name="T13" fmla="*/ 169 h 295"/>
              <a:gd name="T14" fmla="*/ 235 w 440"/>
              <a:gd name="T15" fmla="*/ 88 h 295"/>
              <a:gd name="T16" fmla="*/ 192 w 440"/>
              <a:gd name="T17" fmla="*/ 79 h 295"/>
              <a:gd name="T18" fmla="*/ 174 w 440"/>
              <a:gd name="T19" fmla="*/ 97 h 295"/>
              <a:gd name="T20" fmla="*/ 174 w 440"/>
              <a:gd name="T21" fmla="*/ 61 h 295"/>
              <a:gd name="T22" fmla="*/ 277 w 440"/>
              <a:gd name="T23" fmla="*/ 85 h 295"/>
              <a:gd name="T24" fmla="*/ 313 w 440"/>
              <a:gd name="T25" fmla="*/ 85 h 295"/>
              <a:gd name="T26" fmla="*/ 277 w 440"/>
              <a:gd name="T27" fmla="*/ 85 h 295"/>
              <a:gd name="T28" fmla="*/ 168 w 440"/>
              <a:gd name="T29" fmla="*/ 205 h 295"/>
              <a:gd name="T30" fmla="*/ 168 w 440"/>
              <a:gd name="T31" fmla="*/ 169 h 295"/>
              <a:gd name="T32" fmla="*/ 42 w 440"/>
              <a:gd name="T33" fmla="*/ 169 h 295"/>
              <a:gd name="T34" fmla="*/ 78 w 440"/>
              <a:gd name="T35" fmla="*/ 169 h 295"/>
              <a:gd name="T36" fmla="*/ 42 w 440"/>
              <a:gd name="T37" fmla="*/ 169 h 295"/>
              <a:gd name="T38" fmla="*/ 284 w 440"/>
              <a:gd name="T39" fmla="*/ 121 h 295"/>
              <a:gd name="T40" fmla="*/ 295 w 440"/>
              <a:gd name="T41" fmla="*/ 103 h 295"/>
              <a:gd name="T42" fmla="*/ 114 w 440"/>
              <a:gd name="T43" fmla="*/ 125 h 295"/>
              <a:gd name="T44" fmla="*/ 143 w 440"/>
              <a:gd name="T45" fmla="*/ 133 h 295"/>
              <a:gd name="T46" fmla="*/ 168 w 440"/>
              <a:gd name="T47" fmla="*/ 144 h 295"/>
              <a:gd name="T48" fmla="*/ 361 w 440"/>
              <a:gd name="T49" fmla="*/ 151 h 295"/>
              <a:gd name="T50" fmla="*/ 331 w 440"/>
              <a:gd name="T51" fmla="*/ 160 h 295"/>
              <a:gd name="T52" fmla="*/ 331 w 440"/>
              <a:gd name="T53" fmla="*/ 243 h 295"/>
              <a:gd name="T54" fmla="*/ 321 w 440"/>
              <a:gd name="T55" fmla="*/ 181 h 295"/>
              <a:gd name="T56" fmla="*/ 358 w 440"/>
              <a:gd name="T57" fmla="*/ 206 h 295"/>
              <a:gd name="T58" fmla="*/ 440 w 440"/>
              <a:gd name="T59" fmla="*/ 163 h 295"/>
              <a:gd name="T60" fmla="*/ 388 w 440"/>
              <a:gd name="T61" fmla="*/ 110 h 295"/>
              <a:gd name="T62" fmla="*/ 227 w 440"/>
              <a:gd name="T63" fmla="*/ 30 h 295"/>
              <a:gd name="T64" fmla="*/ 68 w 440"/>
              <a:gd name="T65" fmla="*/ 103 h 295"/>
              <a:gd name="T66" fmla="*/ 4 w 440"/>
              <a:gd name="T67" fmla="*/ 165 h 295"/>
              <a:gd name="T68" fmla="*/ 164 w 440"/>
              <a:gd name="T69" fmla="*/ 237 h 295"/>
              <a:gd name="T70" fmla="*/ 358 w 440"/>
              <a:gd name="T71" fmla="*/ 206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40" h="295">
                <a:moveTo>
                  <a:pt x="361" y="151"/>
                </a:moveTo>
                <a:cubicBezTo>
                  <a:pt x="361" y="141"/>
                  <a:pt x="369" y="133"/>
                  <a:pt x="379" y="133"/>
                </a:cubicBezTo>
                <a:cubicBezTo>
                  <a:pt x="389" y="133"/>
                  <a:pt x="397" y="141"/>
                  <a:pt x="397" y="151"/>
                </a:cubicBezTo>
                <a:cubicBezTo>
                  <a:pt x="397" y="161"/>
                  <a:pt x="389" y="169"/>
                  <a:pt x="379" y="169"/>
                </a:cubicBezTo>
                <a:cubicBezTo>
                  <a:pt x="369" y="169"/>
                  <a:pt x="361" y="161"/>
                  <a:pt x="361" y="151"/>
                </a:cubicBezTo>
                <a:close/>
                <a:moveTo>
                  <a:pt x="259" y="181"/>
                </a:moveTo>
                <a:cubicBezTo>
                  <a:pt x="259" y="191"/>
                  <a:pt x="267" y="199"/>
                  <a:pt x="277" y="199"/>
                </a:cubicBezTo>
                <a:cubicBezTo>
                  <a:pt x="287" y="199"/>
                  <a:pt x="295" y="191"/>
                  <a:pt x="295" y="181"/>
                </a:cubicBezTo>
                <a:cubicBezTo>
                  <a:pt x="295" y="171"/>
                  <a:pt x="287" y="163"/>
                  <a:pt x="277" y="163"/>
                </a:cubicBezTo>
                <a:cubicBezTo>
                  <a:pt x="267" y="163"/>
                  <a:pt x="259" y="171"/>
                  <a:pt x="259" y="181"/>
                </a:cubicBezTo>
                <a:close/>
                <a:moveTo>
                  <a:pt x="114" y="239"/>
                </a:moveTo>
                <a:cubicBezTo>
                  <a:pt x="114" y="179"/>
                  <a:pt x="114" y="179"/>
                  <a:pt x="114" y="179"/>
                </a:cubicBezTo>
                <a:cubicBezTo>
                  <a:pt x="114" y="179"/>
                  <a:pt x="109" y="169"/>
                  <a:pt x="104" y="169"/>
                </a:cubicBezTo>
                <a:cubicBezTo>
                  <a:pt x="104" y="169"/>
                  <a:pt x="104" y="169"/>
                  <a:pt x="78" y="169"/>
                </a:cubicBezTo>
                <a:moveTo>
                  <a:pt x="235" y="260"/>
                </a:moveTo>
                <a:cubicBezTo>
                  <a:pt x="235" y="260"/>
                  <a:pt x="235" y="260"/>
                  <a:pt x="235" y="88"/>
                </a:cubicBezTo>
                <a:cubicBezTo>
                  <a:pt x="235" y="82"/>
                  <a:pt x="231" y="79"/>
                  <a:pt x="225" y="79"/>
                </a:cubicBezTo>
                <a:cubicBezTo>
                  <a:pt x="225" y="79"/>
                  <a:pt x="225" y="79"/>
                  <a:pt x="192" y="79"/>
                </a:cubicBezTo>
                <a:moveTo>
                  <a:pt x="156" y="79"/>
                </a:moveTo>
                <a:cubicBezTo>
                  <a:pt x="156" y="89"/>
                  <a:pt x="164" y="97"/>
                  <a:pt x="174" y="97"/>
                </a:cubicBezTo>
                <a:cubicBezTo>
                  <a:pt x="184" y="97"/>
                  <a:pt x="192" y="89"/>
                  <a:pt x="192" y="79"/>
                </a:cubicBezTo>
                <a:cubicBezTo>
                  <a:pt x="192" y="69"/>
                  <a:pt x="184" y="61"/>
                  <a:pt x="174" y="61"/>
                </a:cubicBezTo>
                <a:cubicBezTo>
                  <a:pt x="164" y="61"/>
                  <a:pt x="156" y="69"/>
                  <a:pt x="156" y="79"/>
                </a:cubicBezTo>
                <a:close/>
                <a:moveTo>
                  <a:pt x="277" y="85"/>
                </a:moveTo>
                <a:cubicBezTo>
                  <a:pt x="277" y="95"/>
                  <a:pt x="285" y="103"/>
                  <a:pt x="295" y="103"/>
                </a:cubicBezTo>
                <a:cubicBezTo>
                  <a:pt x="305" y="103"/>
                  <a:pt x="313" y="95"/>
                  <a:pt x="313" y="85"/>
                </a:cubicBezTo>
                <a:cubicBezTo>
                  <a:pt x="313" y="75"/>
                  <a:pt x="305" y="67"/>
                  <a:pt x="295" y="67"/>
                </a:cubicBezTo>
                <a:cubicBezTo>
                  <a:pt x="285" y="67"/>
                  <a:pt x="277" y="75"/>
                  <a:pt x="277" y="85"/>
                </a:cubicBezTo>
                <a:close/>
                <a:moveTo>
                  <a:pt x="150" y="187"/>
                </a:moveTo>
                <a:cubicBezTo>
                  <a:pt x="150" y="197"/>
                  <a:pt x="158" y="205"/>
                  <a:pt x="168" y="205"/>
                </a:cubicBezTo>
                <a:cubicBezTo>
                  <a:pt x="178" y="205"/>
                  <a:pt x="186" y="197"/>
                  <a:pt x="186" y="187"/>
                </a:cubicBezTo>
                <a:cubicBezTo>
                  <a:pt x="186" y="177"/>
                  <a:pt x="178" y="169"/>
                  <a:pt x="168" y="169"/>
                </a:cubicBezTo>
                <a:cubicBezTo>
                  <a:pt x="158" y="169"/>
                  <a:pt x="150" y="177"/>
                  <a:pt x="150" y="187"/>
                </a:cubicBezTo>
                <a:close/>
                <a:moveTo>
                  <a:pt x="42" y="169"/>
                </a:moveTo>
                <a:cubicBezTo>
                  <a:pt x="42" y="179"/>
                  <a:pt x="50" y="187"/>
                  <a:pt x="60" y="187"/>
                </a:cubicBezTo>
                <a:cubicBezTo>
                  <a:pt x="70" y="187"/>
                  <a:pt x="78" y="179"/>
                  <a:pt x="78" y="169"/>
                </a:cubicBezTo>
                <a:cubicBezTo>
                  <a:pt x="78" y="159"/>
                  <a:pt x="70" y="151"/>
                  <a:pt x="60" y="151"/>
                </a:cubicBezTo>
                <a:cubicBezTo>
                  <a:pt x="50" y="151"/>
                  <a:pt x="42" y="159"/>
                  <a:pt x="42" y="169"/>
                </a:cubicBezTo>
                <a:close/>
                <a:moveTo>
                  <a:pt x="235" y="121"/>
                </a:moveTo>
                <a:cubicBezTo>
                  <a:pt x="235" y="121"/>
                  <a:pt x="235" y="121"/>
                  <a:pt x="284" y="121"/>
                </a:cubicBezTo>
                <a:cubicBezTo>
                  <a:pt x="290" y="121"/>
                  <a:pt x="295" y="117"/>
                  <a:pt x="295" y="112"/>
                </a:cubicBezTo>
                <a:cubicBezTo>
                  <a:pt x="295" y="112"/>
                  <a:pt x="295" y="112"/>
                  <a:pt x="295" y="103"/>
                </a:cubicBezTo>
                <a:moveTo>
                  <a:pt x="114" y="49"/>
                </a:moveTo>
                <a:cubicBezTo>
                  <a:pt x="114" y="49"/>
                  <a:pt x="114" y="51"/>
                  <a:pt x="114" y="125"/>
                </a:cubicBezTo>
                <a:cubicBezTo>
                  <a:pt x="114" y="130"/>
                  <a:pt x="118" y="133"/>
                  <a:pt x="123" y="133"/>
                </a:cubicBezTo>
                <a:cubicBezTo>
                  <a:pt x="123" y="133"/>
                  <a:pt x="123" y="133"/>
                  <a:pt x="143" y="133"/>
                </a:cubicBezTo>
                <a:cubicBezTo>
                  <a:pt x="143" y="133"/>
                  <a:pt x="143" y="133"/>
                  <a:pt x="158" y="133"/>
                </a:cubicBezTo>
                <a:cubicBezTo>
                  <a:pt x="163" y="133"/>
                  <a:pt x="168" y="139"/>
                  <a:pt x="168" y="144"/>
                </a:cubicBezTo>
                <a:cubicBezTo>
                  <a:pt x="168" y="144"/>
                  <a:pt x="168" y="144"/>
                  <a:pt x="168" y="169"/>
                </a:cubicBezTo>
                <a:moveTo>
                  <a:pt x="361" y="151"/>
                </a:moveTo>
                <a:cubicBezTo>
                  <a:pt x="361" y="151"/>
                  <a:pt x="361" y="151"/>
                  <a:pt x="340" y="151"/>
                </a:cubicBezTo>
                <a:cubicBezTo>
                  <a:pt x="335" y="151"/>
                  <a:pt x="331" y="155"/>
                  <a:pt x="331" y="160"/>
                </a:cubicBezTo>
                <a:cubicBezTo>
                  <a:pt x="331" y="160"/>
                  <a:pt x="331" y="160"/>
                  <a:pt x="331" y="205"/>
                </a:cubicBezTo>
                <a:moveTo>
                  <a:pt x="331" y="243"/>
                </a:moveTo>
                <a:cubicBezTo>
                  <a:pt x="331" y="243"/>
                  <a:pt x="331" y="243"/>
                  <a:pt x="331" y="190"/>
                </a:cubicBezTo>
                <a:cubicBezTo>
                  <a:pt x="331" y="185"/>
                  <a:pt x="327" y="181"/>
                  <a:pt x="321" y="181"/>
                </a:cubicBezTo>
                <a:cubicBezTo>
                  <a:pt x="321" y="181"/>
                  <a:pt x="321" y="181"/>
                  <a:pt x="295" y="181"/>
                </a:cubicBezTo>
                <a:moveTo>
                  <a:pt x="358" y="206"/>
                </a:moveTo>
                <a:cubicBezTo>
                  <a:pt x="367" y="212"/>
                  <a:pt x="377" y="215"/>
                  <a:pt x="388" y="215"/>
                </a:cubicBezTo>
                <a:cubicBezTo>
                  <a:pt x="417" y="215"/>
                  <a:pt x="440" y="192"/>
                  <a:pt x="440" y="163"/>
                </a:cubicBezTo>
                <a:cubicBezTo>
                  <a:pt x="440" y="134"/>
                  <a:pt x="417" y="111"/>
                  <a:pt x="388" y="111"/>
                </a:cubicBezTo>
                <a:cubicBezTo>
                  <a:pt x="388" y="110"/>
                  <a:pt x="388" y="110"/>
                  <a:pt x="388" y="110"/>
                </a:cubicBezTo>
                <a:cubicBezTo>
                  <a:pt x="388" y="110"/>
                  <a:pt x="379" y="38"/>
                  <a:pt x="310" y="41"/>
                </a:cubicBezTo>
                <a:cubicBezTo>
                  <a:pt x="310" y="41"/>
                  <a:pt x="275" y="4"/>
                  <a:pt x="227" y="30"/>
                </a:cubicBezTo>
                <a:cubicBezTo>
                  <a:pt x="227" y="30"/>
                  <a:pt x="183" y="0"/>
                  <a:pt x="146" y="53"/>
                </a:cubicBezTo>
                <a:cubicBezTo>
                  <a:pt x="146" y="53"/>
                  <a:pt x="79" y="26"/>
                  <a:pt x="68" y="103"/>
                </a:cubicBezTo>
                <a:cubicBezTo>
                  <a:pt x="68" y="103"/>
                  <a:pt x="68" y="103"/>
                  <a:pt x="68" y="103"/>
                </a:cubicBezTo>
                <a:cubicBezTo>
                  <a:pt x="68" y="103"/>
                  <a:pt x="7" y="116"/>
                  <a:pt x="4" y="165"/>
                </a:cubicBezTo>
                <a:cubicBezTo>
                  <a:pt x="0" y="213"/>
                  <a:pt x="42" y="247"/>
                  <a:pt x="87" y="215"/>
                </a:cubicBezTo>
                <a:cubicBezTo>
                  <a:pt x="87" y="215"/>
                  <a:pt x="120" y="263"/>
                  <a:pt x="164" y="237"/>
                </a:cubicBezTo>
                <a:cubicBezTo>
                  <a:pt x="164" y="237"/>
                  <a:pt x="222" y="295"/>
                  <a:pt x="270" y="235"/>
                </a:cubicBezTo>
                <a:cubicBezTo>
                  <a:pt x="270" y="235"/>
                  <a:pt x="329" y="282"/>
                  <a:pt x="358" y="206"/>
                </a:cubicBezTo>
                <a:close/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8061979" y="4649390"/>
            <a:ext cx="1296144" cy="1296144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5669275" y="4504084"/>
            <a:ext cx="744209" cy="744209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globe_2" title="Icon of a sphere made of lines">
            <a:extLst>
              <a:ext uri="{FF2B5EF4-FFF2-40B4-BE49-F238E27FC236}">
                <a16:creationId xmlns:a16="http://schemas.microsoft.com/office/drawing/2014/main" id="{7D3E6722-9215-472A-9F24-9CE85378104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58499" y="4693308"/>
            <a:ext cx="365760" cy="365760"/>
          </a:xfrm>
          <a:custGeom>
            <a:avLst/>
            <a:gdLst>
              <a:gd name="T0" fmla="*/ 0 w 335"/>
              <a:gd name="T1" fmla="*/ 168 h 335"/>
              <a:gd name="T2" fmla="*/ 168 w 335"/>
              <a:gd name="T3" fmla="*/ 0 h 335"/>
              <a:gd name="T4" fmla="*/ 335 w 335"/>
              <a:gd name="T5" fmla="*/ 168 h 335"/>
              <a:gd name="T6" fmla="*/ 168 w 335"/>
              <a:gd name="T7" fmla="*/ 335 h 335"/>
              <a:gd name="T8" fmla="*/ 0 w 335"/>
              <a:gd name="T9" fmla="*/ 168 h 335"/>
              <a:gd name="T10" fmla="*/ 168 w 335"/>
              <a:gd name="T11" fmla="*/ 335 h 335"/>
              <a:gd name="T12" fmla="*/ 253 w 335"/>
              <a:gd name="T13" fmla="*/ 168 h 335"/>
              <a:gd name="T14" fmla="*/ 168 w 335"/>
              <a:gd name="T15" fmla="*/ 0 h 335"/>
              <a:gd name="T16" fmla="*/ 82 w 335"/>
              <a:gd name="T17" fmla="*/ 168 h 335"/>
              <a:gd name="T18" fmla="*/ 168 w 335"/>
              <a:gd name="T19" fmla="*/ 335 h 335"/>
              <a:gd name="T20" fmla="*/ 8 w 335"/>
              <a:gd name="T21" fmla="*/ 116 h 335"/>
              <a:gd name="T22" fmla="*/ 327 w 335"/>
              <a:gd name="T23" fmla="*/ 116 h 335"/>
              <a:gd name="T24" fmla="*/ 9 w 335"/>
              <a:gd name="T25" fmla="*/ 221 h 335"/>
              <a:gd name="T26" fmla="*/ 326 w 335"/>
              <a:gd name="T27" fmla="*/ 221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35" h="335">
                <a:moveTo>
                  <a:pt x="0" y="168"/>
                </a:moveTo>
                <a:cubicBezTo>
                  <a:pt x="0" y="75"/>
                  <a:pt x="75" y="0"/>
                  <a:pt x="168" y="0"/>
                </a:cubicBezTo>
                <a:cubicBezTo>
                  <a:pt x="260" y="0"/>
                  <a:pt x="335" y="75"/>
                  <a:pt x="335" y="168"/>
                </a:cubicBezTo>
                <a:cubicBezTo>
                  <a:pt x="335" y="260"/>
                  <a:pt x="260" y="335"/>
                  <a:pt x="168" y="335"/>
                </a:cubicBezTo>
                <a:cubicBezTo>
                  <a:pt x="75" y="335"/>
                  <a:pt x="0" y="260"/>
                  <a:pt x="0" y="168"/>
                </a:cubicBezTo>
                <a:close/>
                <a:moveTo>
                  <a:pt x="168" y="335"/>
                </a:moveTo>
                <a:cubicBezTo>
                  <a:pt x="215" y="335"/>
                  <a:pt x="253" y="260"/>
                  <a:pt x="253" y="168"/>
                </a:cubicBezTo>
                <a:cubicBezTo>
                  <a:pt x="253" y="75"/>
                  <a:pt x="215" y="0"/>
                  <a:pt x="168" y="0"/>
                </a:cubicBezTo>
                <a:cubicBezTo>
                  <a:pt x="120" y="0"/>
                  <a:pt x="82" y="75"/>
                  <a:pt x="82" y="168"/>
                </a:cubicBezTo>
                <a:cubicBezTo>
                  <a:pt x="82" y="260"/>
                  <a:pt x="120" y="335"/>
                  <a:pt x="168" y="335"/>
                </a:cubicBezTo>
                <a:close/>
                <a:moveTo>
                  <a:pt x="8" y="116"/>
                </a:moveTo>
                <a:cubicBezTo>
                  <a:pt x="327" y="116"/>
                  <a:pt x="327" y="116"/>
                  <a:pt x="327" y="116"/>
                </a:cubicBezTo>
                <a:moveTo>
                  <a:pt x="9" y="221"/>
                </a:moveTo>
                <a:cubicBezTo>
                  <a:pt x="326" y="221"/>
                  <a:pt x="326" y="221"/>
                  <a:pt x="326" y="221"/>
                </a:cubicBezTo>
              </a:path>
            </a:pathLst>
          </a:custGeom>
          <a:noFill/>
          <a:ln w="1905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48096" y="1870548"/>
            <a:ext cx="1903406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Dynamics 365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14381" y="3932909"/>
            <a:ext cx="2370842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Cognitive Services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991817" y="5945534"/>
            <a:ext cx="1415965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ML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75842" y="3927756"/>
            <a:ext cx="2303066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Bot Service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653901" y="5248292"/>
            <a:ext cx="774957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</a:t>
            </a:r>
          </a:p>
        </p:txBody>
      </p:sp>
      <p:cxnSp>
        <p:nvCxnSpPr>
          <p:cNvPr id="25" name="Straight Arrow Connector 24"/>
          <p:cNvCxnSpPr>
            <a:stCxn id="5" idx="6"/>
            <a:endCxn id="12" idx="2"/>
          </p:cNvCxnSpPr>
          <p:nvPr/>
        </p:nvCxnSpPr>
        <p:spPr>
          <a:xfrm flipV="1">
            <a:off x="6675438" y="1193006"/>
            <a:ext cx="1386541" cy="2059057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4"/>
          <p:cNvCxnSpPr>
            <a:stCxn id="5" idx="6"/>
            <a:endCxn id="13" idx="2"/>
          </p:cNvCxnSpPr>
          <p:nvPr/>
        </p:nvCxnSpPr>
        <p:spPr>
          <a:xfrm flipV="1">
            <a:off x="6675438" y="3250872"/>
            <a:ext cx="1375068" cy="1191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4"/>
          <p:cNvCxnSpPr>
            <a:stCxn id="5" idx="6"/>
            <a:endCxn id="15" idx="2"/>
          </p:cNvCxnSpPr>
          <p:nvPr/>
        </p:nvCxnSpPr>
        <p:spPr>
          <a:xfrm>
            <a:off x="6675438" y="3252063"/>
            <a:ext cx="1386541" cy="2045399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Beaker_F196" title="Icon of a scientific flask with liquid in it">
            <a:extLst>
              <a:ext uri="{FF2B5EF4-FFF2-40B4-BE49-F238E27FC236}">
                <a16:creationId xmlns:a16="http://schemas.microsoft.com/office/drawing/2014/main" id="{2BA98208-A342-4DC4-8776-7A4CCA48F63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462842" y="5039398"/>
            <a:ext cx="482944" cy="558012"/>
          </a:xfrm>
          <a:custGeom>
            <a:avLst/>
            <a:gdLst>
              <a:gd name="T0" fmla="*/ 2433 w 3250"/>
              <a:gd name="T1" fmla="*/ 2127 h 3754"/>
              <a:gd name="T2" fmla="*/ 1894 w 3250"/>
              <a:gd name="T3" fmla="*/ 2002 h 3754"/>
              <a:gd name="T4" fmla="*/ 1355 w 3250"/>
              <a:gd name="T5" fmla="*/ 2252 h 3754"/>
              <a:gd name="T6" fmla="*/ 817 w 3250"/>
              <a:gd name="T7" fmla="*/ 2127 h 3754"/>
              <a:gd name="T8" fmla="*/ 874 w 3250"/>
              <a:gd name="T9" fmla="*/ 0 h 3754"/>
              <a:gd name="T10" fmla="*/ 1249 w 3250"/>
              <a:gd name="T11" fmla="*/ 0 h 3754"/>
              <a:gd name="T12" fmla="*/ 1249 w 3250"/>
              <a:gd name="T13" fmla="*/ 1306 h 3754"/>
              <a:gd name="T14" fmla="*/ 1213 w 3250"/>
              <a:gd name="T15" fmla="*/ 1437 h 3754"/>
              <a:gd name="T16" fmla="*/ 100 w 3250"/>
              <a:gd name="T17" fmla="*/ 3375 h 3754"/>
              <a:gd name="T18" fmla="*/ 315 w 3250"/>
              <a:gd name="T19" fmla="*/ 3754 h 3754"/>
              <a:gd name="T20" fmla="*/ 2936 w 3250"/>
              <a:gd name="T21" fmla="*/ 3754 h 3754"/>
              <a:gd name="T22" fmla="*/ 3150 w 3250"/>
              <a:gd name="T23" fmla="*/ 3376 h 3754"/>
              <a:gd name="T24" fmla="*/ 2037 w 3250"/>
              <a:gd name="T25" fmla="*/ 1437 h 3754"/>
              <a:gd name="T26" fmla="*/ 2000 w 3250"/>
              <a:gd name="T27" fmla="*/ 1306 h 3754"/>
              <a:gd name="T28" fmla="*/ 2000 w 3250"/>
              <a:gd name="T29" fmla="*/ 0 h 3754"/>
              <a:gd name="T30" fmla="*/ 2376 w 3250"/>
              <a:gd name="T31" fmla="*/ 0 h 3754"/>
              <a:gd name="T32" fmla="*/ 874 w 3250"/>
              <a:gd name="T33" fmla="*/ 3254 h 3754"/>
              <a:gd name="T34" fmla="*/ 1124 w 3250"/>
              <a:gd name="T35" fmla="*/ 3254 h 3754"/>
              <a:gd name="T36" fmla="*/ 1375 w 3250"/>
              <a:gd name="T37" fmla="*/ 2905 h 3754"/>
              <a:gd name="T38" fmla="*/ 1625 w 3250"/>
              <a:gd name="T39" fmla="*/ 2905 h 3754"/>
              <a:gd name="T40" fmla="*/ 874 w 3250"/>
              <a:gd name="T41" fmla="*/ 2601 h 3754"/>
              <a:gd name="T42" fmla="*/ 1124 w 3250"/>
              <a:gd name="T43" fmla="*/ 2601 h 3754"/>
              <a:gd name="T44" fmla="*/ 1875 w 3250"/>
              <a:gd name="T45" fmla="*/ 2655 h 3754"/>
              <a:gd name="T46" fmla="*/ 2125 w 3250"/>
              <a:gd name="T47" fmla="*/ 2655 h 3754"/>
              <a:gd name="T48" fmla="*/ 2376 w 3250"/>
              <a:gd name="T49" fmla="*/ 3254 h 3754"/>
              <a:gd name="T50" fmla="*/ 2626 w 3250"/>
              <a:gd name="T51" fmla="*/ 3254 h 3754"/>
              <a:gd name="T52" fmla="*/ 1625 w 3250"/>
              <a:gd name="T53" fmla="*/ 3375 h 3754"/>
              <a:gd name="T54" fmla="*/ 1875 w 3250"/>
              <a:gd name="T55" fmla="*/ 3375 h 3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250" h="3754">
                <a:moveTo>
                  <a:pt x="2433" y="2127"/>
                </a:moveTo>
                <a:cubicBezTo>
                  <a:pt x="2433" y="2127"/>
                  <a:pt x="2164" y="2002"/>
                  <a:pt x="1894" y="2002"/>
                </a:cubicBezTo>
                <a:cubicBezTo>
                  <a:pt x="1625" y="2002"/>
                  <a:pt x="1625" y="2252"/>
                  <a:pt x="1355" y="2252"/>
                </a:cubicBezTo>
                <a:cubicBezTo>
                  <a:pt x="1086" y="2252"/>
                  <a:pt x="817" y="2127"/>
                  <a:pt x="817" y="2127"/>
                </a:cubicBezTo>
                <a:moveTo>
                  <a:pt x="874" y="0"/>
                </a:moveTo>
                <a:cubicBezTo>
                  <a:pt x="1249" y="0"/>
                  <a:pt x="1249" y="0"/>
                  <a:pt x="1249" y="0"/>
                </a:cubicBezTo>
                <a:cubicBezTo>
                  <a:pt x="1249" y="1306"/>
                  <a:pt x="1249" y="1306"/>
                  <a:pt x="1249" y="1306"/>
                </a:cubicBezTo>
                <a:cubicBezTo>
                  <a:pt x="1249" y="1352"/>
                  <a:pt x="1237" y="1397"/>
                  <a:pt x="1213" y="1437"/>
                </a:cubicBezTo>
                <a:cubicBezTo>
                  <a:pt x="100" y="3375"/>
                  <a:pt x="100" y="3375"/>
                  <a:pt x="100" y="3375"/>
                </a:cubicBezTo>
                <a:cubicBezTo>
                  <a:pt x="0" y="3542"/>
                  <a:pt x="120" y="3754"/>
                  <a:pt x="315" y="3754"/>
                </a:cubicBezTo>
                <a:cubicBezTo>
                  <a:pt x="2936" y="3754"/>
                  <a:pt x="2936" y="3754"/>
                  <a:pt x="2936" y="3754"/>
                </a:cubicBezTo>
                <a:cubicBezTo>
                  <a:pt x="3130" y="3754"/>
                  <a:pt x="3250" y="3543"/>
                  <a:pt x="3150" y="3376"/>
                </a:cubicBezTo>
                <a:cubicBezTo>
                  <a:pt x="2037" y="1437"/>
                  <a:pt x="2037" y="1437"/>
                  <a:pt x="2037" y="1437"/>
                </a:cubicBezTo>
                <a:cubicBezTo>
                  <a:pt x="2013" y="1397"/>
                  <a:pt x="2000" y="1352"/>
                  <a:pt x="2000" y="1306"/>
                </a:cubicBezTo>
                <a:cubicBezTo>
                  <a:pt x="2000" y="0"/>
                  <a:pt x="2000" y="0"/>
                  <a:pt x="2000" y="0"/>
                </a:cubicBezTo>
                <a:cubicBezTo>
                  <a:pt x="2376" y="0"/>
                  <a:pt x="2376" y="0"/>
                  <a:pt x="2376" y="0"/>
                </a:cubicBezTo>
                <a:moveTo>
                  <a:pt x="874" y="3254"/>
                </a:moveTo>
                <a:cubicBezTo>
                  <a:pt x="1124" y="3254"/>
                  <a:pt x="1124" y="3254"/>
                  <a:pt x="1124" y="3254"/>
                </a:cubicBezTo>
                <a:moveTo>
                  <a:pt x="1375" y="2905"/>
                </a:moveTo>
                <a:cubicBezTo>
                  <a:pt x="1625" y="2905"/>
                  <a:pt x="1625" y="2905"/>
                  <a:pt x="1625" y="2905"/>
                </a:cubicBezTo>
                <a:moveTo>
                  <a:pt x="874" y="2601"/>
                </a:moveTo>
                <a:cubicBezTo>
                  <a:pt x="1124" y="2601"/>
                  <a:pt x="1124" y="2601"/>
                  <a:pt x="1124" y="2601"/>
                </a:cubicBezTo>
                <a:moveTo>
                  <a:pt x="1875" y="2655"/>
                </a:moveTo>
                <a:cubicBezTo>
                  <a:pt x="2125" y="2655"/>
                  <a:pt x="2125" y="2655"/>
                  <a:pt x="2125" y="2655"/>
                </a:cubicBezTo>
                <a:moveTo>
                  <a:pt x="2376" y="3254"/>
                </a:moveTo>
                <a:cubicBezTo>
                  <a:pt x="2626" y="3254"/>
                  <a:pt x="2626" y="3254"/>
                  <a:pt x="2626" y="3254"/>
                </a:cubicBezTo>
                <a:moveTo>
                  <a:pt x="1625" y="3375"/>
                </a:moveTo>
                <a:cubicBezTo>
                  <a:pt x="1875" y="3375"/>
                  <a:pt x="1875" y="3375"/>
                  <a:pt x="1875" y="3375"/>
                </a:cubicBezTo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aptop_E770" title="Icon of a laptop">
            <a:extLst>
              <a:ext uri="{FF2B5EF4-FFF2-40B4-BE49-F238E27FC236}">
                <a16:creationId xmlns:a16="http://schemas.microsoft.com/office/drawing/2014/main" id="{B26D4F93-AEF4-4836-BA68-3EFBAD2D119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153523" y="3021961"/>
            <a:ext cx="686105" cy="457822"/>
          </a:xfrm>
          <a:custGeom>
            <a:avLst/>
            <a:gdLst>
              <a:gd name="T0" fmla="*/ 3250 w 3750"/>
              <a:gd name="T1" fmla="*/ 1750 h 2500"/>
              <a:gd name="T2" fmla="*/ 500 w 3750"/>
              <a:gd name="T3" fmla="*/ 1750 h 2500"/>
              <a:gd name="T4" fmla="*/ 500 w 3750"/>
              <a:gd name="T5" fmla="*/ 0 h 2500"/>
              <a:gd name="T6" fmla="*/ 3250 w 3750"/>
              <a:gd name="T7" fmla="*/ 0 h 2500"/>
              <a:gd name="T8" fmla="*/ 3250 w 3750"/>
              <a:gd name="T9" fmla="*/ 1750 h 2500"/>
              <a:gd name="T10" fmla="*/ 0 w 3750"/>
              <a:gd name="T11" fmla="*/ 2375 h 2500"/>
              <a:gd name="T12" fmla="*/ 125 w 3750"/>
              <a:gd name="T13" fmla="*/ 2500 h 2500"/>
              <a:gd name="T14" fmla="*/ 3625 w 3750"/>
              <a:gd name="T15" fmla="*/ 2500 h 2500"/>
              <a:gd name="T16" fmla="*/ 3750 w 3750"/>
              <a:gd name="T17" fmla="*/ 2375 h 2500"/>
              <a:gd name="T18" fmla="*/ 3688 w 3750"/>
              <a:gd name="T19" fmla="*/ 2187 h 2500"/>
              <a:gd name="T20" fmla="*/ 3250 w 3750"/>
              <a:gd name="T21" fmla="*/ 1750 h 2500"/>
              <a:gd name="T22" fmla="*/ 500 w 3750"/>
              <a:gd name="T23" fmla="*/ 1750 h 2500"/>
              <a:gd name="T24" fmla="*/ 63 w 3750"/>
              <a:gd name="T25" fmla="*/ 2187 h 2500"/>
              <a:gd name="T26" fmla="*/ 0 w 3750"/>
              <a:gd name="T27" fmla="*/ 2375 h 2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750" h="2500">
                <a:moveTo>
                  <a:pt x="3250" y="1750"/>
                </a:moveTo>
                <a:cubicBezTo>
                  <a:pt x="500" y="1750"/>
                  <a:pt x="500" y="1750"/>
                  <a:pt x="500" y="1750"/>
                </a:cubicBezTo>
                <a:cubicBezTo>
                  <a:pt x="500" y="0"/>
                  <a:pt x="500" y="0"/>
                  <a:pt x="500" y="0"/>
                </a:cubicBezTo>
                <a:cubicBezTo>
                  <a:pt x="3250" y="0"/>
                  <a:pt x="3250" y="0"/>
                  <a:pt x="3250" y="0"/>
                </a:cubicBezTo>
                <a:lnTo>
                  <a:pt x="3250" y="1750"/>
                </a:lnTo>
                <a:close/>
                <a:moveTo>
                  <a:pt x="0" y="2375"/>
                </a:moveTo>
                <a:cubicBezTo>
                  <a:pt x="0" y="2444"/>
                  <a:pt x="56" y="2500"/>
                  <a:pt x="125" y="2500"/>
                </a:cubicBezTo>
                <a:cubicBezTo>
                  <a:pt x="3625" y="2500"/>
                  <a:pt x="3625" y="2500"/>
                  <a:pt x="3625" y="2500"/>
                </a:cubicBezTo>
                <a:cubicBezTo>
                  <a:pt x="3694" y="2500"/>
                  <a:pt x="3750" y="2444"/>
                  <a:pt x="3750" y="2375"/>
                </a:cubicBezTo>
                <a:cubicBezTo>
                  <a:pt x="3750" y="2302"/>
                  <a:pt x="3726" y="2235"/>
                  <a:pt x="3688" y="2187"/>
                </a:cubicBezTo>
                <a:cubicBezTo>
                  <a:pt x="3250" y="1750"/>
                  <a:pt x="3250" y="1750"/>
                  <a:pt x="3250" y="1750"/>
                </a:cubicBezTo>
                <a:cubicBezTo>
                  <a:pt x="500" y="1750"/>
                  <a:pt x="500" y="1750"/>
                  <a:pt x="500" y="1750"/>
                </a:cubicBezTo>
                <a:cubicBezTo>
                  <a:pt x="63" y="2187"/>
                  <a:pt x="63" y="2187"/>
                  <a:pt x="63" y="2187"/>
                </a:cubicBezTo>
                <a:cubicBezTo>
                  <a:pt x="24" y="2235"/>
                  <a:pt x="0" y="2302"/>
                  <a:pt x="0" y="2375"/>
                </a:cubicBezTo>
                <a:close/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2848504" y="2608540"/>
            <a:ext cx="1296144" cy="1296144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74353" y="3927488"/>
            <a:ext cx="124444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Browser</a:t>
            </a:r>
          </a:p>
        </p:txBody>
      </p:sp>
      <p:cxnSp>
        <p:nvCxnSpPr>
          <p:cNvPr id="39" name="Straight Arrow Connector 24"/>
          <p:cNvCxnSpPr>
            <a:stCxn id="37" idx="6"/>
            <a:endCxn id="5" idx="2"/>
          </p:cNvCxnSpPr>
          <p:nvPr/>
        </p:nvCxnSpPr>
        <p:spPr>
          <a:xfrm flipV="1">
            <a:off x="4144648" y="3252063"/>
            <a:ext cx="1234646" cy="4549"/>
          </a:xfrm>
          <a:prstGeom prst="straightConnector1">
            <a:avLst/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 bwMode="auto">
          <a:xfrm>
            <a:off x="3118238" y="4504084"/>
            <a:ext cx="744209" cy="744209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954941" y="5248292"/>
            <a:ext cx="1070806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Cortana</a:t>
            </a:r>
          </a:p>
        </p:txBody>
      </p:sp>
      <p:sp>
        <p:nvSpPr>
          <p:cNvPr id="45" name="Oval 44"/>
          <p:cNvSpPr/>
          <p:nvPr/>
        </p:nvSpPr>
        <p:spPr bwMode="auto">
          <a:xfrm>
            <a:off x="3116327" y="1335787"/>
            <a:ext cx="744209" cy="744209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043278" y="2079995"/>
            <a:ext cx="890308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Skype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3288252" y="4667865"/>
            <a:ext cx="416646" cy="416646"/>
            <a:chOff x="7279575" y="4867910"/>
            <a:chExt cx="2242504" cy="2242502"/>
          </a:xfrm>
        </p:grpSpPr>
        <p:sp>
          <p:nvSpPr>
            <p:cNvPr id="50" name="Freeform: Shape 47"/>
            <p:cNvSpPr/>
            <p:nvPr/>
          </p:nvSpPr>
          <p:spPr bwMode="auto">
            <a:xfrm>
              <a:off x="7279575" y="4867910"/>
              <a:ext cx="2242504" cy="2242502"/>
            </a:xfrm>
            <a:custGeom>
              <a:avLst/>
              <a:gdLst>
                <a:gd name="connsiteX0" fmla="*/ 1121252 w 2242504"/>
                <a:gd name="connsiteY0" fmla="*/ 224314 h 2242502"/>
                <a:gd name="connsiteX1" fmla="*/ 224314 w 2242504"/>
                <a:gd name="connsiteY1" fmla="*/ 1121251 h 2242502"/>
                <a:gd name="connsiteX2" fmla="*/ 1121252 w 2242504"/>
                <a:gd name="connsiteY2" fmla="*/ 2018188 h 2242502"/>
                <a:gd name="connsiteX3" fmla="*/ 2018190 w 2242504"/>
                <a:gd name="connsiteY3" fmla="*/ 1121251 h 2242502"/>
                <a:gd name="connsiteX4" fmla="*/ 1121252 w 2242504"/>
                <a:gd name="connsiteY4" fmla="*/ 224314 h 2242502"/>
                <a:gd name="connsiteX5" fmla="*/ 1121252 w 2242504"/>
                <a:gd name="connsiteY5" fmla="*/ 0 h 2242502"/>
                <a:gd name="connsiteX6" fmla="*/ 2242504 w 2242504"/>
                <a:gd name="connsiteY6" fmla="*/ 1121251 h 2242502"/>
                <a:gd name="connsiteX7" fmla="*/ 1121252 w 2242504"/>
                <a:gd name="connsiteY7" fmla="*/ 2242502 h 2242502"/>
                <a:gd name="connsiteX8" fmla="*/ 0 w 2242504"/>
                <a:gd name="connsiteY8" fmla="*/ 1121251 h 2242502"/>
                <a:gd name="connsiteX9" fmla="*/ 1121252 w 2242504"/>
                <a:gd name="connsiteY9" fmla="*/ 0 h 224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504" h="2242502">
                  <a:moveTo>
                    <a:pt x="1121252" y="224314"/>
                  </a:moveTo>
                  <a:cubicBezTo>
                    <a:pt x="625887" y="224314"/>
                    <a:pt x="224314" y="625886"/>
                    <a:pt x="224314" y="1121251"/>
                  </a:cubicBezTo>
                  <a:cubicBezTo>
                    <a:pt x="224314" y="1616616"/>
                    <a:pt x="625887" y="2018188"/>
                    <a:pt x="1121252" y="2018188"/>
                  </a:cubicBezTo>
                  <a:cubicBezTo>
                    <a:pt x="1616617" y="2018188"/>
                    <a:pt x="2018190" y="1616616"/>
                    <a:pt x="2018190" y="1121251"/>
                  </a:cubicBezTo>
                  <a:cubicBezTo>
                    <a:pt x="2018190" y="625886"/>
                    <a:pt x="1616617" y="224314"/>
                    <a:pt x="1121252" y="224314"/>
                  </a:cubicBezTo>
                  <a:close/>
                  <a:moveTo>
                    <a:pt x="1121252" y="0"/>
                  </a:moveTo>
                  <a:cubicBezTo>
                    <a:pt x="1740502" y="0"/>
                    <a:pt x="2242504" y="502001"/>
                    <a:pt x="2242504" y="1121251"/>
                  </a:cubicBezTo>
                  <a:cubicBezTo>
                    <a:pt x="2242504" y="1740501"/>
                    <a:pt x="1740502" y="2242502"/>
                    <a:pt x="1121252" y="2242502"/>
                  </a:cubicBezTo>
                  <a:cubicBezTo>
                    <a:pt x="502002" y="2242502"/>
                    <a:pt x="0" y="1740501"/>
                    <a:pt x="0" y="1121251"/>
                  </a:cubicBezTo>
                  <a:cubicBezTo>
                    <a:pt x="0" y="502001"/>
                    <a:pt x="502002" y="0"/>
                    <a:pt x="1121252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Freeform: Shape 48"/>
            <p:cNvSpPr/>
            <p:nvPr/>
          </p:nvSpPr>
          <p:spPr bwMode="auto">
            <a:xfrm>
              <a:off x="7503889" y="5092224"/>
              <a:ext cx="1793876" cy="1793874"/>
            </a:xfrm>
            <a:custGeom>
              <a:avLst/>
              <a:gdLst>
                <a:gd name="connsiteX0" fmla="*/ 896938 w 1793876"/>
                <a:gd name="connsiteY0" fmla="*/ 146526 h 1793874"/>
                <a:gd name="connsiteX1" fmla="*/ 146525 w 1793876"/>
                <a:gd name="connsiteY1" fmla="*/ 896937 h 1793874"/>
                <a:gd name="connsiteX2" fmla="*/ 896938 w 1793876"/>
                <a:gd name="connsiteY2" fmla="*/ 1647348 h 1793874"/>
                <a:gd name="connsiteX3" fmla="*/ 1647351 w 1793876"/>
                <a:gd name="connsiteY3" fmla="*/ 896937 h 1793874"/>
                <a:gd name="connsiteX4" fmla="*/ 896938 w 1793876"/>
                <a:gd name="connsiteY4" fmla="*/ 146526 h 1793874"/>
                <a:gd name="connsiteX5" fmla="*/ 896938 w 1793876"/>
                <a:gd name="connsiteY5" fmla="*/ 0 h 1793874"/>
                <a:gd name="connsiteX6" fmla="*/ 1793876 w 1793876"/>
                <a:gd name="connsiteY6" fmla="*/ 896937 h 1793874"/>
                <a:gd name="connsiteX7" fmla="*/ 896938 w 1793876"/>
                <a:gd name="connsiteY7" fmla="*/ 1793874 h 1793874"/>
                <a:gd name="connsiteX8" fmla="*/ 0 w 1793876"/>
                <a:gd name="connsiteY8" fmla="*/ 896937 h 1793874"/>
                <a:gd name="connsiteX9" fmla="*/ 896938 w 1793876"/>
                <a:gd name="connsiteY9" fmla="*/ 0 h 179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93876" h="1793874">
                  <a:moveTo>
                    <a:pt x="896938" y="146526"/>
                  </a:moveTo>
                  <a:cubicBezTo>
                    <a:pt x="482496" y="146526"/>
                    <a:pt x="146525" y="482496"/>
                    <a:pt x="146525" y="896937"/>
                  </a:cubicBezTo>
                  <a:cubicBezTo>
                    <a:pt x="146525" y="1311378"/>
                    <a:pt x="482496" y="1647348"/>
                    <a:pt x="896938" y="1647348"/>
                  </a:cubicBezTo>
                  <a:cubicBezTo>
                    <a:pt x="1311380" y="1647348"/>
                    <a:pt x="1647351" y="1311378"/>
                    <a:pt x="1647351" y="896937"/>
                  </a:cubicBezTo>
                  <a:cubicBezTo>
                    <a:pt x="1647351" y="482496"/>
                    <a:pt x="1311380" y="146526"/>
                    <a:pt x="896938" y="146526"/>
                  </a:cubicBezTo>
                  <a:close/>
                  <a:moveTo>
                    <a:pt x="896938" y="0"/>
                  </a:moveTo>
                  <a:cubicBezTo>
                    <a:pt x="1392303" y="0"/>
                    <a:pt x="1793876" y="401572"/>
                    <a:pt x="1793876" y="896937"/>
                  </a:cubicBezTo>
                  <a:cubicBezTo>
                    <a:pt x="1793876" y="1392302"/>
                    <a:pt x="1392303" y="1793874"/>
                    <a:pt x="896938" y="1793874"/>
                  </a:cubicBezTo>
                  <a:cubicBezTo>
                    <a:pt x="401573" y="1793874"/>
                    <a:pt x="0" y="1392302"/>
                    <a:pt x="0" y="896937"/>
                  </a:cubicBezTo>
                  <a:cubicBezTo>
                    <a:pt x="0" y="401572"/>
                    <a:pt x="401573" y="0"/>
                    <a:pt x="896938" y="0"/>
                  </a:cubicBezTo>
                  <a:close/>
                </a:path>
              </a:pathLst>
            </a:custGeom>
            <a:solidFill>
              <a:schemeClr val="tx2">
                <a:alpha val="41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2" name="Freeform 13"/>
          <p:cNvSpPr>
            <a:spLocks noChangeAspect="1" noEditPoints="1"/>
          </p:cNvSpPr>
          <p:nvPr/>
        </p:nvSpPr>
        <p:spPr bwMode="black">
          <a:xfrm>
            <a:off x="3288251" y="1497147"/>
            <a:ext cx="416646" cy="421487"/>
          </a:xfrm>
          <a:custGeom>
            <a:avLst/>
            <a:gdLst>
              <a:gd name="T0" fmla="*/ 747 w 769"/>
              <a:gd name="T1" fmla="*/ 473 h 780"/>
              <a:gd name="T2" fmla="*/ 756 w 769"/>
              <a:gd name="T3" fmla="*/ 394 h 780"/>
              <a:gd name="T4" fmla="*/ 389 w 769"/>
              <a:gd name="T5" fmla="*/ 27 h 780"/>
              <a:gd name="T6" fmla="*/ 326 w 769"/>
              <a:gd name="T7" fmla="*/ 33 h 780"/>
              <a:gd name="T8" fmla="*/ 213 w 769"/>
              <a:gd name="T9" fmla="*/ 0 h 780"/>
              <a:gd name="T10" fmla="*/ 0 w 769"/>
              <a:gd name="T11" fmla="*/ 213 h 780"/>
              <a:gd name="T12" fmla="*/ 29 w 769"/>
              <a:gd name="T13" fmla="*/ 320 h 780"/>
              <a:gd name="T14" fmla="*/ 22 w 769"/>
              <a:gd name="T15" fmla="*/ 394 h 780"/>
              <a:gd name="T16" fmla="*/ 389 w 769"/>
              <a:gd name="T17" fmla="*/ 761 h 780"/>
              <a:gd name="T18" fmla="*/ 456 w 769"/>
              <a:gd name="T19" fmla="*/ 755 h 780"/>
              <a:gd name="T20" fmla="*/ 556 w 769"/>
              <a:gd name="T21" fmla="*/ 780 h 780"/>
              <a:gd name="T22" fmla="*/ 769 w 769"/>
              <a:gd name="T23" fmla="*/ 567 h 780"/>
              <a:gd name="T24" fmla="*/ 747 w 769"/>
              <a:gd name="T25" fmla="*/ 473 h 780"/>
              <a:gd name="T26" fmla="*/ 577 w 769"/>
              <a:gd name="T27" fmla="*/ 570 h 780"/>
              <a:gd name="T28" fmla="*/ 502 w 769"/>
              <a:gd name="T29" fmla="*/ 626 h 780"/>
              <a:gd name="T30" fmla="*/ 388 w 769"/>
              <a:gd name="T31" fmla="*/ 646 h 780"/>
              <a:gd name="T32" fmla="*/ 256 w 769"/>
              <a:gd name="T33" fmla="*/ 619 h 780"/>
              <a:gd name="T34" fmla="*/ 196 w 769"/>
              <a:gd name="T35" fmla="*/ 565 h 780"/>
              <a:gd name="T36" fmla="*/ 172 w 769"/>
              <a:gd name="T37" fmla="*/ 499 h 780"/>
              <a:gd name="T38" fmla="*/ 188 w 769"/>
              <a:gd name="T39" fmla="*/ 464 h 780"/>
              <a:gd name="T40" fmla="*/ 226 w 769"/>
              <a:gd name="T41" fmla="*/ 450 h 780"/>
              <a:gd name="T42" fmla="*/ 258 w 769"/>
              <a:gd name="T43" fmla="*/ 461 h 780"/>
              <a:gd name="T44" fmla="*/ 280 w 769"/>
              <a:gd name="T45" fmla="*/ 493 h 780"/>
              <a:gd name="T46" fmla="*/ 301 w 769"/>
              <a:gd name="T47" fmla="*/ 530 h 780"/>
              <a:gd name="T48" fmla="*/ 332 w 769"/>
              <a:gd name="T49" fmla="*/ 554 h 780"/>
              <a:gd name="T50" fmla="*/ 385 w 769"/>
              <a:gd name="T51" fmla="*/ 563 h 780"/>
              <a:gd name="T52" fmla="*/ 459 w 769"/>
              <a:gd name="T53" fmla="*/ 544 h 780"/>
              <a:gd name="T54" fmla="*/ 486 w 769"/>
              <a:gd name="T55" fmla="*/ 498 h 780"/>
              <a:gd name="T56" fmla="*/ 472 w 769"/>
              <a:gd name="T57" fmla="*/ 463 h 780"/>
              <a:gd name="T58" fmla="*/ 433 w 769"/>
              <a:gd name="T59" fmla="*/ 442 h 780"/>
              <a:gd name="T60" fmla="*/ 365 w 769"/>
              <a:gd name="T61" fmla="*/ 425 h 780"/>
              <a:gd name="T62" fmla="*/ 269 w 769"/>
              <a:gd name="T63" fmla="*/ 396 h 780"/>
              <a:gd name="T64" fmla="*/ 206 w 769"/>
              <a:gd name="T65" fmla="*/ 350 h 780"/>
              <a:gd name="T66" fmla="*/ 182 w 769"/>
              <a:gd name="T67" fmla="*/ 277 h 780"/>
              <a:gd name="T68" fmla="*/ 207 w 769"/>
              <a:gd name="T69" fmla="*/ 202 h 780"/>
              <a:gd name="T70" fmla="*/ 279 w 769"/>
              <a:gd name="T71" fmla="*/ 153 h 780"/>
              <a:gd name="T72" fmla="*/ 386 w 769"/>
              <a:gd name="T73" fmla="*/ 136 h 780"/>
              <a:gd name="T74" fmla="*/ 472 w 769"/>
              <a:gd name="T75" fmla="*/ 147 h 780"/>
              <a:gd name="T76" fmla="*/ 532 w 769"/>
              <a:gd name="T77" fmla="*/ 178 h 780"/>
              <a:gd name="T78" fmla="*/ 568 w 769"/>
              <a:gd name="T79" fmla="*/ 218 h 780"/>
              <a:gd name="T80" fmla="*/ 580 w 769"/>
              <a:gd name="T81" fmla="*/ 259 h 780"/>
              <a:gd name="T82" fmla="*/ 565 w 769"/>
              <a:gd name="T83" fmla="*/ 295 h 780"/>
              <a:gd name="T84" fmla="*/ 527 w 769"/>
              <a:gd name="T85" fmla="*/ 311 h 780"/>
              <a:gd name="T86" fmla="*/ 495 w 769"/>
              <a:gd name="T87" fmla="*/ 301 h 780"/>
              <a:gd name="T88" fmla="*/ 473 w 769"/>
              <a:gd name="T89" fmla="*/ 272 h 780"/>
              <a:gd name="T90" fmla="*/ 440 w 769"/>
              <a:gd name="T91" fmla="*/ 231 h 780"/>
              <a:gd name="T92" fmla="*/ 379 w 769"/>
              <a:gd name="T93" fmla="*/ 217 h 780"/>
              <a:gd name="T94" fmla="*/ 316 w 769"/>
              <a:gd name="T95" fmla="*/ 232 h 780"/>
              <a:gd name="T96" fmla="*/ 293 w 769"/>
              <a:gd name="T97" fmla="*/ 268 h 780"/>
              <a:gd name="T98" fmla="*/ 300 w 769"/>
              <a:gd name="T99" fmla="*/ 289 h 780"/>
              <a:gd name="T100" fmla="*/ 322 w 769"/>
              <a:gd name="T101" fmla="*/ 306 h 780"/>
              <a:gd name="T102" fmla="*/ 352 w 769"/>
              <a:gd name="T103" fmla="*/ 317 h 780"/>
              <a:gd name="T104" fmla="*/ 402 w 769"/>
              <a:gd name="T105" fmla="*/ 329 h 780"/>
              <a:gd name="T106" fmla="*/ 483 w 769"/>
              <a:gd name="T107" fmla="*/ 351 h 780"/>
              <a:gd name="T108" fmla="*/ 546 w 769"/>
              <a:gd name="T109" fmla="*/ 379 h 780"/>
              <a:gd name="T110" fmla="*/ 588 w 769"/>
              <a:gd name="T111" fmla="*/ 423 h 780"/>
              <a:gd name="T112" fmla="*/ 603 w 769"/>
              <a:gd name="T113" fmla="*/ 488 h 780"/>
              <a:gd name="T114" fmla="*/ 577 w 769"/>
              <a:gd name="T115" fmla="*/ 570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69" h="780">
                <a:moveTo>
                  <a:pt x="747" y="473"/>
                </a:moveTo>
                <a:cubicBezTo>
                  <a:pt x="753" y="448"/>
                  <a:pt x="756" y="421"/>
                  <a:pt x="756" y="394"/>
                </a:cubicBezTo>
                <a:cubicBezTo>
                  <a:pt x="756" y="192"/>
                  <a:pt x="591" y="27"/>
                  <a:pt x="389" y="27"/>
                </a:cubicBezTo>
                <a:cubicBezTo>
                  <a:pt x="367" y="27"/>
                  <a:pt x="346" y="29"/>
                  <a:pt x="326" y="33"/>
                </a:cubicBezTo>
                <a:cubicBezTo>
                  <a:pt x="293" y="12"/>
                  <a:pt x="254" y="0"/>
                  <a:pt x="213" y="0"/>
                </a:cubicBezTo>
                <a:cubicBezTo>
                  <a:pt x="95" y="0"/>
                  <a:pt x="0" y="95"/>
                  <a:pt x="0" y="213"/>
                </a:cubicBezTo>
                <a:cubicBezTo>
                  <a:pt x="0" y="252"/>
                  <a:pt x="11" y="289"/>
                  <a:pt x="29" y="320"/>
                </a:cubicBezTo>
                <a:cubicBezTo>
                  <a:pt x="24" y="344"/>
                  <a:pt x="22" y="369"/>
                  <a:pt x="22" y="394"/>
                </a:cubicBezTo>
                <a:cubicBezTo>
                  <a:pt x="22" y="597"/>
                  <a:pt x="186" y="761"/>
                  <a:pt x="389" y="761"/>
                </a:cubicBezTo>
                <a:cubicBezTo>
                  <a:pt x="412" y="761"/>
                  <a:pt x="434" y="759"/>
                  <a:pt x="456" y="755"/>
                </a:cubicBezTo>
                <a:cubicBezTo>
                  <a:pt x="486" y="771"/>
                  <a:pt x="520" y="780"/>
                  <a:pt x="556" y="780"/>
                </a:cubicBezTo>
                <a:cubicBezTo>
                  <a:pt x="674" y="780"/>
                  <a:pt x="769" y="685"/>
                  <a:pt x="769" y="567"/>
                </a:cubicBezTo>
                <a:cubicBezTo>
                  <a:pt x="769" y="534"/>
                  <a:pt x="761" y="501"/>
                  <a:pt x="747" y="473"/>
                </a:cubicBezTo>
                <a:close/>
                <a:moveTo>
                  <a:pt x="577" y="570"/>
                </a:moveTo>
                <a:cubicBezTo>
                  <a:pt x="560" y="594"/>
                  <a:pt x="535" y="613"/>
                  <a:pt x="502" y="626"/>
                </a:cubicBezTo>
                <a:cubicBezTo>
                  <a:pt x="470" y="640"/>
                  <a:pt x="432" y="646"/>
                  <a:pt x="388" y="646"/>
                </a:cubicBezTo>
                <a:cubicBezTo>
                  <a:pt x="335" y="646"/>
                  <a:pt x="291" y="637"/>
                  <a:pt x="256" y="619"/>
                </a:cubicBezTo>
                <a:cubicBezTo>
                  <a:pt x="232" y="605"/>
                  <a:pt x="211" y="587"/>
                  <a:pt x="196" y="565"/>
                </a:cubicBezTo>
                <a:cubicBezTo>
                  <a:pt x="180" y="543"/>
                  <a:pt x="172" y="520"/>
                  <a:pt x="172" y="499"/>
                </a:cubicBezTo>
                <a:cubicBezTo>
                  <a:pt x="172" y="485"/>
                  <a:pt x="177" y="474"/>
                  <a:pt x="188" y="464"/>
                </a:cubicBezTo>
                <a:cubicBezTo>
                  <a:pt x="198" y="455"/>
                  <a:pt x="211" y="450"/>
                  <a:pt x="226" y="450"/>
                </a:cubicBezTo>
                <a:cubicBezTo>
                  <a:pt x="239" y="450"/>
                  <a:pt x="249" y="454"/>
                  <a:pt x="258" y="461"/>
                </a:cubicBezTo>
                <a:cubicBezTo>
                  <a:pt x="267" y="468"/>
                  <a:pt x="274" y="479"/>
                  <a:pt x="280" y="493"/>
                </a:cubicBezTo>
                <a:cubicBezTo>
                  <a:pt x="286" y="508"/>
                  <a:pt x="293" y="520"/>
                  <a:pt x="301" y="530"/>
                </a:cubicBezTo>
                <a:cubicBezTo>
                  <a:pt x="308" y="540"/>
                  <a:pt x="318" y="548"/>
                  <a:pt x="332" y="554"/>
                </a:cubicBezTo>
                <a:cubicBezTo>
                  <a:pt x="345" y="560"/>
                  <a:pt x="363" y="563"/>
                  <a:pt x="385" y="563"/>
                </a:cubicBezTo>
                <a:cubicBezTo>
                  <a:pt x="415" y="563"/>
                  <a:pt x="440" y="557"/>
                  <a:pt x="459" y="544"/>
                </a:cubicBezTo>
                <a:cubicBezTo>
                  <a:pt x="477" y="532"/>
                  <a:pt x="486" y="517"/>
                  <a:pt x="486" y="498"/>
                </a:cubicBezTo>
                <a:cubicBezTo>
                  <a:pt x="486" y="484"/>
                  <a:pt x="481" y="472"/>
                  <a:pt x="472" y="463"/>
                </a:cubicBezTo>
                <a:cubicBezTo>
                  <a:pt x="462" y="454"/>
                  <a:pt x="449" y="447"/>
                  <a:pt x="433" y="442"/>
                </a:cubicBezTo>
                <a:cubicBezTo>
                  <a:pt x="416" y="437"/>
                  <a:pt x="393" y="431"/>
                  <a:pt x="365" y="425"/>
                </a:cubicBezTo>
                <a:cubicBezTo>
                  <a:pt x="327" y="417"/>
                  <a:pt x="295" y="407"/>
                  <a:pt x="269" y="396"/>
                </a:cubicBezTo>
                <a:cubicBezTo>
                  <a:pt x="243" y="385"/>
                  <a:pt x="222" y="370"/>
                  <a:pt x="206" y="350"/>
                </a:cubicBezTo>
                <a:cubicBezTo>
                  <a:pt x="190" y="331"/>
                  <a:pt x="182" y="306"/>
                  <a:pt x="182" y="277"/>
                </a:cubicBezTo>
                <a:cubicBezTo>
                  <a:pt x="182" y="249"/>
                  <a:pt x="191" y="224"/>
                  <a:pt x="207" y="202"/>
                </a:cubicBezTo>
                <a:cubicBezTo>
                  <a:pt x="224" y="181"/>
                  <a:pt x="248" y="164"/>
                  <a:pt x="279" y="153"/>
                </a:cubicBezTo>
                <a:cubicBezTo>
                  <a:pt x="309" y="142"/>
                  <a:pt x="345" y="136"/>
                  <a:pt x="386" y="136"/>
                </a:cubicBezTo>
                <a:cubicBezTo>
                  <a:pt x="419" y="136"/>
                  <a:pt x="448" y="140"/>
                  <a:pt x="472" y="147"/>
                </a:cubicBezTo>
                <a:cubicBezTo>
                  <a:pt x="496" y="155"/>
                  <a:pt x="516" y="165"/>
                  <a:pt x="532" y="178"/>
                </a:cubicBezTo>
                <a:cubicBezTo>
                  <a:pt x="549" y="190"/>
                  <a:pt x="561" y="204"/>
                  <a:pt x="568" y="218"/>
                </a:cubicBezTo>
                <a:cubicBezTo>
                  <a:pt x="576" y="232"/>
                  <a:pt x="580" y="246"/>
                  <a:pt x="580" y="259"/>
                </a:cubicBezTo>
                <a:cubicBezTo>
                  <a:pt x="580" y="273"/>
                  <a:pt x="575" y="284"/>
                  <a:pt x="565" y="295"/>
                </a:cubicBezTo>
                <a:cubicBezTo>
                  <a:pt x="555" y="305"/>
                  <a:pt x="542" y="311"/>
                  <a:pt x="527" y="311"/>
                </a:cubicBezTo>
                <a:cubicBezTo>
                  <a:pt x="513" y="311"/>
                  <a:pt x="503" y="307"/>
                  <a:pt x="495" y="301"/>
                </a:cubicBezTo>
                <a:cubicBezTo>
                  <a:pt x="488" y="295"/>
                  <a:pt x="481" y="285"/>
                  <a:pt x="473" y="272"/>
                </a:cubicBezTo>
                <a:cubicBezTo>
                  <a:pt x="464" y="254"/>
                  <a:pt x="453" y="241"/>
                  <a:pt x="440" y="231"/>
                </a:cubicBezTo>
                <a:cubicBezTo>
                  <a:pt x="428" y="221"/>
                  <a:pt x="407" y="217"/>
                  <a:pt x="379" y="217"/>
                </a:cubicBezTo>
                <a:cubicBezTo>
                  <a:pt x="353" y="217"/>
                  <a:pt x="331" y="222"/>
                  <a:pt x="316" y="232"/>
                </a:cubicBezTo>
                <a:cubicBezTo>
                  <a:pt x="300" y="242"/>
                  <a:pt x="293" y="254"/>
                  <a:pt x="293" y="268"/>
                </a:cubicBezTo>
                <a:cubicBezTo>
                  <a:pt x="293" y="276"/>
                  <a:pt x="295" y="283"/>
                  <a:pt x="300" y="289"/>
                </a:cubicBezTo>
                <a:cubicBezTo>
                  <a:pt x="305" y="295"/>
                  <a:pt x="313" y="301"/>
                  <a:pt x="322" y="306"/>
                </a:cubicBezTo>
                <a:cubicBezTo>
                  <a:pt x="332" y="310"/>
                  <a:pt x="342" y="314"/>
                  <a:pt x="352" y="317"/>
                </a:cubicBezTo>
                <a:cubicBezTo>
                  <a:pt x="362" y="320"/>
                  <a:pt x="379" y="324"/>
                  <a:pt x="402" y="329"/>
                </a:cubicBezTo>
                <a:cubicBezTo>
                  <a:pt x="432" y="336"/>
                  <a:pt x="459" y="343"/>
                  <a:pt x="483" y="351"/>
                </a:cubicBezTo>
                <a:cubicBezTo>
                  <a:pt x="508" y="359"/>
                  <a:pt x="529" y="368"/>
                  <a:pt x="546" y="379"/>
                </a:cubicBezTo>
                <a:cubicBezTo>
                  <a:pt x="564" y="391"/>
                  <a:pt x="578" y="406"/>
                  <a:pt x="588" y="423"/>
                </a:cubicBezTo>
                <a:cubicBezTo>
                  <a:pt x="598" y="441"/>
                  <a:pt x="603" y="462"/>
                  <a:pt x="603" y="488"/>
                </a:cubicBezTo>
                <a:cubicBezTo>
                  <a:pt x="603" y="518"/>
                  <a:pt x="594" y="545"/>
                  <a:pt x="577" y="57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>
              <a:defRPr/>
            </a:pPr>
            <a:endParaRPr lang="en-US">
              <a:solidFill>
                <a:srgbClr val="353535"/>
              </a:soli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422631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20" grpId="0"/>
      <p:bldP spid="21" grpId="0"/>
      <p:bldP spid="22" grpId="0"/>
      <p:bldP spid="23" grpId="0"/>
      <p:bldP spid="34" grpId="0" animBg="1"/>
      <p:bldP spid="35" grpId="0" animBg="1"/>
      <p:bldP spid="37" grpId="0" animBg="1"/>
      <p:bldP spid="38" grpId="0"/>
      <p:bldP spid="43" grpId="0" animBg="1"/>
      <p:bldP spid="44" grpId="0"/>
      <p:bldP spid="45" grpId="0" animBg="1"/>
      <p:bldP spid="46" grpId="0"/>
      <p:bldP spid="5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Bot Service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75364" y="1618180"/>
            <a:ext cx="3931482" cy="4900490"/>
            <a:chOff x="275364" y="1618180"/>
            <a:chExt cx="3931482" cy="4900490"/>
          </a:xfrm>
        </p:grpSpPr>
        <p:sp>
          <p:nvSpPr>
            <p:cNvPr id="63" name="TextBox 62"/>
            <p:cNvSpPr txBox="1"/>
            <p:nvPr/>
          </p:nvSpPr>
          <p:spPr>
            <a:xfrm>
              <a:off x="275364" y="2216376"/>
              <a:ext cx="3931363" cy="430229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lIns="182854" tIns="146283" rIns="182854" bIns="146283" rtlCol="0">
              <a:noAutofit/>
            </a:bodyPr>
            <a:lstStyle/>
            <a:p>
              <a:pPr marL="0" marR="0" lvl="0" indent="0" algn="ctr" defTabSz="91363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895639" algn="l"/>
                </a:tabLst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75483" y="1618180"/>
              <a:ext cx="3931363" cy="609835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lIns="182854" tIns="146283" rIns="182854" bIns="146283" rtlCol="0">
              <a:noAutofit/>
            </a:bodyPr>
            <a:lstStyle/>
            <a:p>
              <a:pPr marL="0" marR="0" lvl="0" indent="0" algn="ctr" defTabSz="91363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895639" algn="l"/>
                </a:tabLst>
                <a:defRPr/>
              </a:pPr>
              <a:r>
                <a:rPr kumimoji="0" lang="en-US" sz="2448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 charset="0"/>
                  <a:ea typeface="Segoe UI Semilight" charset="0"/>
                  <a:cs typeface="Segoe UI Semilight" charset="0"/>
                </a:rPr>
                <a:t>Accelerate development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643252" y="3944937"/>
              <a:ext cx="1077512" cy="590917"/>
            </a:xfrm>
            <a:prstGeom prst="rect">
              <a:avLst/>
            </a:prstGeom>
            <a:noFill/>
          </p:spPr>
          <p:txBody>
            <a:bodyPr wrap="none" lIns="91427" tIns="45713" rIns="91427" bIns="45713" rtlCol="0">
              <a:spAutoFit/>
            </a:bodyPr>
            <a:lstStyle/>
            <a:p>
              <a:pPr marL="0" marR="0" lvl="0" indent="0" algn="ctr" defTabSz="91422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Develop </a:t>
              </a:r>
              <a:br>
                <a:rPr kumimoji="0" lang="en-US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</a:b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your way</a:t>
              </a:r>
            </a:p>
          </p:txBody>
        </p:sp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305" y="2511363"/>
              <a:ext cx="1321405" cy="314848"/>
            </a:xfrm>
            <a:prstGeom prst="rect">
              <a:avLst/>
            </a:prstGeom>
          </p:spPr>
        </p:pic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2767" y="3066704"/>
              <a:ext cx="653923" cy="457135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526238" y="5835290"/>
              <a:ext cx="1311550" cy="590917"/>
            </a:xfrm>
            <a:prstGeom prst="rect">
              <a:avLst/>
            </a:prstGeom>
            <a:noFill/>
          </p:spPr>
          <p:txBody>
            <a:bodyPr wrap="none" lIns="91427" tIns="45713" rIns="91427" bIns="45713" rtlCol="0">
              <a:spAutoFit/>
            </a:bodyPr>
            <a:lstStyle/>
            <a:p>
              <a:pPr marL="0" marR="0" lvl="0" indent="0" algn="ctr" defTabSz="91422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Quick start </a:t>
              </a:r>
              <a:br>
                <a:rPr kumimoji="0" lang="en-US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</a:b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templates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454326" y="5835290"/>
              <a:ext cx="1434982" cy="590917"/>
            </a:xfrm>
            <a:prstGeom prst="rect">
              <a:avLst/>
            </a:prstGeom>
            <a:noFill/>
          </p:spPr>
          <p:txBody>
            <a:bodyPr wrap="none" lIns="91427" tIns="45713" rIns="91427" bIns="45713" rtlCol="0">
              <a:spAutoFit/>
            </a:bodyPr>
            <a:lstStyle/>
            <a:p>
              <a:pPr marL="0" marR="0" lvl="0" indent="0" algn="ctr" defTabSz="91422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Integrated </a:t>
              </a:r>
              <a:br>
                <a:rPr kumimoji="0" lang="en-US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</a:br>
              <a:r>
                <a:rPr kumimoji="0" lang="en-US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chat window</a:t>
              </a: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2492747" y="2468508"/>
              <a:ext cx="1324374" cy="2065138"/>
              <a:chOff x="6545519" y="2468359"/>
              <a:chExt cx="1324561" cy="2065429"/>
            </a:xfrm>
          </p:grpSpPr>
          <p:sp>
            <p:nvSpPr>
              <p:cNvPr id="107" name="TextBox 106"/>
              <p:cNvSpPr txBox="1"/>
              <p:nvPr/>
            </p:nvSpPr>
            <p:spPr>
              <a:xfrm>
                <a:off x="6545519" y="3942788"/>
                <a:ext cx="1324561" cy="591000"/>
              </a:xfrm>
              <a:prstGeom prst="rect">
                <a:avLst/>
              </a:prstGeom>
              <a:noFill/>
            </p:spPr>
            <p:txBody>
              <a:bodyPr wrap="none" lIns="91427" tIns="45713" rIns="91427" bIns="45713" rtlCol="0">
                <a:spAutoFit/>
              </a:bodyPr>
              <a:lstStyle>
                <a:defPPr>
                  <a:defRPr lang="en-US"/>
                </a:defPPr>
                <a:lvl1pPr algn="ctr">
                  <a:lnSpc>
                    <a:spcPct val="90000"/>
                  </a:lnSpc>
                  <a:defRPr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defRPr>
                </a:lvl1pPr>
              </a:lstStyle>
              <a:p>
                <a:pPr marL="0" marR="0" lvl="0" indent="0" algn="ctr" defTabSz="91422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rPr>
                  <a:t>Built in</a:t>
                </a:r>
                <a:b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rPr>
                </a:b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rPr>
                  <a:t>code editor</a:t>
                </a:r>
              </a:p>
            </p:txBody>
          </p:sp>
          <p:sp>
            <p:nvSpPr>
              <p:cNvPr id="111" name="Freeform 19"/>
              <p:cNvSpPr>
                <a:spLocks noChangeAspect="1" noEditPoints="1"/>
              </p:cNvSpPr>
              <p:nvPr/>
            </p:nvSpPr>
            <p:spPr bwMode="auto">
              <a:xfrm>
                <a:off x="6669516" y="2468359"/>
                <a:ext cx="1110341" cy="914400"/>
              </a:xfrm>
              <a:custGeom>
                <a:avLst/>
                <a:gdLst>
                  <a:gd name="T0" fmla="*/ 243 w 292"/>
                  <a:gd name="T1" fmla="*/ 0 h 240"/>
                  <a:gd name="T2" fmla="*/ 49 w 292"/>
                  <a:gd name="T3" fmla="*/ 0 h 240"/>
                  <a:gd name="T4" fmla="*/ 34 w 292"/>
                  <a:gd name="T5" fmla="*/ 15 h 240"/>
                  <a:gd name="T6" fmla="*/ 34 w 292"/>
                  <a:gd name="T7" fmla="*/ 145 h 240"/>
                  <a:gd name="T8" fmla="*/ 49 w 292"/>
                  <a:gd name="T9" fmla="*/ 160 h 240"/>
                  <a:gd name="T10" fmla="*/ 243 w 292"/>
                  <a:gd name="T11" fmla="*/ 160 h 240"/>
                  <a:gd name="T12" fmla="*/ 258 w 292"/>
                  <a:gd name="T13" fmla="*/ 145 h 240"/>
                  <a:gd name="T14" fmla="*/ 258 w 292"/>
                  <a:gd name="T15" fmla="*/ 15 h 240"/>
                  <a:gd name="T16" fmla="*/ 243 w 292"/>
                  <a:gd name="T17" fmla="*/ 0 h 240"/>
                  <a:gd name="T18" fmla="*/ 244 w 292"/>
                  <a:gd name="T19" fmla="*/ 148 h 240"/>
                  <a:gd name="T20" fmla="*/ 48 w 292"/>
                  <a:gd name="T21" fmla="*/ 148 h 240"/>
                  <a:gd name="T22" fmla="*/ 48 w 292"/>
                  <a:gd name="T23" fmla="*/ 12 h 240"/>
                  <a:gd name="T24" fmla="*/ 244 w 292"/>
                  <a:gd name="T25" fmla="*/ 12 h 240"/>
                  <a:gd name="T26" fmla="*/ 244 w 292"/>
                  <a:gd name="T27" fmla="*/ 148 h 240"/>
                  <a:gd name="T28" fmla="*/ 287 w 292"/>
                  <a:gd name="T29" fmla="*/ 225 h 240"/>
                  <a:gd name="T30" fmla="*/ 260 w 292"/>
                  <a:gd name="T31" fmla="*/ 179 h 240"/>
                  <a:gd name="T32" fmla="*/ 245 w 292"/>
                  <a:gd name="T33" fmla="*/ 164 h 240"/>
                  <a:gd name="T34" fmla="*/ 47 w 292"/>
                  <a:gd name="T35" fmla="*/ 164 h 240"/>
                  <a:gd name="T36" fmla="*/ 32 w 292"/>
                  <a:gd name="T37" fmla="*/ 179 h 240"/>
                  <a:gd name="T38" fmla="*/ 5 w 292"/>
                  <a:gd name="T39" fmla="*/ 225 h 240"/>
                  <a:gd name="T40" fmla="*/ 11 w 292"/>
                  <a:gd name="T41" fmla="*/ 240 h 240"/>
                  <a:gd name="T42" fmla="*/ 282 w 292"/>
                  <a:gd name="T43" fmla="*/ 240 h 240"/>
                  <a:gd name="T44" fmla="*/ 287 w 292"/>
                  <a:gd name="T45" fmla="*/ 225 h 240"/>
                  <a:gd name="T46" fmla="*/ 108 w 292"/>
                  <a:gd name="T47" fmla="*/ 233 h 240"/>
                  <a:gd name="T48" fmla="*/ 114 w 292"/>
                  <a:gd name="T49" fmla="*/ 213 h 240"/>
                  <a:gd name="T50" fmla="*/ 178 w 292"/>
                  <a:gd name="T51" fmla="*/ 213 h 240"/>
                  <a:gd name="T52" fmla="*/ 184 w 292"/>
                  <a:gd name="T53" fmla="*/ 233 h 240"/>
                  <a:gd name="T54" fmla="*/ 108 w 292"/>
                  <a:gd name="T55" fmla="*/ 233 h 240"/>
                  <a:gd name="T56" fmla="*/ 26 w 292"/>
                  <a:gd name="T57" fmla="*/ 208 h 240"/>
                  <a:gd name="T58" fmla="*/ 47 w 292"/>
                  <a:gd name="T59" fmla="*/ 168 h 240"/>
                  <a:gd name="T60" fmla="*/ 244 w 292"/>
                  <a:gd name="T61" fmla="*/ 168 h 240"/>
                  <a:gd name="T62" fmla="*/ 266 w 292"/>
                  <a:gd name="T63" fmla="*/ 208 h 240"/>
                  <a:gd name="T64" fmla="*/ 26 w 292"/>
                  <a:gd name="T65" fmla="*/ 208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2" h="240">
                    <a:moveTo>
                      <a:pt x="243" y="0"/>
                    </a:moveTo>
                    <a:cubicBezTo>
                      <a:pt x="243" y="0"/>
                      <a:pt x="243" y="0"/>
                      <a:pt x="49" y="0"/>
                    </a:cubicBezTo>
                    <a:cubicBezTo>
                      <a:pt x="40" y="0"/>
                      <a:pt x="34" y="7"/>
                      <a:pt x="34" y="15"/>
                    </a:cubicBezTo>
                    <a:cubicBezTo>
                      <a:pt x="34" y="15"/>
                      <a:pt x="34" y="15"/>
                      <a:pt x="34" y="145"/>
                    </a:cubicBezTo>
                    <a:cubicBezTo>
                      <a:pt x="34" y="153"/>
                      <a:pt x="40" y="160"/>
                      <a:pt x="49" y="160"/>
                    </a:cubicBezTo>
                    <a:cubicBezTo>
                      <a:pt x="49" y="160"/>
                      <a:pt x="49" y="160"/>
                      <a:pt x="243" y="160"/>
                    </a:cubicBezTo>
                    <a:cubicBezTo>
                      <a:pt x="251" y="160"/>
                      <a:pt x="258" y="153"/>
                      <a:pt x="258" y="145"/>
                    </a:cubicBezTo>
                    <a:cubicBezTo>
                      <a:pt x="258" y="15"/>
                      <a:pt x="258" y="15"/>
                      <a:pt x="258" y="15"/>
                    </a:cubicBezTo>
                    <a:cubicBezTo>
                      <a:pt x="258" y="7"/>
                      <a:pt x="251" y="0"/>
                      <a:pt x="243" y="0"/>
                    </a:cubicBezTo>
                    <a:close/>
                    <a:moveTo>
                      <a:pt x="244" y="148"/>
                    </a:moveTo>
                    <a:cubicBezTo>
                      <a:pt x="48" y="148"/>
                      <a:pt x="48" y="148"/>
                      <a:pt x="48" y="148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244" y="12"/>
                      <a:pt x="244" y="12"/>
                      <a:pt x="244" y="12"/>
                    </a:cubicBezTo>
                    <a:lnTo>
                      <a:pt x="244" y="148"/>
                    </a:lnTo>
                    <a:close/>
                    <a:moveTo>
                      <a:pt x="287" y="225"/>
                    </a:moveTo>
                    <a:cubicBezTo>
                      <a:pt x="260" y="179"/>
                      <a:pt x="260" y="179"/>
                      <a:pt x="260" y="179"/>
                    </a:cubicBezTo>
                    <a:cubicBezTo>
                      <a:pt x="257" y="173"/>
                      <a:pt x="254" y="164"/>
                      <a:pt x="245" y="164"/>
                    </a:cubicBezTo>
                    <a:cubicBezTo>
                      <a:pt x="245" y="164"/>
                      <a:pt x="245" y="164"/>
                      <a:pt x="47" y="164"/>
                    </a:cubicBezTo>
                    <a:cubicBezTo>
                      <a:pt x="38" y="164"/>
                      <a:pt x="36" y="174"/>
                      <a:pt x="32" y="179"/>
                    </a:cubicBezTo>
                    <a:cubicBezTo>
                      <a:pt x="32" y="179"/>
                      <a:pt x="32" y="179"/>
                      <a:pt x="5" y="225"/>
                    </a:cubicBezTo>
                    <a:cubicBezTo>
                      <a:pt x="0" y="232"/>
                      <a:pt x="2" y="240"/>
                      <a:pt x="11" y="240"/>
                    </a:cubicBezTo>
                    <a:cubicBezTo>
                      <a:pt x="11" y="240"/>
                      <a:pt x="11" y="240"/>
                      <a:pt x="282" y="240"/>
                    </a:cubicBezTo>
                    <a:cubicBezTo>
                      <a:pt x="290" y="240"/>
                      <a:pt x="292" y="231"/>
                      <a:pt x="287" y="225"/>
                    </a:cubicBezTo>
                    <a:close/>
                    <a:moveTo>
                      <a:pt x="108" y="233"/>
                    </a:moveTo>
                    <a:cubicBezTo>
                      <a:pt x="114" y="213"/>
                      <a:pt x="114" y="213"/>
                      <a:pt x="114" y="213"/>
                    </a:cubicBezTo>
                    <a:cubicBezTo>
                      <a:pt x="178" y="213"/>
                      <a:pt x="178" y="213"/>
                      <a:pt x="178" y="213"/>
                    </a:cubicBezTo>
                    <a:cubicBezTo>
                      <a:pt x="184" y="233"/>
                      <a:pt x="184" y="233"/>
                      <a:pt x="184" y="233"/>
                    </a:cubicBezTo>
                    <a:lnTo>
                      <a:pt x="108" y="233"/>
                    </a:lnTo>
                    <a:close/>
                    <a:moveTo>
                      <a:pt x="26" y="208"/>
                    </a:moveTo>
                    <a:cubicBezTo>
                      <a:pt x="47" y="168"/>
                      <a:pt x="47" y="168"/>
                      <a:pt x="47" y="168"/>
                    </a:cubicBezTo>
                    <a:cubicBezTo>
                      <a:pt x="244" y="168"/>
                      <a:pt x="244" y="168"/>
                      <a:pt x="244" y="168"/>
                    </a:cubicBezTo>
                    <a:cubicBezTo>
                      <a:pt x="266" y="208"/>
                      <a:pt x="266" y="208"/>
                      <a:pt x="266" y="208"/>
                    </a:cubicBezTo>
                    <a:lnTo>
                      <a:pt x="26" y="20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 vert="horz" wrap="square" lIns="91427" tIns="91427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22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&lt;/&gt;</a:t>
                </a:r>
              </a:p>
            </p:txBody>
          </p:sp>
        </p:grpSp>
        <p:grpSp>
          <p:nvGrpSpPr>
            <p:cNvPr id="180" name="Group 179"/>
            <p:cNvGrpSpPr/>
            <p:nvPr/>
          </p:nvGrpSpPr>
          <p:grpSpPr>
            <a:xfrm>
              <a:off x="2475662" y="4641812"/>
              <a:ext cx="1329825" cy="1177222"/>
              <a:chOff x="551714" y="473330"/>
              <a:chExt cx="1549400" cy="1371600"/>
            </a:xfrm>
          </p:grpSpPr>
          <p:pic>
            <p:nvPicPr>
              <p:cNvPr id="181" name="Picture 18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1714" y="473330"/>
                <a:ext cx="1549400" cy="1371600"/>
              </a:xfrm>
              <a:prstGeom prst="rect">
                <a:avLst/>
              </a:prstGeom>
            </p:spPr>
          </p:pic>
          <p:grpSp>
            <p:nvGrpSpPr>
              <p:cNvPr id="182" name="Group 181"/>
              <p:cNvGrpSpPr/>
              <p:nvPr/>
            </p:nvGrpSpPr>
            <p:grpSpPr>
              <a:xfrm>
                <a:off x="1532962" y="596785"/>
                <a:ext cx="407208" cy="595237"/>
                <a:chOff x="1102148" y="2839661"/>
                <a:chExt cx="503994" cy="704711"/>
              </a:xfrm>
            </p:grpSpPr>
            <p:sp>
              <p:nvSpPr>
                <p:cNvPr id="184" name="Rounded Rectangular Callout 97"/>
                <p:cNvSpPr/>
                <p:nvPr/>
              </p:nvSpPr>
              <p:spPr>
                <a:xfrm>
                  <a:off x="1102148" y="2839661"/>
                  <a:ext cx="456184" cy="148605"/>
                </a:xfrm>
                <a:prstGeom prst="wedgeRoundRectCallout">
                  <a:avLst>
                    <a:gd name="adj1" fmla="val -66971"/>
                    <a:gd name="adj2" fmla="val 6277"/>
                    <a:gd name="adj3" fmla="val 16667"/>
                  </a:avLst>
                </a:prstGeom>
                <a:solidFill>
                  <a:srgbClr val="3E92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5" name="Rounded Rectangular Callout 98"/>
                <p:cNvSpPr/>
                <p:nvPr/>
              </p:nvSpPr>
              <p:spPr>
                <a:xfrm>
                  <a:off x="1149958" y="3026312"/>
                  <a:ext cx="456184" cy="100680"/>
                </a:xfrm>
                <a:prstGeom prst="wedgeRoundRectCallout">
                  <a:avLst>
                    <a:gd name="adj1" fmla="val 60883"/>
                    <a:gd name="adj2" fmla="val 7714"/>
                    <a:gd name="adj3" fmla="val 16667"/>
                  </a:avLst>
                </a:prstGeom>
                <a:solidFill>
                  <a:srgbClr val="007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6" name="Rounded Rectangular Callout 99"/>
                <p:cNvSpPr/>
                <p:nvPr/>
              </p:nvSpPr>
              <p:spPr>
                <a:xfrm>
                  <a:off x="1102148" y="3158296"/>
                  <a:ext cx="456184" cy="113189"/>
                </a:xfrm>
                <a:prstGeom prst="wedgeRoundRectCallout">
                  <a:avLst>
                    <a:gd name="adj1" fmla="val -66971"/>
                    <a:gd name="adj2" fmla="val 6277"/>
                    <a:gd name="adj3" fmla="val 16667"/>
                  </a:avLst>
                </a:prstGeom>
                <a:solidFill>
                  <a:srgbClr val="3E92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7" name="Rounded Rectangular Callout 100"/>
                <p:cNvSpPr/>
                <p:nvPr/>
              </p:nvSpPr>
              <p:spPr>
                <a:xfrm>
                  <a:off x="1149958" y="3302323"/>
                  <a:ext cx="456184" cy="242049"/>
                </a:xfrm>
                <a:prstGeom prst="wedgeRoundRectCallout">
                  <a:avLst>
                    <a:gd name="adj1" fmla="val 60883"/>
                    <a:gd name="adj2" fmla="val 7714"/>
                    <a:gd name="adj3" fmla="val 16667"/>
                  </a:avLst>
                </a:prstGeom>
                <a:solidFill>
                  <a:srgbClr val="007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3" name="Rectangle 182"/>
              <p:cNvSpPr/>
              <p:nvPr/>
            </p:nvSpPr>
            <p:spPr>
              <a:xfrm>
                <a:off x="711990" y="585634"/>
                <a:ext cx="718903" cy="601746"/>
              </a:xfrm>
              <a:prstGeom prst="rect">
                <a:avLst/>
              </a:prstGeom>
              <a:solidFill>
                <a:srgbClr val="0072C6"/>
              </a:solidFill>
              <a:ln>
                <a:solidFill>
                  <a:srgbClr val="40404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204" name="Rectangle: Single Corner Snipped 203"/>
            <p:cNvSpPr/>
            <p:nvPr/>
          </p:nvSpPr>
          <p:spPr bwMode="auto">
            <a:xfrm>
              <a:off x="505279" y="4722827"/>
              <a:ext cx="642575" cy="775548"/>
            </a:xfrm>
            <a:prstGeom prst="snip1Rect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5" name="Rectangle: Single Corner Snipped 204"/>
            <p:cNvSpPr/>
            <p:nvPr/>
          </p:nvSpPr>
          <p:spPr bwMode="auto">
            <a:xfrm>
              <a:off x="715674" y="4874507"/>
              <a:ext cx="642575" cy="775548"/>
            </a:xfrm>
            <a:prstGeom prst="snip1Rect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6" name="Rectangle: Single Corner Snipped 205"/>
            <p:cNvSpPr/>
            <p:nvPr/>
          </p:nvSpPr>
          <p:spPr bwMode="auto">
            <a:xfrm>
              <a:off x="1103585" y="5026187"/>
              <a:ext cx="642575" cy="775548"/>
            </a:xfrm>
            <a:prstGeom prst="snip1Rect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252557" y="1618182"/>
            <a:ext cx="3931363" cy="4900487"/>
            <a:chOff x="4252557" y="1618182"/>
            <a:chExt cx="3931363" cy="4900487"/>
          </a:xfrm>
        </p:grpSpPr>
        <p:sp>
          <p:nvSpPr>
            <p:cNvPr id="65" name="TextBox 64"/>
            <p:cNvSpPr txBox="1"/>
            <p:nvPr/>
          </p:nvSpPr>
          <p:spPr>
            <a:xfrm>
              <a:off x="4252557" y="2228014"/>
              <a:ext cx="3931363" cy="4290655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lIns="182854" tIns="146283" rIns="182854" bIns="146283" rtlCol="0">
              <a:noAutofit/>
            </a:bodyPr>
            <a:lstStyle/>
            <a:p>
              <a:pPr marL="0" marR="0" lvl="0" indent="0" algn="ctr" defTabSz="91363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895639" algn="l"/>
                </a:tabLst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252557" y="1618182"/>
              <a:ext cx="3931363" cy="4808025"/>
              <a:chOff x="4252557" y="1618182"/>
              <a:chExt cx="3931363" cy="4808025"/>
            </a:xfrm>
          </p:grpSpPr>
          <p:sp>
            <p:nvSpPr>
              <p:cNvPr id="53" name="TextBox 52"/>
              <p:cNvSpPr txBox="1"/>
              <p:nvPr/>
            </p:nvSpPr>
            <p:spPr>
              <a:xfrm>
                <a:off x="4252557" y="1618182"/>
                <a:ext cx="3931363" cy="609834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lIns="182854" tIns="146283" rIns="182854" bIns="146283" rtlCol="0">
                <a:noAutofit/>
              </a:bodyPr>
              <a:lstStyle/>
              <a:p>
                <a:pPr marL="0" marR="0" lvl="0" indent="0" algn="ctr" defTabSz="91363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895639" algn="l"/>
                  </a:tabLst>
                  <a:defRPr/>
                </a:pPr>
                <a:r>
                  <a:rPr kumimoji="0" lang="en-US" sz="2448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 Semilight" charset="0"/>
                    <a:ea typeface="Segoe UI Semilight" charset="0"/>
                    <a:cs typeface="Segoe UI Semilight" charset="0"/>
                  </a:rPr>
                  <a:t>Enrich your bots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4706181" y="3944937"/>
                <a:ext cx="1039040" cy="590917"/>
              </a:xfrm>
              <a:prstGeom prst="rect">
                <a:avLst/>
              </a:prstGeom>
              <a:noFill/>
            </p:spPr>
            <p:txBody>
              <a:bodyPr wrap="none" lIns="91427" tIns="45713" rIns="91427" bIns="45713" rtlCol="0">
                <a:spAutoFit/>
              </a:bodyPr>
              <a:lstStyle/>
              <a:p>
                <a:pPr marL="0" marR="0" lvl="0" indent="0" algn="ctr" defTabSz="91422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+mn-ea"/>
                  </a:rPr>
                  <a:t>Channel </a:t>
                </a:r>
                <a:br>
                  <a: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+mn-ea"/>
                  </a:rPr>
                </a:br>
                <a:r>
                  <a: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+mn-ea"/>
                  </a:rPr>
                  <a:t>support</a:t>
                </a:r>
                <a:endParaRPr kumimoji="0" lang="en-US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4525687" y="5835290"/>
                <a:ext cx="1400037" cy="590917"/>
              </a:xfrm>
              <a:prstGeom prst="rect">
                <a:avLst/>
              </a:prstGeom>
              <a:noFill/>
            </p:spPr>
            <p:txBody>
              <a:bodyPr wrap="none" lIns="91427" tIns="45713" rIns="91427" bIns="45713" rtlCol="0">
                <a:spAutoFit/>
              </a:bodyPr>
              <a:lstStyle/>
              <a:p>
                <a:pPr marL="0" marR="0" lvl="0" indent="0" algn="ctr" defTabSz="91422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+mn-ea"/>
                  </a:rPr>
                  <a:t>Direct </a:t>
                </a:r>
                <a:br>
                  <a: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+mn-ea"/>
                  </a:rPr>
                </a:br>
                <a:r>
                  <a: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+mn-ea"/>
                  </a:rPr>
                  <a:t>Line support</a:t>
                </a:r>
                <a:endParaRPr kumimoji="0" lang="en-US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6658134" y="3942726"/>
                <a:ext cx="1159265" cy="590917"/>
              </a:xfrm>
              <a:prstGeom prst="rect">
                <a:avLst/>
              </a:prstGeom>
              <a:noFill/>
            </p:spPr>
            <p:txBody>
              <a:bodyPr wrap="none" lIns="91427" tIns="45713" rIns="91427" bIns="45713" rtlCol="0">
                <a:spAutoFit/>
              </a:bodyPr>
              <a:lstStyle/>
              <a:p>
                <a:pPr marL="0" marR="0" lvl="0" indent="0" algn="ctr" defTabSz="91422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+mn-ea"/>
                  </a:rPr>
                  <a:t>Cognitive </a:t>
                </a:r>
                <a:br>
                  <a: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+mn-ea"/>
                  </a:rPr>
                </a:br>
                <a:r>
                  <a: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+mn-ea"/>
                  </a:rPr>
                  <a:t>Services </a:t>
                </a:r>
                <a:endParaRPr kumimoji="0" lang="en-US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6589591" y="5778408"/>
                <a:ext cx="1305139" cy="590917"/>
              </a:xfrm>
              <a:prstGeom prst="rect">
                <a:avLst/>
              </a:prstGeom>
              <a:noFill/>
            </p:spPr>
            <p:txBody>
              <a:bodyPr wrap="none" lIns="91427" tIns="45713" rIns="91427" bIns="45713" rtlCol="0">
                <a:spAutoFit/>
              </a:bodyPr>
              <a:lstStyle>
                <a:defPPr>
                  <a:defRPr lang="en-US"/>
                </a:defPPr>
                <a:lvl1pPr algn="ctr">
                  <a:lnSpc>
                    <a:spcPct val="90000"/>
                  </a:lnSpc>
                  <a:defRPr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defRPr>
                </a:lvl1pPr>
              </a:lstStyle>
              <a:p>
                <a:pPr marL="0" marR="0" lvl="0" indent="0" algn="ctr" defTabSz="91422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+mn-ea"/>
                    <a:cs typeface="Segoe UI Semilight" panose="020B0402040204020203" pitchFamily="34" charset="0"/>
                  </a:rPr>
                  <a:t>Embedded </a:t>
                </a:r>
                <a:b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+mn-ea"/>
                    <a:cs typeface="Segoe UI Semilight" panose="020B0402040204020203" pitchFamily="34" charset="0"/>
                  </a:rPr>
                </a:b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+mn-ea"/>
                    <a:cs typeface="Segoe UI Semilight" panose="020B0402040204020203" pitchFamily="34" charset="0"/>
                  </a:rPr>
                  <a:t>web chat</a:t>
                </a:r>
              </a:p>
            </p:txBody>
          </p:sp>
          <p:pic>
            <p:nvPicPr>
              <p:cNvPr id="76" name="Picture 7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10715" y="2952627"/>
                <a:ext cx="411480" cy="411480"/>
              </a:xfrm>
              <a:prstGeom prst="rect">
                <a:avLst/>
              </a:prstGeom>
            </p:spPr>
          </p:pic>
          <p:pic>
            <p:nvPicPr>
              <p:cNvPr id="78" name="Picture 7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08379" y="3410267"/>
                <a:ext cx="411480" cy="411480"/>
              </a:xfrm>
              <a:prstGeom prst="rect">
                <a:avLst/>
              </a:prstGeom>
            </p:spPr>
          </p:pic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60400" y="3410267"/>
                <a:ext cx="411480" cy="411480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24197" y="3410267"/>
                <a:ext cx="411480" cy="411480"/>
              </a:xfrm>
              <a:prstGeom prst="rect">
                <a:avLst/>
              </a:prstGeom>
            </p:spPr>
          </p:pic>
          <p:pic>
            <p:nvPicPr>
              <p:cNvPr id="85" name="Picture 84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20585" y="2940730"/>
                <a:ext cx="411480" cy="411480"/>
              </a:xfrm>
              <a:prstGeom prst="rect">
                <a:avLst/>
              </a:prstGeom>
            </p:spPr>
          </p:pic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67906" y="2940877"/>
                <a:ext cx="411480" cy="411480"/>
              </a:xfrm>
              <a:prstGeom prst="rect">
                <a:avLst/>
              </a:prstGeom>
            </p:spPr>
          </p:pic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65570" y="2474618"/>
                <a:ext cx="411480" cy="411480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08379" y="2474618"/>
                <a:ext cx="411480" cy="411480"/>
              </a:xfrm>
              <a:prstGeom prst="rect">
                <a:avLst/>
              </a:prstGeom>
            </p:spPr>
          </p:pic>
          <p:sp>
            <p:nvSpPr>
              <p:cNvPr id="202" name="Rounded Rectangular Callout 100"/>
              <p:cNvSpPr/>
              <p:nvPr/>
            </p:nvSpPr>
            <p:spPr>
              <a:xfrm>
                <a:off x="4530506" y="4810698"/>
                <a:ext cx="1381823" cy="766487"/>
              </a:xfrm>
              <a:prstGeom prst="wedgeRoundRectCallout">
                <a:avLst>
                  <a:gd name="adj1" fmla="val 60883"/>
                  <a:gd name="adj2" fmla="val 7714"/>
                  <a:gd name="adj3" fmla="val 16667"/>
                </a:avLst>
              </a:prstGeom>
              <a:solidFill>
                <a:schemeClr val="bg1"/>
              </a:solidFill>
              <a:ln w="28575">
                <a:solidFill>
                  <a:schemeClr val="bg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3" name="TextBox 202"/>
              <p:cNvSpPr txBox="1"/>
              <p:nvPr/>
            </p:nvSpPr>
            <p:spPr>
              <a:xfrm>
                <a:off x="4636059" y="4818652"/>
                <a:ext cx="1553828" cy="668315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noAutofit/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1" i="0" u="none" strike="noStrike" kern="1200" cap="none" spc="0" normalizeH="0" baseline="0" noProof="0">
                    <a:ln>
                      <a:noFill/>
                    </a:ln>
                    <a:solidFill>
                      <a:srgbClr val="00BCF2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API</a:t>
                </a:r>
              </a:p>
            </p:txBody>
          </p:sp>
          <p:grpSp>
            <p:nvGrpSpPr>
              <p:cNvPr id="2" name="Group 1"/>
              <p:cNvGrpSpPr/>
              <p:nvPr/>
            </p:nvGrpSpPr>
            <p:grpSpPr>
              <a:xfrm>
                <a:off x="6663217" y="4696022"/>
                <a:ext cx="887813" cy="954033"/>
                <a:chOff x="6759571" y="4688894"/>
                <a:chExt cx="887813" cy="954033"/>
              </a:xfrm>
            </p:grpSpPr>
            <p:sp>
              <p:nvSpPr>
                <p:cNvPr id="208" name="Rounded Rectangular Callout 98"/>
                <p:cNvSpPr/>
                <p:nvPr/>
              </p:nvSpPr>
              <p:spPr>
                <a:xfrm>
                  <a:off x="6843792" y="4688894"/>
                  <a:ext cx="803592" cy="185408"/>
                </a:xfrm>
                <a:prstGeom prst="wedgeRoundRectCallout">
                  <a:avLst>
                    <a:gd name="adj1" fmla="val 60883"/>
                    <a:gd name="adj2" fmla="val 7714"/>
                    <a:gd name="adj3" fmla="val 16667"/>
                  </a:avLst>
                </a:prstGeom>
                <a:solidFill>
                  <a:srgbClr val="00BC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Rounded Rectangular Callout 99"/>
                <p:cNvSpPr/>
                <p:nvPr/>
              </p:nvSpPr>
              <p:spPr>
                <a:xfrm>
                  <a:off x="6759571" y="4931947"/>
                  <a:ext cx="803592" cy="208444"/>
                </a:xfrm>
                <a:prstGeom prst="wedgeRoundRectCallout">
                  <a:avLst>
                    <a:gd name="adj1" fmla="val -66971"/>
                    <a:gd name="adj2" fmla="val 6277"/>
                    <a:gd name="adj3" fmla="val 16667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10" name="Rounded Rectangular Callout 100"/>
                <p:cNvSpPr/>
                <p:nvPr/>
              </p:nvSpPr>
              <p:spPr>
                <a:xfrm>
                  <a:off x="6843792" y="5197180"/>
                  <a:ext cx="803592" cy="445747"/>
                </a:xfrm>
                <a:prstGeom prst="wedgeRoundRectCallout">
                  <a:avLst>
                    <a:gd name="adj1" fmla="val 60883"/>
                    <a:gd name="adj2" fmla="val 7714"/>
                    <a:gd name="adj3" fmla="val 16667"/>
                  </a:avLst>
                </a:prstGeom>
                <a:solidFill>
                  <a:srgbClr val="00BC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212" name="Picture 211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16333" y="2667646"/>
                <a:ext cx="1465802" cy="869608"/>
              </a:xfrm>
              <a:prstGeom prst="rect">
                <a:avLst/>
              </a:prstGeom>
            </p:spPr>
          </p:pic>
          <p:pic>
            <p:nvPicPr>
              <p:cNvPr id="213" name="Picture 212"/>
              <p:cNvPicPr>
                <a:picLocks noChangeAspect="1"/>
              </p:cNvPicPr>
              <p:nvPr/>
            </p:nvPicPr>
            <p:blipFill>
              <a:blip r:embed="rId15">
                <a:biLevel thresh="25000"/>
              </a:blip>
              <a:stretch>
                <a:fillRect/>
              </a:stretch>
            </p:blipFill>
            <p:spPr>
              <a:xfrm>
                <a:off x="5442870" y="2506662"/>
                <a:ext cx="394367" cy="389936"/>
              </a:xfrm>
              <a:prstGeom prst="rect">
                <a:avLst/>
              </a:prstGeom>
            </p:spPr>
          </p:pic>
        </p:grpSp>
      </p:grpSp>
      <p:grpSp>
        <p:nvGrpSpPr>
          <p:cNvPr id="10" name="Group 9"/>
          <p:cNvGrpSpPr/>
          <p:nvPr/>
        </p:nvGrpSpPr>
        <p:grpSpPr>
          <a:xfrm>
            <a:off x="8229631" y="1618183"/>
            <a:ext cx="3931364" cy="4900485"/>
            <a:chOff x="8229631" y="1618183"/>
            <a:chExt cx="3931364" cy="4900485"/>
          </a:xfrm>
        </p:grpSpPr>
        <p:sp>
          <p:nvSpPr>
            <p:cNvPr id="66" name="TextBox 65"/>
            <p:cNvSpPr txBox="1"/>
            <p:nvPr/>
          </p:nvSpPr>
          <p:spPr>
            <a:xfrm>
              <a:off x="8229631" y="2228013"/>
              <a:ext cx="3931363" cy="4290655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lIns="182854" tIns="146283" rIns="182854" bIns="146283" rtlCol="0">
              <a:noAutofit/>
            </a:bodyPr>
            <a:lstStyle/>
            <a:p>
              <a:pPr marL="0" marR="0" lvl="0" indent="0" algn="ctr" defTabSz="91363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895639" algn="l"/>
                </a:tabLst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229632" y="1618183"/>
              <a:ext cx="3931363" cy="4783776"/>
              <a:chOff x="8229632" y="1618183"/>
              <a:chExt cx="3931363" cy="4783776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8229632" y="1618183"/>
                <a:ext cx="3931363" cy="609832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wrap="square" lIns="182854" tIns="146283" rIns="182854" bIns="146283" rtlCol="0">
                <a:noAutofit/>
              </a:bodyPr>
              <a:lstStyle/>
              <a:p>
                <a:pPr marL="0" marR="0" lvl="0" indent="0" algn="ctr" defTabSz="91363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895639" algn="l"/>
                  </a:tabLst>
                  <a:defRPr/>
                </a:pPr>
                <a:r>
                  <a:rPr kumimoji="0" lang="en-US" sz="2448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 Semilight" charset="0"/>
                    <a:ea typeface="Segoe UI Semilight" charset="0"/>
                    <a:cs typeface="Segoe UI Semilight" charset="0"/>
                  </a:rPr>
                  <a:t>Operational efficiencies</a:t>
                </a: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8585558" y="5811042"/>
                <a:ext cx="1327581" cy="590917"/>
              </a:xfrm>
              <a:prstGeom prst="rect">
                <a:avLst/>
              </a:prstGeom>
              <a:noFill/>
            </p:spPr>
            <p:txBody>
              <a:bodyPr wrap="none" lIns="91427" tIns="45713" rIns="91427" bIns="45713" rtlCol="0">
                <a:spAutoFit/>
              </a:bodyPr>
              <a:lstStyle>
                <a:defPPr>
                  <a:defRPr lang="en-US"/>
                </a:defPPr>
                <a:lvl1pPr algn="ctr">
                  <a:lnSpc>
                    <a:spcPct val="90000"/>
                  </a:lnSpc>
                  <a:defRPr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defRPr>
                </a:lvl1pPr>
              </a:lstStyle>
              <a:p>
                <a:pPr marL="0" marR="0" lvl="0" indent="0" algn="ctr" defTabSz="91422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rPr>
                  <a:t>Scale </a:t>
                </a:r>
                <a:b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rPr>
                </a:b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rPr>
                  <a:t>on demand</a:t>
                </a:r>
              </a:p>
            </p:txBody>
          </p:sp>
          <p:pic>
            <p:nvPicPr>
              <p:cNvPr id="114" name="Picture 113"/>
              <p:cNvPicPr>
                <a:picLocks noChangeAspect="1"/>
              </p:cNvPicPr>
              <p:nvPr/>
            </p:nvPicPr>
            <p:blipFill rotWithShape="1">
              <a:blip r:embed="rId1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lum contrast="25000"/>
              </a:blip>
              <a:srcRect l="24332" t="49926" r="23006"/>
              <a:stretch/>
            </p:blipFill>
            <p:spPr>
              <a:xfrm>
                <a:off x="8475913" y="4321847"/>
                <a:ext cx="1576038" cy="1498561"/>
              </a:xfrm>
              <a:prstGeom prst="rect">
                <a:avLst/>
              </a:prstGeom>
            </p:spPr>
          </p:pic>
          <p:sp>
            <p:nvSpPr>
              <p:cNvPr id="113" name="TextBox 112"/>
              <p:cNvSpPr txBox="1"/>
              <p:nvPr/>
            </p:nvSpPr>
            <p:spPr>
              <a:xfrm>
                <a:off x="10561161" y="5811042"/>
                <a:ext cx="1114381" cy="590917"/>
              </a:xfrm>
              <a:prstGeom prst="rect">
                <a:avLst/>
              </a:prstGeom>
              <a:noFill/>
            </p:spPr>
            <p:txBody>
              <a:bodyPr wrap="none" lIns="91427" tIns="45713" rIns="91427" bIns="45713" rtlCol="0">
                <a:spAutoFit/>
              </a:bodyPr>
              <a:lstStyle>
                <a:defPPr>
                  <a:defRPr lang="en-US"/>
                </a:defPPr>
                <a:lvl1pPr algn="ctr">
                  <a:lnSpc>
                    <a:spcPct val="90000"/>
                  </a:lnSpc>
                  <a:defRPr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defRPr>
                </a:lvl1pPr>
              </a:lstStyle>
              <a:p>
                <a:pPr marL="0" marR="0" lvl="0" indent="0" algn="ctr" defTabSz="91422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rPr>
                  <a:t>Reduced </a:t>
                </a:r>
                <a:b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rPr>
                </a:b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rPr>
                  <a:t>dev ops</a:t>
                </a:r>
              </a:p>
            </p:txBody>
          </p:sp>
          <p:grpSp>
            <p:nvGrpSpPr>
              <p:cNvPr id="173" name="Group 172"/>
              <p:cNvGrpSpPr/>
              <p:nvPr/>
            </p:nvGrpSpPr>
            <p:grpSpPr>
              <a:xfrm>
                <a:off x="10637837" y="4347247"/>
                <a:ext cx="926904" cy="1259855"/>
                <a:chOff x="10486229" y="2466007"/>
                <a:chExt cx="1233374" cy="1676412"/>
              </a:xfrm>
            </p:grpSpPr>
            <p:sp>
              <p:nvSpPr>
                <p:cNvPr id="116" name="Freeform 8"/>
                <p:cNvSpPr>
                  <a:spLocks noEditPoints="1"/>
                </p:cNvSpPr>
                <p:nvPr/>
              </p:nvSpPr>
              <p:spPr bwMode="auto">
                <a:xfrm>
                  <a:off x="10496839" y="3250371"/>
                  <a:ext cx="341264" cy="892048"/>
                </a:xfrm>
                <a:custGeom>
                  <a:avLst/>
                  <a:gdLst>
                    <a:gd name="T0" fmla="*/ 66 w 91"/>
                    <a:gd name="T1" fmla="*/ 0 h 238"/>
                    <a:gd name="T2" fmla="*/ 24 w 91"/>
                    <a:gd name="T3" fmla="*/ 0 h 238"/>
                    <a:gd name="T4" fmla="*/ 0 w 91"/>
                    <a:gd name="T5" fmla="*/ 24 h 238"/>
                    <a:gd name="T6" fmla="*/ 0 w 91"/>
                    <a:gd name="T7" fmla="*/ 214 h 238"/>
                    <a:gd name="T8" fmla="*/ 24 w 91"/>
                    <a:gd name="T9" fmla="*/ 238 h 238"/>
                    <a:gd name="T10" fmla="*/ 66 w 91"/>
                    <a:gd name="T11" fmla="*/ 238 h 238"/>
                    <a:gd name="T12" fmla="*/ 91 w 91"/>
                    <a:gd name="T13" fmla="*/ 214 h 238"/>
                    <a:gd name="T14" fmla="*/ 91 w 91"/>
                    <a:gd name="T15" fmla="*/ 24 h 238"/>
                    <a:gd name="T16" fmla="*/ 66 w 91"/>
                    <a:gd name="T17" fmla="*/ 0 h 238"/>
                    <a:gd name="T18" fmla="*/ 45 w 91"/>
                    <a:gd name="T19" fmla="*/ 182 h 238"/>
                    <a:gd name="T20" fmla="*/ 33 w 91"/>
                    <a:gd name="T21" fmla="*/ 170 h 238"/>
                    <a:gd name="T22" fmla="*/ 45 w 91"/>
                    <a:gd name="T23" fmla="*/ 158 h 238"/>
                    <a:gd name="T24" fmla="*/ 57 w 91"/>
                    <a:gd name="T25" fmla="*/ 170 h 238"/>
                    <a:gd name="T26" fmla="*/ 45 w 91"/>
                    <a:gd name="T27" fmla="*/ 182 h 238"/>
                    <a:gd name="T28" fmla="*/ 66 w 91"/>
                    <a:gd name="T29" fmla="*/ 65 h 238"/>
                    <a:gd name="T30" fmla="*/ 23 w 91"/>
                    <a:gd name="T31" fmla="*/ 65 h 238"/>
                    <a:gd name="T32" fmla="*/ 23 w 91"/>
                    <a:gd name="T33" fmla="*/ 57 h 238"/>
                    <a:gd name="T34" fmla="*/ 66 w 91"/>
                    <a:gd name="T35" fmla="*/ 57 h 238"/>
                    <a:gd name="T36" fmla="*/ 66 w 91"/>
                    <a:gd name="T37" fmla="*/ 65 h 238"/>
                    <a:gd name="T38" fmla="*/ 66 w 91"/>
                    <a:gd name="T39" fmla="*/ 65 h 238"/>
                    <a:gd name="T40" fmla="*/ 66 w 91"/>
                    <a:gd name="T41" fmla="*/ 41 h 238"/>
                    <a:gd name="T42" fmla="*/ 23 w 91"/>
                    <a:gd name="T43" fmla="*/ 41 h 238"/>
                    <a:gd name="T44" fmla="*/ 23 w 91"/>
                    <a:gd name="T45" fmla="*/ 32 h 238"/>
                    <a:gd name="T46" fmla="*/ 66 w 91"/>
                    <a:gd name="T47" fmla="*/ 32 h 238"/>
                    <a:gd name="T48" fmla="*/ 66 w 91"/>
                    <a:gd name="T49" fmla="*/ 41 h 238"/>
                    <a:gd name="T50" fmla="*/ 66 w 91"/>
                    <a:gd name="T51" fmla="*/ 4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91" h="238">
                      <a:moveTo>
                        <a:pt x="66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214"/>
                        <a:pt x="0" y="214"/>
                        <a:pt x="0" y="214"/>
                      </a:cubicBezTo>
                      <a:cubicBezTo>
                        <a:pt x="0" y="227"/>
                        <a:pt x="10" y="238"/>
                        <a:pt x="24" y="238"/>
                      </a:cubicBezTo>
                      <a:cubicBezTo>
                        <a:pt x="66" y="238"/>
                        <a:pt x="66" y="238"/>
                        <a:pt x="66" y="238"/>
                      </a:cubicBezTo>
                      <a:cubicBezTo>
                        <a:pt x="79" y="238"/>
                        <a:pt x="91" y="227"/>
                        <a:pt x="91" y="214"/>
                      </a:cubicBezTo>
                      <a:cubicBezTo>
                        <a:pt x="91" y="24"/>
                        <a:pt x="91" y="24"/>
                        <a:pt x="91" y="24"/>
                      </a:cubicBezTo>
                      <a:cubicBezTo>
                        <a:pt x="91" y="11"/>
                        <a:pt x="79" y="0"/>
                        <a:pt x="66" y="0"/>
                      </a:cubicBezTo>
                      <a:close/>
                      <a:moveTo>
                        <a:pt x="45" y="182"/>
                      </a:moveTo>
                      <a:cubicBezTo>
                        <a:pt x="39" y="182"/>
                        <a:pt x="33" y="176"/>
                        <a:pt x="33" y="170"/>
                      </a:cubicBezTo>
                      <a:cubicBezTo>
                        <a:pt x="33" y="163"/>
                        <a:pt x="39" y="158"/>
                        <a:pt x="45" y="158"/>
                      </a:cubicBezTo>
                      <a:cubicBezTo>
                        <a:pt x="52" y="158"/>
                        <a:pt x="57" y="163"/>
                        <a:pt x="57" y="170"/>
                      </a:cubicBezTo>
                      <a:cubicBezTo>
                        <a:pt x="57" y="176"/>
                        <a:pt x="52" y="182"/>
                        <a:pt x="45" y="182"/>
                      </a:cubicBezTo>
                      <a:close/>
                      <a:moveTo>
                        <a:pt x="66" y="65"/>
                      </a:moveTo>
                      <a:cubicBezTo>
                        <a:pt x="23" y="65"/>
                        <a:pt x="23" y="65"/>
                        <a:pt x="23" y="65"/>
                      </a:cubicBezTo>
                      <a:cubicBezTo>
                        <a:pt x="23" y="57"/>
                        <a:pt x="23" y="57"/>
                        <a:pt x="23" y="57"/>
                      </a:cubicBezTo>
                      <a:cubicBezTo>
                        <a:pt x="66" y="57"/>
                        <a:pt x="66" y="57"/>
                        <a:pt x="66" y="57"/>
                      </a:cubicBezTo>
                      <a:cubicBezTo>
                        <a:pt x="66" y="65"/>
                        <a:pt x="66" y="65"/>
                        <a:pt x="66" y="65"/>
                      </a:cubicBezTo>
                      <a:cubicBezTo>
                        <a:pt x="66" y="65"/>
                        <a:pt x="66" y="65"/>
                        <a:pt x="66" y="65"/>
                      </a:cubicBezTo>
                      <a:close/>
                      <a:moveTo>
                        <a:pt x="66" y="41"/>
                      </a:moveTo>
                      <a:cubicBezTo>
                        <a:pt x="23" y="41"/>
                        <a:pt x="23" y="41"/>
                        <a:pt x="23" y="41"/>
                      </a:cubicBezTo>
                      <a:cubicBezTo>
                        <a:pt x="23" y="32"/>
                        <a:pt x="23" y="32"/>
                        <a:pt x="23" y="32"/>
                      </a:cubicBezTo>
                      <a:cubicBezTo>
                        <a:pt x="66" y="32"/>
                        <a:pt x="66" y="32"/>
                        <a:pt x="66" y="32"/>
                      </a:cubicBezTo>
                      <a:cubicBezTo>
                        <a:pt x="66" y="41"/>
                        <a:pt x="66" y="41"/>
                        <a:pt x="66" y="41"/>
                      </a:cubicBezTo>
                      <a:cubicBezTo>
                        <a:pt x="66" y="41"/>
                        <a:pt x="66" y="41"/>
                        <a:pt x="66" y="4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17" name="Freeform 9"/>
                <p:cNvSpPr>
                  <a:spLocks noEditPoints="1"/>
                </p:cNvSpPr>
                <p:nvPr/>
              </p:nvSpPr>
              <p:spPr bwMode="auto">
                <a:xfrm>
                  <a:off x="10937311" y="3250371"/>
                  <a:ext cx="341264" cy="892048"/>
                </a:xfrm>
                <a:custGeom>
                  <a:avLst/>
                  <a:gdLst>
                    <a:gd name="T0" fmla="*/ 66 w 91"/>
                    <a:gd name="T1" fmla="*/ 0 h 238"/>
                    <a:gd name="T2" fmla="*/ 24 w 91"/>
                    <a:gd name="T3" fmla="*/ 0 h 238"/>
                    <a:gd name="T4" fmla="*/ 0 w 91"/>
                    <a:gd name="T5" fmla="*/ 24 h 238"/>
                    <a:gd name="T6" fmla="*/ 0 w 91"/>
                    <a:gd name="T7" fmla="*/ 214 h 238"/>
                    <a:gd name="T8" fmla="*/ 24 w 91"/>
                    <a:gd name="T9" fmla="*/ 238 h 238"/>
                    <a:gd name="T10" fmla="*/ 66 w 91"/>
                    <a:gd name="T11" fmla="*/ 238 h 238"/>
                    <a:gd name="T12" fmla="*/ 91 w 91"/>
                    <a:gd name="T13" fmla="*/ 214 h 238"/>
                    <a:gd name="T14" fmla="*/ 91 w 91"/>
                    <a:gd name="T15" fmla="*/ 24 h 238"/>
                    <a:gd name="T16" fmla="*/ 66 w 91"/>
                    <a:gd name="T17" fmla="*/ 0 h 238"/>
                    <a:gd name="T18" fmla="*/ 45 w 91"/>
                    <a:gd name="T19" fmla="*/ 182 h 238"/>
                    <a:gd name="T20" fmla="*/ 33 w 91"/>
                    <a:gd name="T21" fmla="*/ 170 h 238"/>
                    <a:gd name="T22" fmla="*/ 45 w 91"/>
                    <a:gd name="T23" fmla="*/ 158 h 238"/>
                    <a:gd name="T24" fmla="*/ 57 w 91"/>
                    <a:gd name="T25" fmla="*/ 170 h 238"/>
                    <a:gd name="T26" fmla="*/ 45 w 91"/>
                    <a:gd name="T27" fmla="*/ 182 h 238"/>
                    <a:gd name="T28" fmla="*/ 66 w 91"/>
                    <a:gd name="T29" fmla="*/ 65 h 238"/>
                    <a:gd name="T30" fmla="*/ 23 w 91"/>
                    <a:gd name="T31" fmla="*/ 65 h 238"/>
                    <a:gd name="T32" fmla="*/ 23 w 91"/>
                    <a:gd name="T33" fmla="*/ 57 h 238"/>
                    <a:gd name="T34" fmla="*/ 66 w 91"/>
                    <a:gd name="T35" fmla="*/ 57 h 238"/>
                    <a:gd name="T36" fmla="*/ 66 w 91"/>
                    <a:gd name="T37" fmla="*/ 65 h 238"/>
                    <a:gd name="T38" fmla="*/ 66 w 91"/>
                    <a:gd name="T39" fmla="*/ 65 h 238"/>
                    <a:gd name="T40" fmla="*/ 66 w 91"/>
                    <a:gd name="T41" fmla="*/ 41 h 238"/>
                    <a:gd name="T42" fmla="*/ 23 w 91"/>
                    <a:gd name="T43" fmla="*/ 41 h 238"/>
                    <a:gd name="T44" fmla="*/ 23 w 91"/>
                    <a:gd name="T45" fmla="*/ 32 h 238"/>
                    <a:gd name="T46" fmla="*/ 66 w 91"/>
                    <a:gd name="T47" fmla="*/ 32 h 238"/>
                    <a:gd name="T48" fmla="*/ 66 w 91"/>
                    <a:gd name="T49" fmla="*/ 41 h 238"/>
                    <a:gd name="T50" fmla="*/ 66 w 91"/>
                    <a:gd name="T51" fmla="*/ 4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91" h="238">
                      <a:moveTo>
                        <a:pt x="66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214"/>
                        <a:pt x="0" y="214"/>
                        <a:pt x="0" y="214"/>
                      </a:cubicBezTo>
                      <a:cubicBezTo>
                        <a:pt x="0" y="227"/>
                        <a:pt x="10" y="238"/>
                        <a:pt x="24" y="238"/>
                      </a:cubicBezTo>
                      <a:cubicBezTo>
                        <a:pt x="66" y="238"/>
                        <a:pt x="66" y="238"/>
                        <a:pt x="66" y="238"/>
                      </a:cubicBezTo>
                      <a:cubicBezTo>
                        <a:pt x="79" y="238"/>
                        <a:pt x="91" y="227"/>
                        <a:pt x="91" y="214"/>
                      </a:cubicBezTo>
                      <a:cubicBezTo>
                        <a:pt x="91" y="24"/>
                        <a:pt x="91" y="24"/>
                        <a:pt x="91" y="24"/>
                      </a:cubicBezTo>
                      <a:cubicBezTo>
                        <a:pt x="91" y="11"/>
                        <a:pt x="79" y="0"/>
                        <a:pt x="66" y="0"/>
                      </a:cubicBezTo>
                      <a:close/>
                      <a:moveTo>
                        <a:pt x="45" y="182"/>
                      </a:moveTo>
                      <a:cubicBezTo>
                        <a:pt x="39" y="182"/>
                        <a:pt x="33" y="176"/>
                        <a:pt x="33" y="170"/>
                      </a:cubicBezTo>
                      <a:cubicBezTo>
                        <a:pt x="33" y="163"/>
                        <a:pt x="39" y="158"/>
                        <a:pt x="45" y="158"/>
                      </a:cubicBezTo>
                      <a:cubicBezTo>
                        <a:pt x="52" y="158"/>
                        <a:pt x="57" y="163"/>
                        <a:pt x="57" y="170"/>
                      </a:cubicBezTo>
                      <a:cubicBezTo>
                        <a:pt x="57" y="176"/>
                        <a:pt x="52" y="182"/>
                        <a:pt x="45" y="182"/>
                      </a:cubicBezTo>
                      <a:close/>
                      <a:moveTo>
                        <a:pt x="66" y="65"/>
                      </a:moveTo>
                      <a:cubicBezTo>
                        <a:pt x="23" y="65"/>
                        <a:pt x="23" y="65"/>
                        <a:pt x="23" y="65"/>
                      </a:cubicBezTo>
                      <a:cubicBezTo>
                        <a:pt x="23" y="57"/>
                        <a:pt x="23" y="57"/>
                        <a:pt x="23" y="57"/>
                      </a:cubicBezTo>
                      <a:cubicBezTo>
                        <a:pt x="66" y="57"/>
                        <a:pt x="66" y="57"/>
                        <a:pt x="66" y="57"/>
                      </a:cubicBezTo>
                      <a:cubicBezTo>
                        <a:pt x="66" y="65"/>
                        <a:pt x="66" y="65"/>
                        <a:pt x="66" y="65"/>
                      </a:cubicBezTo>
                      <a:cubicBezTo>
                        <a:pt x="66" y="65"/>
                        <a:pt x="66" y="65"/>
                        <a:pt x="66" y="65"/>
                      </a:cubicBezTo>
                      <a:close/>
                      <a:moveTo>
                        <a:pt x="66" y="41"/>
                      </a:moveTo>
                      <a:cubicBezTo>
                        <a:pt x="23" y="41"/>
                        <a:pt x="23" y="41"/>
                        <a:pt x="23" y="41"/>
                      </a:cubicBezTo>
                      <a:cubicBezTo>
                        <a:pt x="23" y="32"/>
                        <a:pt x="23" y="32"/>
                        <a:pt x="23" y="32"/>
                      </a:cubicBezTo>
                      <a:cubicBezTo>
                        <a:pt x="66" y="32"/>
                        <a:pt x="66" y="32"/>
                        <a:pt x="66" y="32"/>
                      </a:cubicBezTo>
                      <a:cubicBezTo>
                        <a:pt x="66" y="41"/>
                        <a:pt x="66" y="41"/>
                        <a:pt x="66" y="41"/>
                      </a:cubicBezTo>
                      <a:cubicBezTo>
                        <a:pt x="66" y="41"/>
                        <a:pt x="66" y="41"/>
                        <a:pt x="66" y="4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18" name="Freeform 10"/>
                <p:cNvSpPr>
                  <a:spLocks noEditPoints="1"/>
                </p:cNvSpPr>
                <p:nvPr/>
              </p:nvSpPr>
              <p:spPr bwMode="auto">
                <a:xfrm>
                  <a:off x="11377783" y="3250371"/>
                  <a:ext cx="341264" cy="892048"/>
                </a:xfrm>
                <a:custGeom>
                  <a:avLst/>
                  <a:gdLst>
                    <a:gd name="T0" fmla="*/ 67 w 91"/>
                    <a:gd name="T1" fmla="*/ 0 h 238"/>
                    <a:gd name="T2" fmla="*/ 25 w 91"/>
                    <a:gd name="T3" fmla="*/ 0 h 238"/>
                    <a:gd name="T4" fmla="*/ 0 w 91"/>
                    <a:gd name="T5" fmla="*/ 24 h 238"/>
                    <a:gd name="T6" fmla="*/ 0 w 91"/>
                    <a:gd name="T7" fmla="*/ 214 h 238"/>
                    <a:gd name="T8" fmla="*/ 25 w 91"/>
                    <a:gd name="T9" fmla="*/ 238 h 238"/>
                    <a:gd name="T10" fmla="*/ 67 w 91"/>
                    <a:gd name="T11" fmla="*/ 238 h 238"/>
                    <a:gd name="T12" fmla="*/ 91 w 91"/>
                    <a:gd name="T13" fmla="*/ 214 h 238"/>
                    <a:gd name="T14" fmla="*/ 91 w 91"/>
                    <a:gd name="T15" fmla="*/ 24 h 238"/>
                    <a:gd name="T16" fmla="*/ 67 w 91"/>
                    <a:gd name="T17" fmla="*/ 0 h 238"/>
                    <a:gd name="T18" fmla="*/ 46 w 91"/>
                    <a:gd name="T19" fmla="*/ 182 h 238"/>
                    <a:gd name="T20" fmla="*/ 34 w 91"/>
                    <a:gd name="T21" fmla="*/ 170 h 238"/>
                    <a:gd name="T22" fmla="*/ 46 w 91"/>
                    <a:gd name="T23" fmla="*/ 158 h 238"/>
                    <a:gd name="T24" fmla="*/ 57 w 91"/>
                    <a:gd name="T25" fmla="*/ 170 h 238"/>
                    <a:gd name="T26" fmla="*/ 46 w 91"/>
                    <a:gd name="T27" fmla="*/ 182 h 238"/>
                    <a:gd name="T28" fmla="*/ 67 w 91"/>
                    <a:gd name="T29" fmla="*/ 65 h 238"/>
                    <a:gd name="T30" fmla="*/ 24 w 91"/>
                    <a:gd name="T31" fmla="*/ 65 h 238"/>
                    <a:gd name="T32" fmla="*/ 24 w 91"/>
                    <a:gd name="T33" fmla="*/ 57 h 238"/>
                    <a:gd name="T34" fmla="*/ 67 w 91"/>
                    <a:gd name="T35" fmla="*/ 57 h 238"/>
                    <a:gd name="T36" fmla="*/ 67 w 91"/>
                    <a:gd name="T37" fmla="*/ 65 h 238"/>
                    <a:gd name="T38" fmla="*/ 67 w 91"/>
                    <a:gd name="T39" fmla="*/ 65 h 238"/>
                    <a:gd name="T40" fmla="*/ 67 w 91"/>
                    <a:gd name="T41" fmla="*/ 41 h 238"/>
                    <a:gd name="T42" fmla="*/ 24 w 91"/>
                    <a:gd name="T43" fmla="*/ 41 h 238"/>
                    <a:gd name="T44" fmla="*/ 24 w 91"/>
                    <a:gd name="T45" fmla="*/ 32 h 238"/>
                    <a:gd name="T46" fmla="*/ 67 w 91"/>
                    <a:gd name="T47" fmla="*/ 32 h 238"/>
                    <a:gd name="T48" fmla="*/ 67 w 91"/>
                    <a:gd name="T49" fmla="*/ 41 h 238"/>
                    <a:gd name="T50" fmla="*/ 67 w 91"/>
                    <a:gd name="T51" fmla="*/ 4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91" h="238">
                      <a:moveTo>
                        <a:pt x="67" y="0"/>
                      </a:move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214"/>
                        <a:pt x="0" y="214"/>
                        <a:pt x="0" y="214"/>
                      </a:cubicBezTo>
                      <a:cubicBezTo>
                        <a:pt x="0" y="227"/>
                        <a:pt x="11" y="238"/>
                        <a:pt x="25" y="238"/>
                      </a:cubicBezTo>
                      <a:cubicBezTo>
                        <a:pt x="67" y="238"/>
                        <a:pt x="67" y="238"/>
                        <a:pt x="67" y="238"/>
                      </a:cubicBezTo>
                      <a:cubicBezTo>
                        <a:pt x="80" y="238"/>
                        <a:pt x="91" y="227"/>
                        <a:pt x="91" y="214"/>
                      </a:cubicBezTo>
                      <a:cubicBezTo>
                        <a:pt x="91" y="24"/>
                        <a:pt x="91" y="24"/>
                        <a:pt x="91" y="24"/>
                      </a:cubicBezTo>
                      <a:cubicBezTo>
                        <a:pt x="91" y="11"/>
                        <a:pt x="80" y="0"/>
                        <a:pt x="67" y="0"/>
                      </a:cubicBezTo>
                      <a:close/>
                      <a:moveTo>
                        <a:pt x="46" y="182"/>
                      </a:moveTo>
                      <a:cubicBezTo>
                        <a:pt x="39" y="182"/>
                        <a:pt x="34" y="176"/>
                        <a:pt x="34" y="170"/>
                      </a:cubicBezTo>
                      <a:cubicBezTo>
                        <a:pt x="34" y="163"/>
                        <a:pt x="39" y="158"/>
                        <a:pt x="46" y="158"/>
                      </a:cubicBezTo>
                      <a:cubicBezTo>
                        <a:pt x="52" y="158"/>
                        <a:pt x="57" y="163"/>
                        <a:pt x="57" y="170"/>
                      </a:cubicBezTo>
                      <a:cubicBezTo>
                        <a:pt x="57" y="176"/>
                        <a:pt x="52" y="182"/>
                        <a:pt x="46" y="182"/>
                      </a:cubicBezTo>
                      <a:close/>
                      <a:moveTo>
                        <a:pt x="67" y="65"/>
                      </a:moveTo>
                      <a:cubicBezTo>
                        <a:pt x="24" y="65"/>
                        <a:pt x="24" y="65"/>
                        <a:pt x="24" y="65"/>
                      </a:cubicBezTo>
                      <a:cubicBezTo>
                        <a:pt x="24" y="57"/>
                        <a:pt x="24" y="57"/>
                        <a:pt x="24" y="57"/>
                      </a:cubicBezTo>
                      <a:cubicBezTo>
                        <a:pt x="67" y="57"/>
                        <a:pt x="67" y="57"/>
                        <a:pt x="67" y="57"/>
                      </a:cubicBezTo>
                      <a:cubicBezTo>
                        <a:pt x="67" y="65"/>
                        <a:pt x="67" y="65"/>
                        <a:pt x="67" y="65"/>
                      </a:cubicBezTo>
                      <a:cubicBezTo>
                        <a:pt x="67" y="65"/>
                        <a:pt x="67" y="65"/>
                        <a:pt x="67" y="65"/>
                      </a:cubicBezTo>
                      <a:close/>
                      <a:moveTo>
                        <a:pt x="67" y="41"/>
                      </a:move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32"/>
                        <a:pt x="24" y="32"/>
                        <a:pt x="24" y="32"/>
                      </a:cubicBezTo>
                      <a:cubicBezTo>
                        <a:pt x="67" y="32"/>
                        <a:pt x="67" y="32"/>
                        <a:pt x="67" y="32"/>
                      </a:cubicBezTo>
                      <a:cubicBezTo>
                        <a:pt x="67" y="41"/>
                        <a:pt x="67" y="41"/>
                        <a:pt x="67" y="41"/>
                      </a:cubicBezTo>
                      <a:cubicBezTo>
                        <a:pt x="67" y="41"/>
                        <a:pt x="67" y="41"/>
                        <a:pt x="67" y="4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20" name="Freeform 8"/>
                <p:cNvSpPr>
                  <a:spLocks noEditPoints="1"/>
                </p:cNvSpPr>
                <p:nvPr/>
              </p:nvSpPr>
              <p:spPr bwMode="auto">
                <a:xfrm rot="5400000">
                  <a:off x="10942068" y="2323927"/>
                  <a:ext cx="341263" cy="892049"/>
                </a:xfrm>
                <a:custGeom>
                  <a:avLst/>
                  <a:gdLst>
                    <a:gd name="T0" fmla="*/ 66 w 91"/>
                    <a:gd name="T1" fmla="*/ 0 h 238"/>
                    <a:gd name="T2" fmla="*/ 24 w 91"/>
                    <a:gd name="T3" fmla="*/ 0 h 238"/>
                    <a:gd name="T4" fmla="*/ 0 w 91"/>
                    <a:gd name="T5" fmla="*/ 24 h 238"/>
                    <a:gd name="T6" fmla="*/ 0 w 91"/>
                    <a:gd name="T7" fmla="*/ 214 h 238"/>
                    <a:gd name="T8" fmla="*/ 24 w 91"/>
                    <a:gd name="T9" fmla="*/ 238 h 238"/>
                    <a:gd name="T10" fmla="*/ 66 w 91"/>
                    <a:gd name="T11" fmla="*/ 238 h 238"/>
                    <a:gd name="T12" fmla="*/ 91 w 91"/>
                    <a:gd name="T13" fmla="*/ 214 h 238"/>
                    <a:gd name="T14" fmla="*/ 91 w 91"/>
                    <a:gd name="T15" fmla="*/ 24 h 238"/>
                    <a:gd name="T16" fmla="*/ 66 w 91"/>
                    <a:gd name="T17" fmla="*/ 0 h 238"/>
                    <a:gd name="T18" fmla="*/ 45 w 91"/>
                    <a:gd name="T19" fmla="*/ 182 h 238"/>
                    <a:gd name="T20" fmla="*/ 33 w 91"/>
                    <a:gd name="T21" fmla="*/ 170 h 238"/>
                    <a:gd name="T22" fmla="*/ 45 w 91"/>
                    <a:gd name="T23" fmla="*/ 158 h 238"/>
                    <a:gd name="T24" fmla="*/ 57 w 91"/>
                    <a:gd name="T25" fmla="*/ 170 h 238"/>
                    <a:gd name="T26" fmla="*/ 45 w 91"/>
                    <a:gd name="T27" fmla="*/ 182 h 238"/>
                    <a:gd name="T28" fmla="*/ 66 w 91"/>
                    <a:gd name="T29" fmla="*/ 65 h 238"/>
                    <a:gd name="T30" fmla="*/ 23 w 91"/>
                    <a:gd name="T31" fmla="*/ 65 h 238"/>
                    <a:gd name="T32" fmla="*/ 23 w 91"/>
                    <a:gd name="T33" fmla="*/ 57 h 238"/>
                    <a:gd name="T34" fmla="*/ 66 w 91"/>
                    <a:gd name="T35" fmla="*/ 57 h 238"/>
                    <a:gd name="T36" fmla="*/ 66 w 91"/>
                    <a:gd name="T37" fmla="*/ 65 h 238"/>
                    <a:gd name="T38" fmla="*/ 66 w 91"/>
                    <a:gd name="T39" fmla="*/ 65 h 238"/>
                    <a:gd name="T40" fmla="*/ 66 w 91"/>
                    <a:gd name="T41" fmla="*/ 41 h 238"/>
                    <a:gd name="T42" fmla="*/ 23 w 91"/>
                    <a:gd name="T43" fmla="*/ 41 h 238"/>
                    <a:gd name="T44" fmla="*/ 23 w 91"/>
                    <a:gd name="T45" fmla="*/ 32 h 238"/>
                    <a:gd name="T46" fmla="*/ 66 w 91"/>
                    <a:gd name="T47" fmla="*/ 32 h 238"/>
                    <a:gd name="T48" fmla="*/ 66 w 91"/>
                    <a:gd name="T49" fmla="*/ 41 h 238"/>
                    <a:gd name="T50" fmla="*/ 66 w 91"/>
                    <a:gd name="T51" fmla="*/ 41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91" h="238">
                      <a:moveTo>
                        <a:pt x="66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214"/>
                        <a:pt x="0" y="214"/>
                        <a:pt x="0" y="214"/>
                      </a:cubicBezTo>
                      <a:cubicBezTo>
                        <a:pt x="0" y="227"/>
                        <a:pt x="10" y="238"/>
                        <a:pt x="24" y="238"/>
                      </a:cubicBezTo>
                      <a:cubicBezTo>
                        <a:pt x="66" y="238"/>
                        <a:pt x="66" y="238"/>
                        <a:pt x="66" y="238"/>
                      </a:cubicBezTo>
                      <a:cubicBezTo>
                        <a:pt x="79" y="238"/>
                        <a:pt x="91" y="227"/>
                        <a:pt x="91" y="214"/>
                      </a:cubicBezTo>
                      <a:cubicBezTo>
                        <a:pt x="91" y="24"/>
                        <a:pt x="91" y="24"/>
                        <a:pt x="91" y="24"/>
                      </a:cubicBezTo>
                      <a:cubicBezTo>
                        <a:pt x="91" y="11"/>
                        <a:pt x="79" y="0"/>
                        <a:pt x="66" y="0"/>
                      </a:cubicBezTo>
                      <a:close/>
                      <a:moveTo>
                        <a:pt x="45" y="182"/>
                      </a:moveTo>
                      <a:cubicBezTo>
                        <a:pt x="39" y="182"/>
                        <a:pt x="33" y="176"/>
                        <a:pt x="33" y="170"/>
                      </a:cubicBezTo>
                      <a:cubicBezTo>
                        <a:pt x="33" y="163"/>
                        <a:pt x="39" y="158"/>
                        <a:pt x="45" y="158"/>
                      </a:cubicBezTo>
                      <a:cubicBezTo>
                        <a:pt x="52" y="158"/>
                        <a:pt x="57" y="163"/>
                        <a:pt x="57" y="170"/>
                      </a:cubicBezTo>
                      <a:cubicBezTo>
                        <a:pt x="57" y="176"/>
                        <a:pt x="52" y="182"/>
                        <a:pt x="45" y="182"/>
                      </a:cubicBezTo>
                      <a:close/>
                      <a:moveTo>
                        <a:pt x="66" y="65"/>
                      </a:moveTo>
                      <a:cubicBezTo>
                        <a:pt x="23" y="65"/>
                        <a:pt x="23" y="65"/>
                        <a:pt x="23" y="65"/>
                      </a:cubicBezTo>
                      <a:cubicBezTo>
                        <a:pt x="23" y="57"/>
                        <a:pt x="23" y="57"/>
                        <a:pt x="23" y="57"/>
                      </a:cubicBezTo>
                      <a:cubicBezTo>
                        <a:pt x="66" y="57"/>
                        <a:pt x="66" y="57"/>
                        <a:pt x="66" y="57"/>
                      </a:cubicBezTo>
                      <a:cubicBezTo>
                        <a:pt x="66" y="65"/>
                        <a:pt x="66" y="65"/>
                        <a:pt x="66" y="65"/>
                      </a:cubicBezTo>
                      <a:cubicBezTo>
                        <a:pt x="66" y="65"/>
                        <a:pt x="66" y="65"/>
                        <a:pt x="66" y="65"/>
                      </a:cubicBezTo>
                      <a:close/>
                      <a:moveTo>
                        <a:pt x="66" y="41"/>
                      </a:moveTo>
                      <a:cubicBezTo>
                        <a:pt x="23" y="41"/>
                        <a:pt x="23" y="41"/>
                        <a:pt x="23" y="41"/>
                      </a:cubicBezTo>
                      <a:cubicBezTo>
                        <a:pt x="23" y="32"/>
                        <a:pt x="23" y="32"/>
                        <a:pt x="23" y="32"/>
                      </a:cubicBezTo>
                      <a:cubicBezTo>
                        <a:pt x="66" y="32"/>
                        <a:pt x="66" y="32"/>
                        <a:pt x="66" y="32"/>
                      </a:cubicBezTo>
                      <a:cubicBezTo>
                        <a:pt x="66" y="41"/>
                        <a:pt x="66" y="41"/>
                        <a:pt x="66" y="41"/>
                      </a:cubicBezTo>
                      <a:cubicBezTo>
                        <a:pt x="66" y="41"/>
                        <a:pt x="66" y="41"/>
                        <a:pt x="66" y="4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Freeform 5"/>
                <p:cNvSpPr>
                  <a:spLocks/>
                </p:cNvSpPr>
                <p:nvPr/>
              </p:nvSpPr>
              <p:spPr bwMode="auto">
                <a:xfrm>
                  <a:off x="10671437" y="2889583"/>
                  <a:ext cx="882526" cy="407389"/>
                </a:xfrm>
                <a:custGeom>
                  <a:avLst/>
                  <a:gdLst>
                    <a:gd name="T0" fmla="*/ 0 w 556"/>
                    <a:gd name="T1" fmla="*/ 557 h 557"/>
                    <a:gd name="T2" fmla="*/ 0 w 556"/>
                    <a:gd name="T3" fmla="*/ 279 h 557"/>
                    <a:gd name="T4" fmla="*/ 278 w 556"/>
                    <a:gd name="T5" fmla="*/ 279 h 557"/>
                    <a:gd name="T6" fmla="*/ 278 w 556"/>
                    <a:gd name="T7" fmla="*/ 557 h 557"/>
                    <a:gd name="T8" fmla="*/ 278 w 556"/>
                    <a:gd name="T9" fmla="*/ 0 h 557"/>
                    <a:gd name="T10" fmla="*/ 278 w 556"/>
                    <a:gd name="T11" fmla="*/ 279 h 557"/>
                    <a:gd name="T12" fmla="*/ 556 w 556"/>
                    <a:gd name="T13" fmla="*/ 279 h 557"/>
                    <a:gd name="T14" fmla="*/ 556 w 556"/>
                    <a:gd name="T15" fmla="*/ 557 h 5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6" h="557">
                      <a:moveTo>
                        <a:pt x="0" y="557"/>
                      </a:moveTo>
                      <a:lnTo>
                        <a:pt x="0" y="279"/>
                      </a:lnTo>
                      <a:lnTo>
                        <a:pt x="278" y="279"/>
                      </a:lnTo>
                      <a:lnTo>
                        <a:pt x="278" y="557"/>
                      </a:lnTo>
                      <a:lnTo>
                        <a:pt x="278" y="0"/>
                      </a:lnTo>
                      <a:lnTo>
                        <a:pt x="278" y="279"/>
                      </a:lnTo>
                      <a:lnTo>
                        <a:pt x="556" y="279"/>
                      </a:lnTo>
                      <a:lnTo>
                        <a:pt x="556" y="557"/>
                      </a:lnTo>
                    </a:path>
                  </a:pathLst>
                </a:custGeom>
                <a:noFill/>
                <a:ln w="25400" cap="rnd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&quot;Not Allowed&quot; Symbol 18"/>
                <p:cNvSpPr/>
                <p:nvPr/>
              </p:nvSpPr>
              <p:spPr bwMode="auto">
                <a:xfrm>
                  <a:off x="10486229" y="2466007"/>
                  <a:ext cx="1233374" cy="1233373"/>
                </a:xfrm>
                <a:prstGeom prst="noSmoking">
                  <a:avLst>
                    <a:gd name="adj" fmla="val 8694"/>
                  </a:avLst>
                </a:prstGeom>
                <a:solidFill>
                  <a:srgbClr val="FFFFFF"/>
                </a:solidFill>
                <a:ln w="41275">
                  <a:solidFill>
                    <a:schemeClr val="accent5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0" rIns="0" bIns="4663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174" name="Picture 6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475663" y="2520737"/>
                <a:ext cx="1420623" cy="1253656"/>
              </a:xfrm>
              <a:prstGeom prst="rect">
                <a:avLst/>
              </a:prstGeom>
            </p:spPr>
          </p:pic>
          <p:sp>
            <p:nvSpPr>
              <p:cNvPr id="175" name="TextBox 174"/>
              <p:cNvSpPr txBox="1"/>
              <p:nvPr/>
            </p:nvSpPr>
            <p:spPr>
              <a:xfrm>
                <a:off x="8363545" y="3638696"/>
                <a:ext cx="1771613" cy="590917"/>
              </a:xfrm>
              <a:prstGeom prst="rect">
                <a:avLst/>
              </a:prstGeom>
              <a:noFill/>
            </p:spPr>
            <p:txBody>
              <a:bodyPr wrap="none" lIns="91427" tIns="45713" rIns="91427" bIns="45713" rtlCol="0">
                <a:spAutoFit/>
              </a:bodyPr>
              <a:lstStyle>
                <a:defPPr>
                  <a:defRPr lang="en-US"/>
                </a:defPPr>
                <a:lvl1pPr algn="ctr">
                  <a:lnSpc>
                    <a:spcPct val="90000"/>
                  </a:lnSpc>
                  <a:defRPr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defRPr>
                </a:lvl1pPr>
              </a:lstStyle>
              <a:p>
                <a:pPr marL="0" marR="0" lvl="0" indent="0" algn="ctr" defTabSz="91422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rPr>
                  <a:t>Powered by</a:t>
                </a:r>
                <a:b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rPr>
                </a:b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rPr>
                  <a:t>Azure Functions</a:t>
                </a:r>
              </a:p>
            </p:txBody>
          </p:sp>
          <p:sp>
            <p:nvSpPr>
              <p:cNvPr id="176" name="TextBox 175"/>
              <p:cNvSpPr txBox="1"/>
              <p:nvPr/>
            </p:nvSpPr>
            <p:spPr>
              <a:xfrm>
                <a:off x="10431320" y="3638696"/>
                <a:ext cx="1374068" cy="590917"/>
              </a:xfrm>
              <a:prstGeom prst="rect">
                <a:avLst/>
              </a:prstGeom>
              <a:noFill/>
            </p:spPr>
            <p:txBody>
              <a:bodyPr wrap="none" lIns="91427" tIns="45713" rIns="91427" bIns="45713" rtlCol="0">
                <a:spAutoFit/>
              </a:bodyPr>
              <a:lstStyle>
                <a:defPPr>
                  <a:defRPr lang="en-US"/>
                </a:defPPr>
                <a:lvl1pPr algn="ctr">
                  <a:lnSpc>
                    <a:spcPct val="90000"/>
                  </a:lnSpc>
                  <a:defRPr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defRPr>
                </a:lvl1pPr>
              </a:lstStyle>
              <a:p>
                <a:pPr marL="0" marR="0" lvl="0" indent="0" algn="ctr" defTabSz="91422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rPr>
                  <a:t>Continuous</a:t>
                </a:r>
                <a:b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rPr>
                </a:b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rPr>
                  <a:t>deployment</a:t>
                </a:r>
              </a:p>
            </p:txBody>
          </p:sp>
          <p:sp>
            <p:nvSpPr>
              <p:cNvPr id="64" name="Freeform 17"/>
              <p:cNvSpPr>
                <a:spLocks noChangeAspect="1" noEditPoints="1"/>
              </p:cNvSpPr>
              <p:nvPr/>
            </p:nvSpPr>
            <p:spPr bwMode="auto">
              <a:xfrm>
                <a:off x="10499589" y="2520737"/>
                <a:ext cx="1193809" cy="1015629"/>
              </a:xfrm>
              <a:custGeom>
                <a:avLst/>
                <a:gdLst>
                  <a:gd name="T0" fmla="*/ 283 w 335"/>
                  <a:gd name="T1" fmla="*/ 102 h 285"/>
                  <a:gd name="T2" fmla="*/ 335 w 335"/>
                  <a:gd name="T3" fmla="*/ 68 h 285"/>
                  <a:gd name="T4" fmla="*/ 219 w 335"/>
                  <a:gd name="T5" fmla="*/ 0 h 285"/>
                  <a:gd name="T6" fmla="*/ 168 w 335"/>
                  <a:gd name="T7" fmla="*/ 31 h 285"/>
                  <a:gd name="T8" fmla="*/ 116 w 335"/>
                  <a:gd name="T9" fmla="*/ 0 h 285"/>
                  <a:gd name="T10" fmla="*/ 0 w 335"/>
                  <a:gd name="T11" fmla="*/ 68 h 285"/>
                  <a:gd name="T12" fmla="*/ 54 w 335"/>
                  <a:gd name="T13" fmla="*/ 102 h 285"/>
                  <a:gd name="T14" fmla="*/ 4 w 335"/>
                  <a:gd name="T15" fmla="*/ 143 h 285"/>
                  <a:gd name="T16" fmla="*/ 60 w 335"/>
                  <a:gd name="T17" fmla="*/ 178 h 285"/>
                  <a:gd name="T18" fmla="*/ 60 w 335"/>
                  <a:gd name="T19" fmla="*/ 221 h 285"/>
                  <a:gd name="T20" fmla="*/ 168 w 335"/>
                  <a:gd name="T21" fmla="*/ 285 h 285"/>
                  <a:gd name="T22" fmla="*/ 277 w 335"/>
                  <a:gd name="T23" fmla="*/ 221 h 285"/>
                  <a:gd name="T24" fmla="*/ 277 w 335"/>
                  <a:gd name="T25" fmla="*/ 178 h 285"/>
                  <a:gd name="T26" fmla="*/ 335 w 335"/>
                  <a:gd name="T27" fmla="*/ 143 h 285"/>
                  <a:gd name="T28" fmla="*/ 283 w 335"/>
                  <a:gd name="T29" fmla="*/ 102 h 285"/>
                  <a:gd name="T30" fmla="*/ 168 w 335"/>
                  <a:gd name="T31" fmla="*/ 49 h 285"/>
                  <a:gd name="T32" fmla="*/ 254 w 335"/>
                  <a:gd name="T33" fmla="*/ 100 h 285"/>
                  <a:gd name="T34" fmla="*/ 168 w 335"/>
                  <a:gd name="T35" fmla="*/ 150 h 285"/>
                  <a:gd name="T36" fmla="*/ 83 w 335"/>
                  <a:gd name="T37" fmla="*/ 100 h 285"/>
                  <a:gd name="T38" fmla="*/ 168 w 335"/>
                  <a:gd name="T39" fmla="*/ 49 h 285"/>
                  <a:gd name="T40" fmla="*/ 269 w 335"/>
                  <a:gd name="T41" fmla="*/ 109 h 285"/>
                  <a:gd name="T42" fmla="*/ 308 w 335"/>
                  <a:gd name="T43" fmla="*/ 141 h 285"/>
                  <a:gd name="T44" fmla="*/ 221 w 335"/>
                  <a:gd name="T45" fmla="*/ 191 h 285"/>
                  <a:gd name="T46" fmla="*/ 182 w 335"/>
                  <a:gd name="T47" fmla="*/ 160 h 285"/>
                  <a:gd name="T48" fmla="*/ 269 w 335"/>
                  <a:gd name="T49" fmla="*/ 109 h 285"/>
                  <a:gd name="T50" fmla="*/ 219 w 335"/>
                  <a:gd name="T51" fmla="*/ 20 h 285"/>
                  <a:gd name="T52" fmla="*/ 306 w 335"/>
                  <a:gd name="T53" fmla="*/ 68 h 285"/>
                  <a:gd name="T54" fmla="*/ 269 w 335"/>
                  <a:gd name="T55" fmla="*/ 90 h 285"/>
                  <a:gd name="T56" fmla="*/ 184 w 335"/>
                  <a:gd name="T57" fmla="*/ 41 h 285"/>
                  <a:gd name="T58" fmla="*/ 219 w 335"/>
                  <a:gd name="T59" fmla="*/ 20 h 285"/>
                  <a:gd name="T60" fmla="*/ 116 w 335"/>
                  <a:gd name="T61" fmla="*/ 20 h 285"/>
                  <a:gd name="T62" fmla="*/ 153 w 335"/>
                  <a:gd name="T63" fmla="*/ 41 h 285"/>
                  <a:gd name="T64" fmla="*/ 68 w 335"/>
                  <a:gd name="T65" fmla="*/ 90 h 285"/>
                  <a:gd name="T66" fmla="*/ 31 w 335"/>
                  <a:gd name="T67" fmla="*/ 68 h 285"/>
                  <a:gd name="T68" fmla="*/ 116 w 335"/>
                  <a:gd name="T69" fmla="*/ 20 h 285"/>
                  <a:gd name="T70" fmla="*/ 68 w 335"/>
                  <a:gd name="T71" fmla="*/ 109 h 285"/>
                  <a:gd name="T72" fmla="*/ 155 w 335"/>
                  <a:gd name="T73" fmla="*/ 160 h 285"/>
                  <a:gd name="T74" fmla="*/ 110 w 335"/>
                  <a:gd name="T75" fmla="*/ 191 h 285"/>
                  <a:gd name="T76" fmla="*/ 29 w 335"/>
                  <a:gd name="T77" fmla="*/ 141 h 285"/>
                  <a:gd name="T78" fmla="*/ 68 w 335"/>
                  <a:gd name="T79" fmla="*/ 109 h 285"/>
                  <a:gd name="T80" fmla="*/ 75 w 335"/>
                  <a:gd name="T81" fmla="*/ 187 h 285"/>
                  <a:gd name="T82" fmla="*/ 112 w 335"/>
                  <a:gd name="T83" fmla="*/ 211 h 285"/>
                  <a:gd name="T84" fmla="*/ 161 w 335"/>
                  <a:gd name="T85" fmla="*/ 174 h 285"/>
                  <a:gd name="T86" fmla="*/ 161 w 335"/>
                  <a:gd name="T87" fmla="*/ 262 h 285"/>
                  <a:gd name="T88" fmla="*/ 75 w 335"/>
                  <a:gd name="T89" fmla="*/ 211 h 285"/>
                  <a:gd name="T90" fmla="*/ 75 w 335"/>
                  <a:gd name="T91" fmla="*/ 187 h 285"/>
                  <a:gd name="T92" fmla="*/ 261 w 335"/>
                  <a:gd name="T93" fmla="*/ 211 h 285"/>
                  <a:gd name="T94" fmla="*/ 176 w 335"/>
                  <a:gd name="T95" fmla="*/ 262 h 285"/>
                  <a:gd name="T96" fmla="*/ 176 w 335"/>
                  <a:gd name="T97" fmla="*/ 176 h 285"/>
                  <a:gd name="T98" fmla="*/ 219 w 335"/>
                  <a:gd name="T99" fmla="*/ 211 h 285"/>
                  <a:gd name="T100" fmla="*/ 261 w 335"/>
                  <a:gd name="T101" fmla="*/ 185 h 285"/>
                  <a:gd name="T102" fmla="*/ 261 w 335"/>
                  <a:gd name="T103" fmla="*/ 211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35" h="285">
                    <a:moveTo>
                      <a:pt x="283" y="102"/>
                    </a:moveTo>
                    <a:lnTo>
                      <a:pt x="335" y="68"/>
                    </a:lnTo>
                    <a:lnTo>
                      <a:pt x="219" y="0"/>
                    </a:lnTo>
                    <a:lnTo>
                      <a:pt x="168" y="31"/>
                    </a:lnTo>
                    <a:lnTo>
                      <a:pt x="116" y="0"/>
                    </a:lnTo>
                    <a:lnTo>
                      <a:pt x="0" y="68"/>
                    </a:lnTo>
                    <a:lnTo>
                      <a:pt x="54" y="102"/>
                    </a:lnTo>
                    <a:lnTo>
                      <a:pt x="4" y="143"/>
                    </a:lnTo>
                    <a:lnTo>
                      <a:pt x="60" y="178"/>
                    </a:lnTo>
                    <a:lnTo>
                      <a:pt x="60" y="221"/>
                    </a:lnTo>
                    <a:lnTo>
                      <a:pt x="168" y="285"/>
                    </a:lnTo>
                    <a:lnTo>
                      <a:pt x="277" y="221"/>
                    </a:lnTo>
                    <a:lnTo>
                      <a:pt x="277" y="178"/>
                    </a:lnTo>
                    <a:lnTo>
                      <a:pt x="335" y="143"/>
                    </a:lnTo>
                    <a:lnTo>
                      <a:pt x="283" y="102"/>
                    </a:lnTo>
                    <a:close/>
                    <a:moveTo>
                      <a:pt x="168" y="49"/>
                    </a:moveTo>
                    <a:lnTo>
                      <a:pt x="254" y="100"/>
                    </a:lnTo>
                    <a:lnTo>
                      <a:pt x="168" y="150"/>
                    </a:lnTo>
                    <a:lnTo>
                      <a:pt x="83" y="100"/>
                    </a:lnTo>
                    <a:lnTo>
                      <a:pt x="168" y="49"/>
                    </a:lnTo>
                    <a:close/>
                    <a:moveTo>
                      <a:pt x="269" y="109"/>
                    </a:moveTo>
                    <a:lnTo>
                      <a:pt x="308" y="141"/>
                    </a:lnTo>
                    <a:lnTo>
                      <a:pt x="221" y="191"/>
                    </a:lnTo>
                    <a:lnTo>
                      <a:pt x="182" y="160"/>
                    </a:lnTo>
                    <a:lnTo>
                      <a:pt x="269" y="109"/>
                    </a:lnTo>
                    <a:close/>
                    <a:moveTo>
                      <a:pt x="219" y="20"/>
                    </a:moveTo>
                    <a:lnTo>
                      <a:pt x="306" y="68"/>
                    </a:lnTo>
                    <a:lnTo>
                      <a:pt x="269" y="90"/>
                    </a:lnTo>
                    <a:lnTo>
                      <a:pt x="184" y="41"/>
                    </a:lnTo>
                    <a:lnTo>
                      <a:pt x="219" y="20"/>
                    </a:lnTo>
                    <a:close/>
                    <a:moveTo>
                      <a:pt x="116" y="20"/>
                    </a:moveTo>
                    <a:lnTo>
                      <a:pt x="153" y="41"/>
                    </a:lnTo>
                    <a:lnTo>
                      <a:pt x="68" y="90"/>
                    </a:lnTo>
                    <a:lnTo>
                      <a:pt x="31" y="68"/>
                    </a:lnTo>
                    <a:lnTo>
                      <a:pt x="116" y="20"/>
                    </a:lnTo>
                    <a:close/>
                    <a:moveTo>
                      <a:pt x="68" y="109"/>
                    </a:moveTo>
                    <a:lnTo>
                      <a:pt x="155" y="160"/>
                    </a:lnTo>
                    <a:lnTo>
                      <a:pt x="110" y="191"/>
                    </a:lnTo>
                    <a:lnTo>
                      <a:pt x="29" y="141"/>
                    </a:lnTo>
                    <a:lnTo>
                      <a:pt x="68" y="109"/>
                    </a:lnTo>
                    <a:close/>
                    <a:moveTo>
                      <a:pt x="75" y="187"/>
                    </a:moveTo>
                    <a:lnTo>
                      <a:pt x="112" y="211"/>
                    </a:lnTo>
                    <a:lnTo>
                      <a:pt x="161" y="174"/>
                    </a:lnTo>
                    <a:lnTo>
                      <a:pt x="161" y="262"/>
                    </a:lnTo>
                    <a:lnTo>
                      <a:pt x="75" y="211"/>
                    </a:lnTo>
                    <a:lnTo>
                      <a:pt x="75" y="187"/>
                    </a:lnTo>
                    <a:close/>
                    <a:moveTo>
                      <a:pt x="261" y="211"/>
                    </a:moveTo>
                    <a:lnTo>
                      <a:pt x="176" y="262"/>
                    </a:lnTo>
                    <a:lnTo>
                      <a:pt x="176" y="176"/>
                    </a:lnTo>
                    <a:lnTo>
                      <a:pt x="219" y="211"/>
                    </a:lnTo>
                    <a:lnTo>
                      <a:pt x="261" y="185"/>
                    </a:lnTo>
                    <a:lnTo>
                      <a:pt x="261" y="2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432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Deployment of bot in Azure</a:t>
            </a:r>
          </a:p>
        </p:txBody>
      </p:sp>
    </p:spTree>
    <p:extLst>
      <p:ext uri="{BB962C8B-B14F-4D97-AF65-F5344CB8AC3E}">
        <p14:creationId xmlns:p14="http://schemas.microsoft.com/office/powerpoint/2010/main" val="12553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2580851"/>
            <a:ext cx="11887454" cy="916412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fr-CA" sz="4896"/>
              <a:t>Cognitive Services</a:t>
            </a:r>
          </a:p>
        </p:txBody>
      </p:sp>
    </p:spTree>
    <p:extLst>
      <p:ext uri="{BB962C8B-B14F-4D97-AF65-F5344CB8AC3E}">
        <p14:creationId xmlns:p14="http://schemas.microsoft.com/office/powerpoint/2010/main" val="30143452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 bwMode="auto">
          <a:xfrm>
            <a:off x="883" y="2638667"/>
            <a:ext cx="12434711" cy="435536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0" name="knowledge_text"/>
          <p:cNvSpPr txBox="1"/>
          <p:nvPr/>
        </p:nvSpPr>
        <p:spPr>
          <a:xfrm>
            <a:off x="9519031" y="2782299"/>
            <a:ext cx="2478747" cy="1651158"/>
          </a:xfrm>
          <a:prstGeom prst="rect">
            <a:avLst/>
          </a:prstGeom>
          <a:noFill/>
        </p:spPr>
        <p:txBody>
          <a:bodyPr wrap="square" lIns="146283" tIns="91427" rIns="146283" bIns="91427" rtlCol="0">
            <a:spAutoFit/>
          </a:bodyPr>
          <a:lstStyle/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Academic Knowledge</a:t>
            </a: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Entity Linking</a:t>
            </a: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Knowledge Exploration</a:t>
            </a: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Recommendations</a:t>
            </a: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QnA</a:t>
            </a:r>
            <a:r>
              <a:rPr lang="en-US" sz="1632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 Maker</a:t>
            </a:r>
          </a:p>
        </p:txBody>
      </p:sp>
      <p:sp>
        <p:nvSpPr>
          <p:cNvPr id="62" name="search_text"/>
          <p:cNvSpPr txBox="1"/>
          <p:nvPr/>
        </p:nvSpPr>
        <p:spPr>
          <a:xfrm>
            <a:off x="7602233" y="2782300"/>
            <a:ext cx="2285351" cy="1925501"/>
          </a:xfrm>
          <a:prstGeom prst="rect">
            <a:avLst/>
          </a:prstGeom>
          <a:noFill/>
        </p:spPr>
        <p:txBody>
          <a:bodyPr wrap="square" lIns="146283" tIns="91427" rIns="146283" bIns="91427" rtlCol="0">
            <a:spAutoFit/>
          </a:bodyPr>
          <a:lstStyle/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Web Search</a:t>
            </a: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Image Search</a:t>
            </a: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Video Search</a:t>
            </a: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News Search</a:t>
            </a: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Entity Search</a:t>
            </a: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Autosuggest</a:t>
            </a:r>
          </a:p>
        </p:txBody>
      </p:sp>
      <p:sp>
        <p:nvSpPr>
          <p:cNvPr id="77" name="language_text"/>
          <p:cNvSpPr txBox="1"/>
          <p:nvPr/>
        </p:nvSpPr>
        <p:spPr>
          <a:xfrm>
            <a:off x="2942565" y="2782300"/>
            <a:ext cx="2285351" cy="1622534"/>
          </a:xfrm>
          <a:prstGeom prst="rect">
            <a:avLst/>
          </a:prstGeom>
          <a:noFill/>
        </p:spPr>
        <p:txBody>
          <a:bodyPr wrap="square" lIns="146283" tIns="91427" rIns="146283" bIns="91427" rtlCol="0">
            <a:spAutoFit/>
          </a:bodyPr>
          <a:lstStyle/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Text Analytics</a:t>
            </a: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Spell Check</a:t>
            </a: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Web Language Model</a:t>
            </a: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Linguistic Analysis</a:t>
            </a: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Translator Text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31158" y="2782300"/>
            <a:ext cx="2436725" cy="2531436"/>
          </a:xfrm>
          <a:prstGeom prst="rect">
            <a:avLst/>
          </a:prstGeom>
          <a:noFill/>
        </p:spPr>
        <p:txBody>
          <a:bodyPr wrap="square" lIns="146283" tIns="91427" rIns="146283" bIns="91427" rtlCol="0">
            <a:spAutoFit/>
          </a:bodyPr>
          <a:lstStyle/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Computer Vision</a:t>
            </a: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Face</a:t>
            </a: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Emotion</a:t>
            </a: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Content Moderator</a:t>
            </a: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Video</a:t>
            </a: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Video Indexer</a:t>
            </a: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endParaRPr lang="en-US" sz="1632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Labs</a:t>
            </a:r>
          </a:p>
        </p:txBody>
      </p:sp>
      <p:sp>
        <p:nvSpPr>
          <p:cNvPr id="48" name="Title 1"/>
          <p:cNvSpPr txBox="1">
            <a:spLocks/>
          </p:cNvSpPr>
          <p:nvPr/>
        </p:nvSpPr>
        <p:spPr>
          <a:xfrm>
            <a:off x="1963426" y="331840"/>
            <a:ext cx="8509625" cy="91731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32293" fontAlgn="base">
              <a:lnSpc>
                <a:spcPct val="95000"/>
              </a:lnSpc>
              <a:spcAft>
                <a:spcPts val="1199"/>
              </a:spcAft>
              <a:defRPr/>
            </a:pPr>
            <a:r>
              <a:rPr lang="en-US" sz="4896" spc="-100">
                <a:gradFill>
                  <a:gsLst>
                    <a:gs pos="24479">
                      <a:srgbClr val="505050"/>
                    </a:gs>
                    <a:gs pos="94000">
                      <a:srgbClr val="505050"/>
                    </a:gs>
                  </a:gsLst>
                  <a:lin ang="5400000" scaled="1"/>
                </a:gradFill>
                <a:latin typeface="Segoe UI Light"/>
              </a:rPr>
              <a:t>Cognitive Services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883" y="5415008"/>
            <a:ext cx="12434711" cy="1579021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06994" y="5636087"/>
            <a:ext cx="1816434" cy="525904"/>
          </a:xfrm>
          <a:prstGeom prst="rect">
            <a:avLst/>
          </a:prstGeom>
        </p:spPr>
        <p:txBody>
          <a:bodyPr wrap="square" lIns="182828" tIns="146262" rIns="182828" bIns="146262">
            <a:spAutoFit/>
          </a:bodyPr>
          <a:lstStyle/>
          <a:p>
            <a:pPr defTabSz="914049">
              <a:lnSpc>
                <a:spcPct val="90000"/>
              </a:lnSpc>
            </a:pPr>
            <a:r>
              <a:rPr lang="en-US" sz="1632" ker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Custom 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566788" y="5636087"/>
            <a:ext cx="2094348" cy="525904"/>
          </a:xfrm>
          <a:prstGeom prst="rect">
            <a:avLst/>
          </a:prstGeom>
        </p:spPr>
        <p:txBody>
          <a:bodyPr wrap="square" lIns="182828" tIns="146262" rIns="182828" bIns="146262">
            <a:spAutoFit/>
          </a:bodyPr>
          <a:lstStyle/>
          <a:p>
            <a:pPr defTabSz="914049">
              <a:lnSpc>
                <a:spcPct val="90000"/>
              </a:lnSpc>
            </a:pPr>
            <a:r>
              <a:rPr lang="en-US" sz="1632" ker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Custom </a:t>
            </a:r>
          </a:p>
        </p:txBody>
      </p:sp>
      <p:sp>
        <p:nvSpPr>
          <p:cNvPr id="54" name="Rectangle 53"/>
          <p:cNvSpPr/>
          <p:nvPr/>
        </p:nvSpPr>
        <p:spPr>
          <a:xfrm>
            <a:off x="9512376" y="5636087"/>
            <a:ext cx="2010563" cy="525904"/>
          </a:xfrm>
          <a:prstGeom prst="rect">
            <a:avLst/>
          </a:prstGeom>
        </p:spPr>
        <p:txBody>
          <a:bodyPr wrap="square" lIns="182828" tIns="146262" rIns="182828" bIns="146262">
            <a:spAutoFit/>
          </a:bodyPr>
          <a:lstStyle/>
          <a:p>
            <a:pPr defTabSz="914049">
              <a:lnSpc>
                <a:spcPct val="90000"/>
              </a:lnSpc>
            </a:pPr>
            <a:r>
              <a:rPr lang="en-US" sz="1632" ker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Custom 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929135" y="5636087"/>
            <a:ext cx="1111477" cy="525904"/>
          </a:xfrm>
          <a:prstGeom prst="rect">
            <a:avLst/>
          </a:prstGeom>
        </p:spPr>
        <p:txBody>
          <a:bodyPr wrap="none" lIns="182828" tIns="146262" rIns="182828" bIns="146262">
            <a:spAutoFit/>
          </a:bodyPr>
          <a:lstStyle/>
          <a:p>
            <a:pPr defTabSz="894644">
              <a:lnSpc>
                <a:spcPct val="90000"/>
              </a:lnSpc>
              <a:spcAft>
                <a:spcPts val="1799"/>
              </a:spcAft>
              <a:defRPr/>
            </a:pPr>
            <a:r>
              <a:rPr lang="en-US" sz="1632" ker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Custom</a:t>
            </a:r>
          </a:p>
        </p:txBody>
      </p:sp>
      <p:sp>
        <p:nvSpPr>
          <p:cNvPr id="56" name="Rectangle 55"/>
          <p:cNvSpPr/>
          <p:nvPr/>
        </p:nvSpPr>
        <p:spPr>
          <a:xfrm>
            <a:off x="5260392" y="5636087"/>
            <a:ext cx="1858419" cy="525904"/>
          </a:xfrm>
          <a:prstGeom prst="rect">
            <a:avLst/>
          </a:prstGeom>
        </p:spPr>
        <p:txBody>
          <a:bodyPr wrap="square" lIns="182828" tIns="146262" rIns="182828" bIns="146262">
            <a:spAutoFit/>
          </a:bodyPr>
          <a:lstStyle/>
          <a:p>
            <a:pPr defTabSz="914049">
              <a:lnSpc>
                <a:spcPct val="90000"/>
              </a:lnSpc>
            </a:pPr>
            <a:r>
              <a:rPr lang="en-US" sz="1632" ker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Custom </a:t>
            </a:r>
          </a:p>
        </p:txBody>
      </p:sp>
      <p:sp>
        <p:nvSpPr>
          <p:cNvPr id="57" name="Rectangle 56"/>
          <p:cNvSpPr/>
          <p:nvPr/>
        </p:nvSpPr>
        <p:spPr>
          <a:xfrm>
            <a:off x="606994" y="5911703"/>
            <a:ext cx="2153537" cy="554679"/>
          </a:xfrm>
          <a:prstGeom prst="rect">
            <a:avLst/>
          </a:prstGeom>
        </p:spPr>
        <p:txBody>
          <a:bodyPr wrap="square" lIns="182828" tIns="146262" rIns="182828" bIns="146262">
            <a:spAutoFit/>
          </a:bodyPr>
          <a:lstStyle/>
          <a:p>
            <a:pPr defTabSz="914049">
              <a:lnSpc>
                <a:spcPct val="90000"/>
              </a:lnSpc>
            </a:pPr>
            <a:r>
              <a:rPr lang="en-US" sz="1836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Vision</a:t>
            </a:r>
            <a:endParaRPr lang="en-US" sz="1632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566788" y="5911703"/>
            <a:ext cx="2094348" cy="554679"/>
          </a:xfrm>
          <a:prstGeom prst="rect">
            <a:avLst/>
          </a:prstGeom>
        </p:spPr>
        <p:txBody>
          <a:bodyPr wrap="square" lIns="182828" tIns="146262" rIns="182828" bIns="146262">
            <a:spAutoFit/>
          </a:bodyPr>
          <a:lstStyle/>
          <a:p>
            <a:pPr defTabSz="914049">
              <a:lnSpc>
                <a:spcPct val="90000"/>
              </a:lnSpc>
            </a:pPr>
            <a:r>
              <a:rPr lang="en-US" sz="1836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Search </a:t>
            </a:r>
          </a:p>
        </p:txBody>
      </p:sp>
      <p:sp>
        <p:nvSpPr>
          <p:cNvPr id="60" name="Rectangle 59"/>
          <p:cNvSpPr/>
          <p:nvPr/>
        </p:nvSpPr>
        <p:spPr>
          <a:xfrm>
            <a:off x="9512376" y="5911703"/>
            <a:ext cx="2648619" cy="554679"/>
          </a:xfrm>
          <a:prstGeom prst="rect">
            <a:avLst/>
          </a:prstGeom>
        </p:spPr>
        <p:txBody>
          <a:bodyPr wrap="square" lIns="182828" tIns="146262" rIns="182828" bIns="146262">
            <a:spAutoFit/>
          </a:bodyPr>
          <a:lstStyle/>
          <a:p>
            <a:pPr defTabSz="914049">
              <a:lnSpc>
                <a:spcPct val="90000"/>
              </a:lnSpc>
            </a:pPr>
            <a:r>
              <a:rPr lang="en-US" sz="1836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Decision</a:t>
            </a:r>
            <a:endParaRPr lang="en-US" sz="1632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929135" y="5911705"/>
            <a:ext cx="1892967" cy="813975"/>
          </a:xfrm>
          <a:prstGeom prst="rect">
            <a:avLst/>
          </a:prstGeom>
        </p:spPr>
        <p:txBody>
          <a:bodyPr wrap="none" lIns="182828" tIns="146262" rIns="182828" bIns="146262">
            <a:spAutoFit/>
          </a:bodyPr>
          <a:lstStyle/>
          <a:p>
            <a:pPr defTabSz="894644">
              <a:lnSpc>
                <a:spcPct val="90000"/>
              </a:lnSpc>
              <a:spcAft>
                <a:spcPts val="1799"/>
              </a:spcAft>
              <a:defRPr/>
            </a:pPr>
            <a:r>
              <a:rPr lang="en-US" sz="1836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Language </a:t>
            </a:r>
            <a:br>
              <a:rPr lang="en-US" sz="1836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836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Understanding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260391" y="5911703"/>
            <a:ext cx="2273704" cy="554679"/>
          </a:xfrm>
          <a:prstGeom prst="rect">
            <a:avLst/>
          </a:prstGeom>
        </p:spPr>
        <p:txBody>
          <a:bodyPr wrap="square" lIns="182828" tIns="146262" rIns="182828" bIns="146262">
            <a:spAutoFit/>
          </a:bodyPr>
          <a:lstStyle/>
          <a:p>
            <a:pPr defTabSz="914049">
              <a:lnSpc>
                <a:spcPct val="90000"/>
              </a:lnSpc>
            </a:pPr>
            <a:r>
              <a:rPr lang="en-US" sz="1836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Speech</a:t>
            </a:r>
            <a:endParaRPr lang="en-US" sz="1632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5" name="language_text"/>
          <p:cNvSpPr txBox="1"/>
          <p:nvPr/>
        </p:nvSpPr>
        <p:spPr>
          <a:xfrm>
            <a:off x="5293724" y="2782300"/>
            <a:ext cx="2285351" cy="1016599"/>
          </a:xfrm>
          <a:prstGeom prst="rect">
            <a:avLst/>
          </a:prstGeom>
          <a:noFill/>
        </p:spPr>
        <p:txBody>
          <a:bodyPr wrap="square" lIns="146283" tIns="91427" rIns="146283" bIns="91427" rtlCol="0">
            <a:spAutoFit/>
          </a:bodyPr>
          <a:lstStyle/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Speaker Recognition</a:t>
            </a: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Speech</a:t>
            </a:r>
          </a:p>
          <a:p>
            <a:pPr defTabSz="89464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32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Translator Speech</a:t>
            </a:r>
          </a:p>
        </p:txBody>
      </p:sp>
      <p:sp>
        <p:nvSpPr>
          <p:cNvPr id="82" name="gear_3"/>
          <p:cNvSpPr>
            <a:spLocks noChangeAspect="1" noEditPoints="1"/>
          </p:cNvSpPr>
          <p:nvPr/>
        </p:nvSpPr>
        <p:spPr bwMode="auto">
          <a:xfrm>
            <a:off x="10408778" y="1470018"/>
            <a:ext cx="384985" cy="388247"/>
          </a:xfrm>
          <a:custGeom>
            <a:avLst/>
            <a:gdLst>
              <a:gd name="T0" fmla="*/ 81 w 327"/>
              <a:gd name="T1" fmla="*/ 162 h 327"/>
              <a:gd name="T2" fmla="*/ 162 w 327"/>
              <a:gd name="T3" fmla="*/ 80 h 327"/>
              <a:gd name="T4" fmla="*/ 244 w 327"/>
              <a:gd name="T5" fmla="*/ 162 h 327"/>
              <a:gd name="T6" fmla="*/ 162 w 327"/>
              <a:gd name="T7" fmla="*/ 243 h 327"/>
              <a:gd name="T8" fmla="*/ 81 w 327"/>
              <a:gd name="T9" fmla="*/ 162 h 327"/>
              <a:gd name="T10" fmla="*/ 298 w 327"/>
              <a:gd name="T11" fmla="*/ 162 h 327"/>
              <a:gd name="T12" fmla="*/ 295 w 327"/>
              <a:gd name="T13" fmla="*/ 135 h 327"/>
              <a:gd name="T14" fmla="*/ 327 w 327"/>
              <a:gd name="T15" fmla="*/ 117 h 327"/>
              <a:gd name="T16" fmla="*/ 286 w 327"/>
              <a:gd name="T17" fmla="*/ 46 h 327"/>
              <a:gd name="T18" fmla="*/ 256 w 327"/>
              <a:gd name="T19" fmla="*/ 64 h 327"/>
              <a:gd name="T20" fmla="*/ 205 w 327"/>
              <a:gd name="T21" fmla="*/ 33 h 327"/>
              <a:gd name="T22" fmla="*/ 205 w 327"/>
              <a:gd name="T23" fmla="*/ 0 h 327"/>
              <a:gd name="T24" fmla="*/ 124 w 327"/>
              <a:gd name="T25" fmla="*/ 0 h 327"/>
              <a:gd name="T26" fmla="*/ 124 w 327"/>
              <a:gd name="T27" fmla="*/ 31 h 327"/>
              <a:gd name="T28" fmla="*/ 68 w 327"/>
              <a:gd name="T29" fmla="*/ 64 h 327"/>
              <a:gd name="T30" fmla="*/ 41 w 327"/>
              <a:gd name="T31" fmla="*/ 48 h 327"/>
              <a:gd name="T32" fmla="*/ 0 w 327"/>
              <a:gd name="T33" fmla="*/ 119 h 327"/>
              <a:gd name="T34" fmla="*/ 29 w 327"/>
              <a:gd name="T35" fmla="*/ 135 h 327"/>
              <a:gd name="T36" fmla="*/ 26 w 327"/>
              <a:gd name="T37" fmla="*/ 162 h 327"/>
              <a:gd name="T38" fmla="*/ 30 w 327"/>
              <a:gd name="T39" fmla="*/ 194 h 327"/>
              <a:gd name="T40" fmla="*/ 3 w 327"/>
              <a:gd name="T41" fmla="*/ 210 h 327"/>
              <a:gd name="T42" fmla="*/ 43 w 327"/>
              <a:gd name="T43" fmla="*/ 280 h 327"/>
              <a:gd name="T44" fmla="*/ 72 w 327"/>
              <a:gd name="T45" fmla="*/ 264 h 327"/>
              <a:gd name="T46" fmla="*/ 124 w 327"/>
              <a:gd name="T47" fmla="*/ 292 h 327"/>
              <a:gd name="T48" fmla="*/ 124 w 327"/>
              <a:gd name="T49" fmla="*/ 327 h 327"/>
              <a:gd name="T50" fmla="*/ 205 w 327"/>
              <a:gd name="T51" fmla="*/ 327 h 327"/>
              <a:gd name="T52" fmla="*/ 205 w 327"/>
              <a:gd name="T53" fmla="*/ 291 h 327"/>
              <a:gd name="T54" fmla="*/ 252 w 327"/>
              <a:gd name="T55" fmla="*/ 264 h 327"/>
              <a:gd name="T56" fmla="*/ 283 w 327"/>
              <a:gd name="T57" fmla="*/ 282 h 327"/>
              <a:gd name="T58" fmla="*/ 324 w 327"/>
              <a:gd name="T59" fmla="*/ 212 h 327"/>
              <a:gd name="T60" fmla="*/ 294 w 327"/>
              <a:gd name="T61" fmla="*/ 194 h 327"/>
              <a:gd name="T62" fmla="*/ 298 w 327"/>
              <a:gd name="T63" fmla="*/ 162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27" h="327">
                <a:moveTo>
                  <a:pt x="81" y="162"/>
                </a:moveTo>
                <a:cubicBezTo>
                  <a:pt x="81" y="117"/>
                  <a:pt x="117" y="80"/>
                  <a:pt x="162" y="80"/>
                </a:cubicBezTo>
                <a:cubicBezTo>
                  <a:pt x="207" y="80"/>
                  <a:pt x="244" y="117"/>
                  <a:pt x="244" y="162"/>
                </a:cubicBezTo>
                <a:cubicBezTo>
                  <a:pt x="244" y="207"/>
                  <a:pt x="207" y="243"/>
                  <a:pt x="162" y="243"/>
                </a:cubicBezTo>
                <a:cubicBezTo>
                  <a:pt x="117" y="243"/>
                  <a:pt x="81" y="207"/>
                  <a:pt x="81" y="162"/>
                </a:cubicBezTo>
                <a:close/>
                <a:moveTo>
                  <a:pt x="298" y="162"/>
                </a:moveTo>
                <a:cubicBezTo>
                  <a:pt x="298" y="153"/>
                  <a:pt x="297" y="144"/>
                  <a:pt x="295" y="135"/>
                </a:cubicBezTo>
                <a:cubicBezTo>
                  <a:pt x="327" y="117"/>
                  <a:pt x="327" y="117"/>
                  <a:pt x="327" y="117"/>
                </a:cubicBezTo>
                <a:cubicBezTo>
                  <a:pt x="286" y="46"/>
                  <a:pt x="286" y="46"/>
                  <a:pt x="286" y="46"/>
                </a:cubicBezTo>
                <a:cubicBezTo>
                  <a:pt x="256" y="64"/>
                  <a:pt x="256" y="64"/>
                  <a:pt x="256" y="64"/>
                </a:cubicBezTo>
                <a:cubicBezTo>
                  <a:pt x="242" y="50"/>
                  <a:pt x="225" y="39"/>
                  <a:pt x="205" y="33"/>
                </a:cubicBezTo>
                <a:cubicBezTo>
                  <a:pt x="205" y="0"/>
                  <a:pt x="205" y="0"/>
                  <a:pt x="205" y="0"/>
                </a:cubicBezTo>
                <a:cubicBezTo>
                  <a:pt x="124" y="0"/>
                  <a:pt x="124" y="0"/>
                  <a:pt x="124" y="0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03" y="38"/>
                  <a:pt x="84" y="49"/>
                  <a:pt x="68" y="64"/>
                </a:cubicBezTo>
                <a:cubicBezTo>
                  <a:pt x="41" y="48"/>
                  <a:pt x="41" y="48"/>
                  <a:pt x="41" y="48"/>
                </a:cubicBezTo>
                <a:cubicBezTo>
                  <a:pt x="0" y="119"/>
                  <a:pt x="0" y="119"/>
                  <a:pt x="0" y="119"/>
                </a:cubicBezTo>
                <a:cubicBezTo>
                  <a:pt x="29" y="135"/>
                  <a:pt x="29" y="135"/>
                  <a:pt x="29" y="135"/>
                </a:cubicBezTo>
                <a:cubicBezTo>
                  <a:pt x="27" y="144"/>
                  <a:pt x="26" y="153"/>
                  <a:pt x="26" y="162"/>
                </a:cubicBezTo>
                <a:cubicBezTo>
                  <a:pt x="26" y="173"/>
                  <a:pt x="28" y="184"/>
                  <a:pt x="30" y="194"/>
                </a:cubicBezTo>
                <a:cubicBezTo>
                  <a:pt x="3" y="210"/>
                  <a:pt x="3" y="210"/>
                  <a:pt x="3" y="210"/>
                </a:cubicBezTo>
                <a:cubicBezTo>
                  <a:pt x="43" y="280"/>
                  <a:pt x="43" y="280"/>
                  <a:pt x="43" y="280"/>
                </a:cubicBezTo>
                <a:cubicBezTo>
                  <a:pt x="72" y="264"/>
                  <a:pt x="72" y="264"/>
                  <a:pt x="72" y="264"/>
                </a:cubicBezTo>
                <a:cubicBezTo>
                  <a:pt x="87" y="277"/>
                  <a:pt x="105" y="287"/>
                  <a:pt x="124" y="292"/>
                </a:cubicBezTo>
                <a:cubicBezTo>
                  <a:pt x="124" y="327"/>
                  <a:pt x="124" y="327"/>
                  <a:pt x="124" y="327"/>
                </a:cubicBezTo>
                <a:cubicBezTo>
                  <a:pt x="205" y="327"/>
                  <a:pt x="205" y="327"/>
                  <a:pt x="205" y="327"/>
                </a:cubicBezTo>
                <a:cubicBezTo>
                  <a:pt x="205" y="291"/>
                  <a:pt x="205" y="291"/>
                  <a:pt x="205" y="291"/>
                </a:cubicBezTo>
                <a:cubicBezTo>
                  <a:pt x="223" y="285"/>
                  <a:pt x="238" y="276"/>
                  <a:pt x="252" y="264"/>
                </a:cubicBezTo>
                <a:cubicBezTo>
                  <a:pt x="283" y="282"/>
                  <a:pt x="283" y="282"/>
                  <a:pt x="283" y="282"/>
                </a:cubicBezTo>
                <a:cubicBezTo>
                  <a:pt x="324" y="212"/>
                  <a:pt x="324" y="212"/>
                  <a:pt x="324" y="212"/>
                </a:cubicBezTo>
                <a:cubicBezTo>
                  <a:pt x="294" y="194"/>
                  <a:pt x="294" y="194"/>
                  <a:pt x="294" y="194"/>
                </a:cubicBezTo>
                <a:cubicBezTo>
                  <a:pt x="297" y="184"/>
                  <a:pt x="298" y="173"/>
                  <a:pt x="298" y="162"/>
                </a:cubicBezTo>
                <a:close/>
              </a:path>
            </a:pathLst>
          </a:custGeom>
          <a:noFill/>
          <a:ln w="19050">
            <a:solidFill>
              <a:schemeClr val="tx2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 Semilight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9712529" y="1670036"/>
            <a:ext cx="1777483" cy="107637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3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Knowledge</a:t>
            </a:r>
          </a:p>
        </p:txBody>
      </p:sp>
      <p:sp>
        <p:nvSpPr>
          <p:cNvPr id="84" name="Rectangle 83"/>
          <p:cNvSpPr/>
          <p:nvPr/>
        </p:nvSpPr>
        <p:spPr bwMode="auto">
          <a:xfrm>
            <a:off x="5432693" y="1670030"/>
            <a:ext cx="1405880" cy="107638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3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Speech</a:t>
            </a:r>
          </a:p>
        </p:txBody>
      </p:sp>
      <p:sp>
        <p:nvSpPr>
          <p:cNvPr id="85" name="speech_2"/>
          <p:cNvSpPr>
            <a:spLocks noChangeAspect="1" noEditPoints="1"/>
          </p:cNvSpPr>
          <p:nvPr/>
        </p:nvSpPr>
        <p:spPr bwMode="auto">
          <a:xfrm>
            <a:off x="5945808" y="1482431"/>
            <a:ext cx="379648" cy="337269"/>
          </a:xfrm>
          <a:custGeom>
            <a:avLst/>
            <a:gdLst>
              <a:gd name="T0" fmla="*/ 122 w 215"/>
              <a:gd name="T1" fmla="*/ 145 h 191"/>
              <a:gd name="T2" fmla="*/ 76 w 215"/>
              <a:gd name="T3" fmla="*/ 145 h 191"/>
              <a:gd name="T4" fmla="*/ 31 w 215"/>
              <a:gd name="T5" fmla="*/ 191 h 191"/>
              <a:gd name="T6" fmla="*/ 31 w 215"/>
              <a:gd name="T7" fmla="*/ 145 h 191"/>
              <a:gd name="T8" fmla="*/ 0 w 215"/>
              <a:gd name="T9" fmla="*/ 145 h 191"/>
              <a:gd name="T10" fmla="*/ 0 w 215"/>
              <a:gd name="T11" fmla="*/ 0 h 191"/>
              <a:gd name="T12" fmla="*/ 215 w 215"/>
              <a:gd name="T13" fmla="*/ 0 h 191"/>
              <a:gd name="T14" fmla="*/ 215 w 215"/>
              <a:gd name="T15" fmla="*/ 120 h 191"/>
              <a:gd name="T16" fmla="*/ 122 w 215"/>
              <a:gd name="T17" fmla="*/ 145 h 191"/>
              <a:gd name="T18" fmla="*/ 122 w 215"/>
              <a:gd name="T19" fmla="*/ 145 h 191"/>
              <a:gd name="T20" fmla="*/ 122 w 215"/>
              <a:gd name="T21" fmla="*/ 145 h 191"/>
              <a:gd name="T22" fmla="*/ 215 w 215"/>
              <a:gd name="T23" fmla="*/ 145 h 191"/>
              <a:gd name="T24" fmla="*/ 215 w 215"/>
              <a:gd name="T25" fmla="*/ 12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5" h="191">
                <a:moveTo>
                  <a:pt x="122" y="145"/>
                </a:moveTo>
                <a:lnTo>
                  <a:pt x="76" y="145"/>
                </a:lnTo>
                <a:lnTo>
                  <a:pt x="31" y="191"/>
                </a:lnTo>
                <a:lnTo>
                  <a:pt x="31" y="145"/>
                </a:lnTo>
                <a:lnTo>
                  <a:pt x="0" y="145"/>
                </a:lnTo>
                <a:lnTo>
                  <a:pt x="0" y="0"/>
                </a:lnTo>
                <a:lnTo>
                  <a:pt x="215" y="0"/>
                </a:lnTo>
                <a:lnTo>
                  <a:pt x="215" y="120"/>
                </a:lnTo>
                <a:moveTo>
                  <a:pt x="122" y="145"/>
                </a:moveTo>
                <a:lnTo>
                  <a:pt x="122" y="145"/>
                </a:lnTo>
                <a:moveTo>
                  <a:pt x="122" y="145"/>
                </a:moveTo>
                <a:lnTo>
                  <a:pt x="215" y="145"/>
                </a:lnTo>
                <a:lnTo>
                  <a:pt x="215" y="120"/>
                </a:lnTo>
              </a:path>
            </a:pathLst>
          </a:custGeom>
          <a:noFill/>
          <a:ln w="1905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 Semilight"/>
            </a:endParaRPr>
          </a:p>
        </p:txBody>
      </p:sp>
      <p:pic>
        <p:nvPicPr>
          <p:cNvPr id="86" name="Graphic 85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04737" y="1461740"/>
            <a:ext cx="456018" cy="422240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 bwMode="auto">
          <a:xfrm>
            <a:off x="3067883" y="1670033"/>
            <a:ext cx="1729722" cy="107638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3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Language</a:t>
            </a:r>
          </a:p>
        </p:txBody>
      </p:sp>
      <p:sp>
        <p:nvSpPr>
          <p:cNvPr id="88" name="Freeform 5"/>
          <p:cNvSpPr>
            <a:spLocks noChangeAspect="1" noEditPoints="1"/>
          </p:cNvSpPr>
          <p:nvPr/>
        </p:nvSpPr>
        <p:spPr bwMode="auto">
          <a:xfrm>
            <a:off x="8078336" y="1470347"/>
            <a:ext cx="394431" cy="386895"/>
          </a:xfrm>
          <a:custGeom>
            <a:avLst/>
            <a:gdLst>
              <a:gd name="T0" fmla="*/ 112 w 343"/>
              <a:gd name="T1" fmla="*/ 223 h 338"/>
              <a:gd name="T2" fmla="*/ 0 w 343"/>
              <a:gd name="T3" fmla="*/ 111 h 338"/>
              <a:gd name="T4" fmla="*/ 112 w 343"/>
              <a:gd name="T5" fmla="*/ 0 h 338"/>
              <a:gd name="T6" fmla="*/ 223 w 343"/>
              <a:gd name="T7" fmla="*/ 111 h 338"/>
              <a:gd name="T8" fmla="*/ 112 w 343"/>
              <a:gd name="T9" fmla="*/ 223 h 338"/>
              <a:gd name="T10" fmla="*/ 343 w 343"/>
              <a:gd name="T11" fmla="*/ 338 h 338"/>
              <a:gd name="T12" fmla="*/ 191 w 343"/>
              <a:gd name="T13" fmla="*/ 189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3" h="338">
                <a:moveTo>
                  <a:pt x="112" y="223"/>
                </a:moveTo>
                <a:cubicBezTo>
                  <a:pt x="50" y="223"/>
                  <a:pt x="0" y="173"/>
                  <a:pt x="0" y="111"/>
                </a:cubicBezTo>
                <a:cubicBezTo>
                  <a:pt x="0" y="50"/>
                  <a:pt x="50" y="0"/>
                  <a:pt x="112" y="0"/>
                </a:cubicBezTo>
                <a:cubicBezTo>
                  <a:pt x="173" y="0"/>
                  <a:pt x="223" y="50"/>
                  <a:pt x="223" y="111"/>
                </a:cubicBezTo>
                <a:cubicBezTo>
                  <a:pt x="223" y="173"/>
                  <a:pt x="173" y="223"/>
                  <a:pt x="112" y="223"/>
                </a:cubicBezTo>
                <a:close/>
                <a:moveTo>
                  <a:pt x="343" y="338"/>
                </a:moveTo>
                <a:cubicBezTo>
                  <a:pt x="191" y="189"/>
                  <a:pt x="191" y="189"/>
                  <a:pt x="191" y="189"/>
                </a:cubicBezTo>
              </a:path>
            </a:pathLst>
          </a:custGeom>
          <a:noFill/>
          <a:ln w="1905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505050"/>
              </a:solidFill>
              <a:latin typeface="Segoe UI Semilight"/>
            </a:endParaRPr>
          </a:p>
        </p:txBody>
      </p:sp>
      <p:sp>
        <p:nvSpPr>
          <p:cNvPr id="89" name="Rectangle 88"/>
          <p:cNvSpPr/>
          <p:nvPr/>
        </p:nvSpPr>
        <p:spPr bwMode="auto">
          <a:xfrm>
            <a:off x="7473658" y="1670037"/>
            <a:ext cx="1603784" cy="107637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3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Search</a:t>
            </a:r>
          </a:p>
        </p:txBody>
      </p:sp>
      <p:sp>
        <p:nvSpPr>
          <p:cNvPr id="90" name="eye_2"/>
          <p:cNvSpPr>
            <a:spLocks noChangeAspect="1" noEditPoints="1"/>
          </p:cNvSpPr>
          <p:nvPr/>
        </p:nvSpPr>
        <p:spPr bwMode="auto">
          <a:xfrm>
            <a:off x="1443400" y="1498367"/>
            <a:ext cx="489908" cy="271828"/>
          </a:xfrm>
          <a:custGeom>
            <a:avLst/>
            <a:gdLst>
              <a:gd name="T0" fmla="*/ 5 w 346"/>
              <a:gd name="T1" fmla="*/ 103 h 191"/>
              <a:gd name="T2" fmla="*/ 0 w 346"/>
              <a:gd name="T3" fmla="*/ 96 h 191"/>
              <a:gd name="T4" fmla="*/ 3 w 346"/>
              <a:gd name="T5" fmla="*/ 92 h 191"/>
              <a:gd name="T6" fmla="*/ 5 w 346"/>
              <a:gd name="T7" fmla="*/ 103 h 191"/>
              <a:gd name="T8" fmla="*/ 173 w 346"/>
              <a:gd name="T9" fmla="*/ 191 h 191"/>
              <a:gd name="T10" fmla="*/ 346 w 346"/>
              <a:gd name="T11" fmla="*/ 96 h 191"/>
              <a:gd name="T12" fmla="*/ 173 w 346"/>
              <a:gd name="T13" fmla="*/ 0 h 191"/>
              <a:gd name="T14" fmla="*/ 3 w 346"/>
              <a:gd name="T15" fmla="*/ 92 h 191"/>
              <a:gd name="T16" fmla="*/ 175 w 346"/>
              <a:gd name="T17" fmla="*/ 14 h 191"/>
              <a:gd name="T18" fmla="*/ 89 w 346"/>
              <a:gd name="T19" fmla="*/ 96 h 191"/>
              <a:gd name="T20" fmla="*/ 175 w 346"/>
              <a:gd name="T21" fmla="*/ 178 h 191"/>
              <a:gd name="T22" fmla="*/ 261 w 346"/>
              <a:gd name="T23" fmla="*/ 96 h 191"/>
              <a:gd name="T24" fmla="*/ 175 w 346"/>
              <a:gd name="T25" fmla="*/ 14 h 191"/>
              <a:gd name="T26" fmla="*/ 175 w 346"/>
              <a:gd name="T27" fmla="*/ 78 h 191"/>
              <a:gd name="T28" fmla="*/ 156 w 346"/>
              <a:gd name="T29" fmla="*/ 96 h 191"/>
              <a:gd name="T30" fmla="*/ 175 w 346"/>
              <a:gd name="T31" fmla="*/ 114 h 191"/>
              <a:gd name="T32" fmla="*/ 194 w 346"/>
              <a:gd name="T33" fmla="*/ 96 h 191"/>
              <a:gd name="T34" fmla="*/ 175 w 346"/>
              <a:gd name="T35" fmla="*/ 78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46" h="191">
                <a:moveTo>
                  <a:pt x="5" y="103"/>
                </a:moveTo>
                <a:cubicBezTo>
                  <a:pt x="2" y="98"/>
                  <a:pt x="0" y="96"/>
                  <a:pt x="0" y="96"/>
                </a:cubicBezTo>
                <a:cubicBezTo>
                  <a:pt x="0" y="96"/>
                  <a:pt x="1" y="94"/>
                  <a:pt x="3" y="92"/>
                </a:cubicBezTo>
                <a:moveTo>
                  <a:pt x="5" y="103"/>
                </a:moveTo>
                <a:cubicBezTo>
                  <a:pt x="23" y="125"/>
                  <a:pt x="82" y="191"/>
                  <a:pt x="173" y="191"/>
                </a:cubicBezTo>
                <a:cubicBezTo>
                  <a:pt x="283" y="191"/>
                  <a:pt x="346" y="96"/>
                  <a:pt x="346" y="96"/>
                </a:cubicBezTo>
                <a:cubicBezTo>
                  <a:pt x="346" y="96"/>
                  <a:pt x="283" y="0"/>
                  <a:pt x="173" y="0"/>
                </a:cubicBezTo>
                <a:cubicBezTo>
                  <a:pt x="77" y="0"/>
                  <a:pt x="17" y="73"/>
                  <a:pt x="3" y="92"/>
                </a:cubicBezTo>
                <a:moveTo>
                  <a:pt x="175" y="14"/>
                </a:moveTo>
                <a:cubicBezTo>
                  <a:pt x="128" y="14"/>
                  <a:pt x="89" y="50"/>
                  <a:pt x="89" y="96"/>
                </a:cubicBezTo>
                <a:cubicBezTo>
                  <a:pt x="89" y="141"/>
                  <a:pt x="128" y="178"/>
                  <a:pt x="175" y="178"/>
                </a:cubicBezTo>
                <a:cubicBezTo>
                  <a:pt x="222" y="178"/>
                  <a:pt x="261" y="141"/>
                  <a:pt x="261" y="96"/>
                </a:cubicBezTo>
                <a:cubicBezTo>
                  <a:pt x="261" y="50"/>
                  <a:pt x="222" y="14"/>
                  <a:pt x="175" y="14"/>
                </a:cubicBezTo>
                <a:close/>
                <a:moveTo>
                  <a:pt x="175" y="78"/>
                </a:moveTo>
                <a:cubicBezTo>
                  <a:pt x="165" y="78"/>
                  <a:pt x="156" y="86"/>
                  <a:pt x="156" y="96"/>
                </a:cubicBezTo>
                <a:cubicBezTo>
                  <a:pt x="156" y="106"/>
                  <a:pt x="165" y="114"/>
                  <a:pt x="175" y="114"/>
                </a:cubicBezTo>
                <a:cubicBezTo>
                  <a:pt x="185" y="114"/>
                  <a:pt x="194" y="106"/>
                  <a:pt x="194" y="96"/>
                </a:cubicBezTo>
                <a:cubicBezTo>
                  <a:pt x="194" y="86"/>
                  <a:pt x="185" y="78"/>
                  <a:pt x="175" y="78"/>
                </a:cubicBezTo>
                <a:close/>
              </a:path>
            </a:pathLst>
          </a:custGeom>
          <a:noFill/>
          <a:ln w="1905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505050"/>
              </a:solidFill>
              <a:latin typeface="Segoe UI Semilight"/>
            </a:endParaRPr>
          </a:p>
        </p:txBody>
      </p:sp>
      <p:sp>
        <p:nvSpPr>
          <p:cNvPr id="91" name="Rectangle 90"/>
          <p:cNvSpPr/>
          <p:nvPr/>
        </p:nvSpPr>
        <p:spPr bwMode="auto">
          <a:xfrm>
            <a:off x="943911" y="1670034"/>
            <a:ext cx="1488886" cy="107637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3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Vision</a:t>
            </a:r>
          </a:p>
        </p:txBody>
      </p:sp>
    </p:spTree>
    <p:extLst>
      <p:ext uri="{BB962C8B-B14F-4D97-AF65-F5344CB8AC3E}">
        <p14:creationId xmlns:p14="http://schemas.microsoft.com/office/powerpoint/2010/main" val="2132371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0991E-6 -3.62233E-6 L -3.60991E-6 0.06787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12995E-6 -4.48025E-6 L 3.12995E-6 0.06787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70833E-6 4.44444E-6 L 2.70833E-6 0.06782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-2.32321E-6 -4.48025E-6 L -2.32321E-6 0.06787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1.90452E-6 -4.48025E-6 L -1.90452E-6 0.06787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850"/>
                                  </p:stCondLst>
                                  <p:childTnLst>
                                    <p:animMotion origin="layout" path="M -2.70871E-6 -4.48025E-6 L -2.70871E-6 0.06787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36661E-6 3.91739E-6 L 2.36661E-6 0.06786 " pathEditMode="relative" rAng="0" ptsTypes="AA">
                                      <p:cBhvr>
                                        <p:cTn id="39" dur="750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33333E-6 3.7037E-6 L 3.33333E-6 0.06782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-4.30431E-6 -1.78847E-6 L -4.30431E-6 0.06786 " pathEditMode="relative" rAng="0" ptsTypes="AA">
                                      <p:cBhvr>
                                        <p:cTn id="49" dur="75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1.90452E-6 -1.78847E-6 L -1.90452E-6 0.06786 " pathEditMode="relative" rAng="0" ptsTypes="AA">
                                      <p:cBhvr>
                                        <p:cTn id="54" dur="750" spd="-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grpId="1" nodeType="withEffect">
                                  <p:stCondLst>
                                    <p:cond delay="850"/>
                                  </p:stCondLst>
                                  <p:childTnLst>
                                    <p:animMotion origin="layout" path="M -9.9566E-8 -1.78847E-6 L -9.9566E-8 0.06786 " pathEditMode="relative" rAng="0" ptsTypes="AA">
                                      <p:cBhvr>
                                        <p:cTn id="59" dur="75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2" grpId="0"/>
      <p:bldP spid="52" grpId="1"/>
      <p:bldP spid="53" grpId="0"/>
      <p:bldP spid="53" grpId="1"/>
      <p:bldP spid="54" grpId="0"/>
      <p:bldP spid="54" grpId="1"/>
      <p:bldP spid="55" grpId="0"/>
      <p:bldP spid="55" grpId="1"/>
      <p:bldP spid="56" grpId="0"/>
      <p:bldP spid="56" grpId="1"/>
      <p:bldP spid="57" grpId="0"/>
      <p:bldP spid="57" grpId="1"/>
      <p:bldP spid="59" grpId="0"/>
      <p:bldP spid="59" grpId="1"/>
      <p:bldP spid="60" grpId="0"/>
      <p:bldP spid="60" grpId="1"/>
      <p:bldP spid="61" grpId="0"/>
      <p:bldP spid="61" grpId="1"/>
      <p:bldP spid="63" grpId="0"/>
      <p:bldP spid="63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458018" y="1592533"/>
            <a:ext cx="11520441" cy="4388815"/>
            <a:chOff x="457199" y="1469470"/>
            <a:chExt cx="11522075" cy="5230544"/>
          </a:xfrm>
        </p:grpSpPr>
        <p:sp>
          <p:nvSpPr>
            <p:cNvPr id="35" name="Rectangle 34"/>
            <p:cNvSpPr/>
            <p:nvPr/>
          </p:nvSpPr>
          <p:spPr bwMode="auto">
            <a:xfrm>
              <a:off x="457199" y="1469470"/>
              <a:ext cx="3747720" cy="5230544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4344376" y="1469470"/>
              <a:ext cx="3747720" cy="5230544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8231554" y="1469470"/>
              <a:ext cx="3747720" cy="5230544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8549131" y="4798301"/>
            <a:ext cx="3138569" cy="835900"/>
            <a:chOff x="8549462" y="5737502"/>
            <a:chExt cx="3139014" cy="836018"/>
          </a:xfrm>
        </p:grpSpPr>
        <p:grpSp>
          <p:nvGrpSpPr>
            <p:cNvPr id="25" name="Group 24"/>
            <p:cNvGrpSpPr/>
            <p:nvPr/>
          </p:nvGrpSpPr>
          <p:grpSpPr>
            <a:xfrm>
              <a:off x="9036400" y="5737502"/>
              <a:ext cx="2165140" cy="385860"/>
              <a:chOff x="8446309" y="5819616"/>
              <a:chExt cx="2122879" cy="378328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446309" y="5819616"/>
                <a:ext cx="922751" cy="378328"/>
              </a:xfrm>
              <a:prstGeom prst="rect">
                <a:avLst/>
              </a:prstGeom>
              <a:noFill/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800" b="30800"/>
              <a:stretch/>
            </p:blipFill>
            <p:spPr>
              <a:xfrm>
                <a:off x="9503481" y="5823349"/>
                <a:ext cx="1065707" cy="306921"/>
              </a:xfrm>
              <a:prstGeom prst="rect">
                <a:avLst/>
              </a:prstGeom>
            </p:spPr>
          </p:pic>
        </p:grpSp>
        <p:grpSp>
          <p:nvGrpSpPr>
            <p:cNvPr id="55" name="Group 54"/>
            <p:cNvGrpSpPr/>
            <p:nvPr/>
          </p:nvGrpSpPr>
          <p:grpSpPr>
            <a:xfrm>
              <a:off x="8549462" y="6141361"/>
              <a:ext cx="3139014" cy="432159"/>
              <a:chOff x="8157755" y="6215592"/>
              <a:chExt cx="3077744" cy="42372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57755" y="6278870"/>
                <a:ext cx="1441785" cy="360446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-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71302" y="6215592"/>
                <a:ext cx="1464197" cy="367479"/>
              </a:xfrm>
              <a:prstGeom prst="rect">
                <a:avLst/>
              </a:prstGeom>
            </p:spPr>
          </p:pic>
        </p:grpSp>
      </p:grpSp>
      <p:grpSp>
        <p:nvGrpSpPr>
          <p:cNvPr id="39" name="Group 38"/>
          <p:cNvGrpSpPr/>
          <p:nvPr/>
        </p:nvGrpSpPr>
        <p:grpSpPr>
          <a:xfrm>
            <a:off x="4834944" y="4850318"/>
            <a:ext cx="2701455" cy="815637"/>
            <a:chOff x="4834748" y="5789525"/>
            <a:chExt cx="2701838" cy="815753"/>
          </a:xfrm>
        </p:grpSpPr>
        <p:grpSp>
          <p:nvGrpSpPr>
            <p:cNvPr id="19" name="Group 18"/>
            <p:cNvGrpSpPr/>
            <p:nvPr/>
          </p:nvGrpSpPr>
          <p:grpSpPr>
            <a:xfrm>
              <a:off x="4834748" y="6223021"/>
              <a:ext cx="2701838" cy="382257"/>
              <a:chOff x="4708300" y="6295658"/>
              <a:chExt cx="2649101" cy="374796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-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1922"/>
              <a:stretch/>
            </p:blipFill>
            <p:spPr>
              <a:xfrm>
                <a:off x="4708300" y="6354134"/>
                <a:ext cx="1211252" cy="316320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-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47311" y="6295658"/>
                <a:ext cx="1110090" cy="298614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5220250" y="5789525"/>
              <a:ext cx="1930832" cy="402266"/>
              <a:chOff x="4718671" y="5870624"/>
              <a:chExt cx="1893144" cy="394414"/>
            </a:xfrm>
          </p:grpSpPr>
          <p:sp>
            <p:nvSpPr>
              <p:cNvPr id="44" name="Freeform 11"/>
              <p:cNvSpPr>
                <a:spLocks noEditPoints="1"/>
              </p:cNvSpPr>
              <p:nvPr/>
            </p:nvSpPr>
            <p:spPr bwMode="black">
              <a:xfrm>
                <a:off x="5488487" y="5870624"/>
                <a:ext cx="320356" cy="394414"/>
              </a:xfrm>
              <a:custGeom>
                <a:avLst/>
                <a:gdLst>
                  <a:gd name="T0" fmla="*/ 574 w 618"/>
                  <a:gd name="T1" fmla="*/ 227 h 723"/>
                  <a:gd name="T2" fmla="*/ 530 w 618"/>
                  <a:gd name="T3" fmla="*/ 272 h 723"/>
                  <a:gd name="T4" fmla="*/ 530 w 618"/>
                  <a:gd name="T5" fmla="*/ 446 h 723"/>
                  <a:gd name="T6" fmla="*/ 574 w 618"/>
                  <a:gd name="T7" fmla="*/ 491 h 723"/>
                  <a:gd name="T8" fmla="*/ 618 w 618"/>
                  <a:gd name="T9" fmla="*/ 446 h 723"/>
                  <a:gd name="T10" fmla="*/ 618 w 618"/>
                  <a:gd name="T11" fmla="*/ 272 h 723"/>
                  <a:gd name="T12" fmla="*/ 574 w 618"/>
                  <a:gd name="T13" fmla="*/ 227 h 723"/>
                  <a:gd name="T14" fmla="*/ 44 w 618"/>
                  <a:gd name="T15" fmla="*/ 227 h 723"/>
                  <a:gd name="T16" fmla="*/ 0 w 618"/>
                  <a:gd name="T17" fmla="*/ 272 h 723"/>
                  <a:gd name="T18" fmla="*/ 0 w 618"/>
                  <a:gd name="T19" fmla="*/ 446 h 723"/>
                  <a:gd name="T20" fmla="*/ 44 w 618"/>
                  <a:gd name="T21" fmla="*/ 491 h 723"/>
                  <a:gd name="T22" fmla="*/ 88 w 618"/>
                  <a:gd name="T23" fmla="*/ 446 h 723"/>
                  <a:gd name="T24" fmla="*/ 88 w 618"/>
                  <a:gd name="T25" fmla="*/ 272 h 723"/>
                  <a:gd name="T26" fmla="*/ 44 w 618"/>
                  <a:gd name="T27" fmla="*/ 227 h 723"/>
                  <a:gd name="T28" fmla="*/ 505 w 618"/>
                  <a:gd name="T29" fmla="*/ 228 h 723"/>
                  <a:gd name="T30" fmla="*/ 505 w 618"/>
                  <a:gd name="T31" fmla="*/ 547 h 723"/>
                  <a:gd name="T32" fmla="*/ 471 w 618"/>
                  <a:gd name="T33" fmla="*/ 581 h 723"/>
                  <a:gd name="T34" fmla="*/ 432 w 618"/>
                  <a:gd name="T35" fmla="*/ 581 h 723"/>
                  <a:gd name="T36" fmla="*/ 432 w 618"/>
                  <a:gd name="T37" fmla="*/ 678 h 723"/>
                  <a:gd name="T38" fmla="*/ 388 w 618"/>
                  <a:gd name="T39" fmla="*/ 723 h 723"/>
                  <a:gd name="T40" fmla="*/ 344 w 618"/>
                  <a:gd name="T41" fmla="*/ 678 h 723"/>
                  <a:gd name="T42" fmla="*/ 344 w 618"/>
                  <a:gd name="T43" fmla="*/ 581 h 723"/>
                  <a:gd name="T44" fmla="*/ 276 w 618"/>
                  <a:gd name="T45" fmla="*/ 581 h 723"/>
                  <a:gd name="T46" fmla="*/ 276 w 618"/>
                  <a:gd name="T47" fmla="*/ 678 h 723"/>
                  <a:gd name="T48" fmla="*/ 232 w 618"/>
                  <a:gd name="T49" fmla="*/ 723 h 723"/>
                  <a:gd name="T50" fmla="*/ 188 w 618"/>
                  <a:gd name="T51" fmla="*/ 678 h 723"/>
                  <a:gd name="T52" fmla="*/ 188 w 618"/>
                  <a:gd name="T53" fmla="*/ 581 h 723"/>
                  <a:gd name="T54" fmla="*/ 149 w 618"/>
                  <a:gd name="T55" fmla="*/ 581 h 723"/>
                  <a:gd name="T56" fmla="*/ 115 w 618"/>
                  <a:gd name="T57" fmla="*/ 547 h 723"/>
                  <a:gd name="T58" fmla="*/ 115 w 618"/>
                  <a:gd name="T59" fmla="*/ 228 h 723"/>
                  <a:gd name="T60" fmla="*/ 505 w 618"/>
                  <a:gd name="T61" fmla="*/ 228 h 723"/>
                  <a:gd name="T62" fmla="*/ 402 w 618"/>
                  <a:gd name="T63" fmla="*/ 63 h 723"/>
                  <a:gd name="T64" fmla="*/ 438 w 618"/>
                  <a:gd name="T65" fmla="*/ 11 h 723"/>
                  <a:gd name="T66" fmla="*/ 437 w 618"/>
                  <a:gd name="T67" fmla="*/ 2 h 723"/>
                  <a:gd name="T68" fmla="*/ 428 w 618"/>
                  <a:gd name="T69" fmla="*/ 4 h 723"/>
                  <a:gd name="T70" fmla="*/ 390 w 618"/>
                  <a:gd name="T71" fmla="*/ 59 h 723"/>
                  <a:gd name="T72" fmla="*/ 309 w 618"/>
                  <a:gd name="T73" fmla="*/ 43 h 723"/>
                  <a:gd name="T74" fmla="*/ 228 w 618"/>
                  <a:gd name="T75" fmla="*/ 59 h 723"/>
                  <a:gd name="T76" fmla="*/ 190 w 618"/>
                  <a:gd name="T77" fmla="*/ 4 h 723"/>
                  <a:gd name="T78" fmla="*/ 181 w 618"/>
                  <a:gd name="T79" fmla="*/ 2 h 723"/>
                  <a:gd name="T80" fmla="*/ 180 w 618"/>
                  <a:gd name="T81" fmla="*/ 11 h 723"/>
                  <a:gd name="T82" fmla="*/ 216 w 618"/>
                  <a:gd name="T83" fmla="*/ 63 h 723"/>
                  <a:gd name="T84" fmla="*/ 114 w 618"/>
                  <a:gd name="T85" fmla="*/ 200 h 723"/>
                  <a:gd name="T86" fmla="*/ 504 w 618"/>
                  <a:gd name="T87" fmla="*/ 200 h 723"/>
                  <a:gd name="T88" fmla="*/ 402 w 618"/>
                  <a:gd name="T89" fmla="*/ 63 h 723"/>
                  <a:gd name="T90" fmla="*/ 227 w 618"/>
                  <a:gd name="T91" fmla="*/ 146 h 723"/>
                  <a:gd name="T92" fmla="*/ 205 w 618"/>
                  <a:gd name="T93" fmla="*/ 124 h 723"/>
                  <a:gd name="T94" fmla="*/ 227 w 618"/>
                  <a:gd name="T95" fmla="*/ 103 h 723"/>
                  <a:gd name="T96" fmla="*/ 248 w 618"/>
                  <a:gd name="T97" fmla="*/ 124 h 723"/>
                  <a:gd name="T98" fmla="*/ 227 w 618"/>
                  <a:gd name="T99" fmla="*/ 146 h 723"/>
                  <a:gd name="T100" fmla="*/ 394 w 618"/>
                  <a:gd name="T101" fmla="*/ 146 h 723"/>
                  <a:gd name="T102" fmla="*/ 373 w 618"/>
                  <a:gd name="T103" fmla="*/ 124 h 723"/>
                  <a:gd name="T104" fmla="*/ 394 w 618"/>
                  <a:gd name="T105" fmla="*/ 103 h 723"/>
                  <a:gd name="T106" fmla="*/ 416 w 618"/>
                  <a:gd name="T107" fmla="*/ 124 h 723"/>
                  <a:gd name="T108" fmla="*/ 394 w 618"/>
                  <a:gd name="T109" fmla="*/ 146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18" h="723">
                    <a:moveTo>
                      <a:pt x="574" y="227"/>
                    </a:moveTo>
                    <a:cubicBezTo>
                      <a:pt x="550" y="227"/>
                      <a:pt x="530" y="247"/>
                      <a:pt x="530" y="272"/>
                    </a:cubicBezTo>
                    <a:cubicBezTo>
                      <a:pt x="530" y="446"/>
                      <a:pt x="530" y="446"/>
                      <a:pt x="530" y="446"/>
                    </a:cubicBezTo>
                    <a:cubicBezTo>
                      <a:pt x="530" y="471"/>
                      <a:pt x="550" y="491"/>
                      <a:pt x="574" y="491"/>
                    </a:cubicBezTo>
                    <a:cubicBezTo>
                      <a:pt x="598" y="491"/>
                      <a:pt x="618" y="471"/>
                      <a:pt x="618" y="446"/>
                    </a:cubicBezTo>
                    <a:cubicBezTo>
                      <a:pt x="618" y="272"/>
                      <a:pt x="618" y="272"/>
                      <a:pt x="618" y="272"/>
                    </a:cubicBezTo>
                    <a:cubicBezTo>
                      <a:pt x="618" y="247"/>
                      <a:pt x="598" y="227"/>
                      <a:pt x="574" y="227"/>
                    </a:cubicBezTo>
                    <a:close/>
                    <a:moveTo>
                      <a:pt x="44" y="227"/>
                    </a:moveTo>
                    <a:cubicBezTo>
                      <a:pt x="20" y="227"/>
                      <a:pt x="0" y="247"/>
                      <a:pt x="0" y="272"/>
                    </a:cubicBezTo>
                    <a:cubicBezTo>
                      <a:pt x="0" y="446"/>
                      <a:pt x="0" y="446"/>
                      <a:pt x="0" y="446"/>
                    </a:cubicBezTo>
                    <a:cubicBezTo>
                      <a:pt x="0" y="471"/>
                      <a:pt x="20" y="491"/>
                      <a:pt x="44" y="491"/>
                    </a:cubicBezTo>
                    <a:cubicBezTo>
                      <a:pt x="68" y="491"/>
                      <a:pt x="88" y="471"/>
                      <a:pt x="88" y="446"/>
                    </a:cubicBezTo>
                    <a:cubicBezTo>
                      <a:pt x="88" y="272"/>
                      <a:pt x="88" y="272"/>
                      <a:pt x="88" y="272"/>
                    </a:cubicBezTo>
                    <a:cubicBezTo>
                      <a:pt x="88" y="247"/>
                      <a:pt x="68" y="227"/>
                      <a:pt x="44" y="227"/>
                    </a:cubicBezTo>
                    <a:close/>
                    <a:moveTo>
                      <a:pt x="505" y="228"/>
                    </a:moveTo>
                    <a:cubicBezTo>
                      <a:pt x="505" y="547"/>
                      <a:pt x="505" y="547"/>
                      <a:pt x="505" y="547"/>
                    </a:cubicBezTo>
                    <a:cubicBezTo>
                      <a:pt x="505" y="566"/>
                      <a:pt x="490" y="581"/>
                      <a:pt x="471" y="581"/>
                    </a:cubicBezTo>
                    <a:cubicBezTo>
                      <a:pt x="432" y="581"/>
                      <a:pt x="432" y="581"/>
                      <a:pt x="432" y="581"/>
                    </a:cubicBezTo>
                    <a:cubicBezTo>
                      <a:pt x="432" y="678"/>
                      <a:pt x="432" y="678"/>
                      <a:pt x="432" y="678"/>
                    </a:cubicBezTo>
                    <a:cubicBezTo>
                      <a:pt x="432" y="703"/>
                      <a:pt x="412" y="723"/>
                      <a:pt x="388" y="723"/>
                    </a:cubicBezTo>
                    <a:cubicBezTo>
                      <a:pt x="364" y="723"/>
                      <a:pt x="344" y="703"/>
                      <a:pt x="344" y="678"/>
                    </a:cubicBezTo>
                    <a:cubicBezTo>
                      <a:pt x="344" y="581"/>
                      <a:pt x="344" y="581"/>
                      <a:pt x="344" y="581"/>
                    </a:cubicBezTo>
                    <a:cubicBezTo>
                      <a:pt x="276" y="581"/>
                      <a:pt x="276" y="581"/>
                      <a:pt x="276" y="581"/>
                    </a:cubicBezTo>
                    <a:cubicBezTo>
                      <a:pt x="276" y="678"/>
                      <a:pt x="276" y="678"/>
                      <a:pt x="276" y="678"/>
                    </a:cubicBezTo>
                    <a:cubicBezTo>
                      <a:pt x="276" y="703"/>
                      <a:pt x="256" y="723"/>
                      <a:pt x="232" y="723"/>
                    </a:cubicBezTo>
                    <a:cubicBezTo>
                      <a:pt x="208" y="723"/>
                      <a:pt x="188" y="703"/>
                      <a:pt x="188" y="678"/>
                    </a:cubicBezTo>
                    <a:cubicBezTo>
                      <a:pt x="188" y="581"/>
                      <a:pt x="188" y="581"/>
                      <a:pt x="188" y="581"/>
                    </a:cubicBezTo>
                    <a:cubicBezTo>
                      <a:pt x="149" y="581"/>
                      <a:pt x="149" y="581"/>
                      <a:pt x="149" y="581"/>
                    </a:cubicBezTo>
                    <a:cubicBezTo>
                      <a:pt x="130" y="581"/>
                      <a:pt x="115" y="566"/>
                      <a:pt x="115" y="547"/>
                    </a:cubicBezTo>
                    <a:cubicBezTo>
                      <a:pt x="115" y="228"/>
                      <a:pt x="115" y="228"/>
                      <a:pt x="115" y="228"/>
                    </a:cubicBezTo>
                    <a:lnTo>
                      <a:pt x="505" y="228"/>
                    </a:lnTo>
                    <a:close/>
                    <a:moveTo>
                      <a:pt x="402" y="63"/>
                    </a:moveTo>
                    <a:cubicBezTo>
                      <a:pt x="438" y="11"/>
                      <a:pt x="438" y="11"/>
                      <a:pt x="438" y="11"/>
                    </a:cubicBezTo>
                    <a:cubicBezTo>
                      <a:pt x="440" y="8"/>
                      <a:pt x="439" y="4"/>
                      <a:pt x="437" y="2"/>
                    </a:cubicBezTo>
                    <a:cubicBezTo>
                      <a:pt x="434" y="0"/>
                      <a:pt x="430" y="1"/>
                      <a:pt x="428" y="4"/>
                    </a:cubicBezTo>
                    <a:cubicBezTo>
                      <a:pt x="390" y="59"/>
                      <a:pt x="390" y="59"/>
                      <a:pt x="390" y="59"/>
                    </a:cubicBezTo>
                    <a:cubicBezTo>
                      <a:pt x="365" y="49"/>
                      <a:pt x="338" y="43"/>
                      <a:pt x="309" y="43"/>
                    </a:cubicBezTo>
                    <a:cubicBezTo>
                      <a:pt x="280" y="43"/>
                      <a:pt x="253" y="49"/>
                      <a:pt x="228" y="59"/>
                    </a:cubicBezTo>
                    <a:cubicBezTo>
                      <a:pt x="190" y="4"/>
                      <a:pt x="190" y="4"/>
                      <a:pt x="190" y="4"/>
                    </a:cubicBezTo>
                    <a:cubicBezTo>
                      <a:pt x="188" y="1"/>
                      <a:pt x="184" y="0"/>
                      <a:pt x="181" y="2"/>
                    </a:cubicBezTo>
                    <a:cubicBezTo>
                      <a:pt x="179" y="4"/>
                      <a:pt x="178" y="8"/>
                      <a:pt x="180" y="11"/>
                    </a:cubicBezTo>
                    <a:cubicBezTo>
                      <a:pt x="216" y="63"/>
                      <a:pt x="216" y="63"/>
                      <a:pt x="216" y="63"/>
                    </a:cubicBezTo>
                    <a:cubicBezTo>
                      <a:pt x="159" y="90"/>
                      <a:pt x="119" y="141"/>
                      <a:pt x="114" y="200"/>
                    </a:cubicBezTo>
                    <a:cubicBezTo>
                      <a:pt x="504" y="200"/>
                      <a:pt x="504" y="200"/>
                      <a:pt x="504" y="200"/>
                    </a:cubicBezTo>
                    <a:cubicBezTo>
                      <a:pt x="499" y="141"/>
                      <a:pt x="459" y="90"/>
                      <a:pt x="402" y="63"/>
                    </a:cubicBezTo>
                    <a:close/>
                    <a:moveTo>
                      <a:pt x="227" y="146"/>
                    </a:moveTo>
                    <a:cubicBezTo>
                      <a:pt x="215" y="146"/>
                      <a:pt x="205" y="136"/>
                      <a:pt x="205" y="124"/>
                    </a:cubicBezTo>
                    <a:cubicBezTo>
                      <a:pt x="205" y="113"/>
                      <a:pt x="215" y="103"/>
                      <a:pt x="227" y="103"/>
                    </a:cubicBezTo>
                    <a:cubicBezTo>
                      <a:pt x="239" y="103"/>
                      <a:pt x="248" y="113"/>
                      <a:pt x="248" y="124"/>
                    </a:cubicBezTo>
                    <a:cubicBezTo>
                      <a:pt x="248" y="136"/>
                      <a:pt x="239" y="146"/>
                      <a:pt x="227" y="146"/>
                    </a:cubicBezTo>
                    <a:close/>
                    <a:moveTo>
                      <a:pt x="394" y="146"/>
                    </a:moveTo>
                    <a:cubicBezTo>
                      <a:pt x="382" y="146"/>
                      <a:pt x="373" y="136"/>
                      <a:pt x="373" y="124"/>
                    </a:cubicBezTo>
                    <a:cubicBezTo>
                      <a:pt x="373" y="113"/>
                      <a:pt x="382" y="103"/>
                      <a:pt x="394" y="103"/>
                    </a:cubicBezTo>
                    <a:cubicBezTo>
                      <a:pt x="406" y="103"/>
                      <a:pt x="416" y="113"/>
                      <a:pt x="416" y="124"/>
                    </a:cubicBezTo>
                    <a:cubicBezTo>
                      <a:pt x="416" y="136"/>
                      <a:pt x="406" y="146"/>
                      <a:pt x="394" y="14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8" name="Freeform 47"/>
              <p:cNvSpPr>
                <a:spLocks noChangeAspect="1" noEditPoints="1"/>
              </p:cNvSpPr>
              <p:nvPr/>
            </p:nvSpPr>
            <p:spPr bwMode="black">
              <a:xfrm>
                <a:off x="4718671" y="5918276"/>
                <a:ext cx="300330" cy="299110"/>
              </a:xfrm>
              <a:custGeom>
                <a:avLst/>
                <a:gdLst>
                  <a:gd name="T0" fmla="*/ 112 w 246"/>
                  <a:gd name="T1" fmla="*/ 19 h 245"/>
                  <a:gd name="T2" fmla="*/ 246 w 246"/>
                  <a:gd name="T3" fmla="*/ 0 h 245"/>
                  <a:gd name="T4" fmla="*/ 246 w 246"/>
                  <a:gd name="T5" fmla="*/ 116 h 245"/>
                  <a:gd name="T6" fmla="*/ 112 w 246"/>
                  <a:gd name="T7" fmla="*/ 116 h 245"/>
                  <a:gd name="T8" fmla="*/ 112 w 246"/>
                  <a:gd name="T9" fmla="*/ 19 h 245"/>
                  <a:gd name="T10" fmla="*/ 102 w 246"/>
                  <a:gd name="T11" fmla="*/ 116 h 245"/>
                  <a:gd name="T12" fmla="*/ 102 w 246"/>
                  <a:gd name="T13" fmla="*/ 19 h 245"/>
                  <a:gd name="T14" fmla="*/ 0 w 246"/>
                  <a:gd name="T15" fmla="*/ 34 h 245"/>
                  <a:gd name="T16" fmla="*/ 0 w 246"/>
                  <a:gd name="T17" fmla="*/ 116 h 245"/>
                  <a:gd name="T18" fmla="*/ 102 w 246"/>
                  <a:gd name="T19" fmla="*/ 116 h 245"/>
                  <a:gd name="T20" fmla="*/ 102 w 246"/>
                  <a:gd name="T21" fmla="*/ 126 h 245"/>
                  <a:gd name="T22" fmla="*/ 0 w 246"/>
                  <a:gd name="T23" fmla="*/ 126 h 245"/>
                  <a:gd name="T24" fmla="*/ 0 w 246"/>
                  <a:gd name="T25" fmla="*/ 211 h 245"/>
                  <a:gd name="T26" fmla="*/ 102 w 246"/>
                  <a:gd name="T27" fmla="*/ 226 h 245"/>
                  <a:gd name="T28" fmla="*/ 102 w 246"/>
                  <a:gd name="T29" fmla="*/ 126 h 245"/>
                  <a:gd name="T30" fmla="*/ 112 w 246"/>
                  <a:gd name="T31" fmla="*/ 126 h 245"/>
                  <a:gd name="T32" fmla="*/ 112 w 246"/>
                  <a:gd name="T33" fmla="*/ 226 h 245"/>
                  <a:gd name="T34" fmla="*/ 246 w 246"/>
                  <a:gd name="T35" fmla="*/ 245 h 245"/>
                  <a:gd name="T36" fmla="*/ 246 w 246"/>
                  <a:gd name="T37" fmla="*/ 126 h 245"/>
                  <a:gd name="T38" fmla="*/ 112 w 246"/>
                  <a:gd name="T39" fmla="*/ 126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6" h="245">
                    <a:moveTo>
                      <a:pt x="112" y="19"/>
                    </a:moveTo>
                    <a:lnTo>
                      <a:pt x="246" y="0"/>
                    </a:lnTo>
                    <a:lnTo>
                      <a:pt x="246" y="116"/>
                    </a:lnTo>
                    <a:lnTo>
                      <a:pt x="112" y="116"/>
                    </a:lnTo>
                    <a:lnTo>
                      <a:pt x="112" y="19"/>
                    </a:lnTo>
                    <a:close/>
                    <a:moveTo>
                      <a:pt x="102" y="116"/>
                    </a:moveTo>
                    <a:lnTo>
                      <a:pt x="102" y="19"/>
                    </a:lnTo>
                    <a:lnTo>
                      <a:pt x="0" y="34"/>
                    </a:lnTo>
                    <a:lnTo>
                      <a:pt x="0" y="116"/>
                    </a:lnTo>
                    <a:lnTo>
                      <a:pt x="102" y="116"/>
                    </a:lnTo>
                    <a:close/>
                    <a:moveTo>
                      <a:pt x="102" y="126"/>
                    </a:moveTo>
                    <a:lnTo>
                      <a:pt x="0" y="126"/>
                    </a:lnTo>
                    <a:lnTo>
                      <a:pt x="0" y="211"/>
                    </a:lnTo>
                    <a:lnTo>
                      <a:pt x="102" y="226"/>
                    </a:lnTo>
                    <a:lnTo>
                      <a:pt x="102" y="126"/>
                    </a:lnTo>
                    <a:close/>
                    <a:moveTo>
                      <a:pt x="112" y="126"/>
                    </a:moveTo>
                    <a:lnTo>
                      <a:pt x="112" y="226"/>
                    </a:lnTo>
                    <a:lnTo>
                      <a:pt x="246" y="245"/>
                    </a:lnTo>
                    <a:lnTo>
                      <a:pt x="246" y="126"/>
                    </a:lnTo>
                    <a:lnTo>
                      <a:pt x="112" y="12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/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grpSp>
            <p:nvGrpSpPr>
              <p:cNvPr id="49" name="Group 48"/>
              <p:cNvGrpSpPr>
                <a:grpSpLocks noChangeAspect="1"/>
              </p:cNvGrpSpPr>
              <p:nvPr/>
            </p:nvGrpSpPr>
            <p:grpSpPr bwMode="black">
              <a:xfrm>
                <a:off x="6278329" y="5873298"/>
                <a:ext cx="333486" cy="389066"/>
                <a:chOff x="396875" y="1300163"/>
                <a:chExt cx="1162051" cy="1355725"/>
              </a:xfrm>
            </p:grpSpPr>
            <p:sp>
              <p:nvSpPr>
                <p:cNvPr id="50" name="Freeform 49"/>
                <p:cNvSpPr>
                  <a:spLocks/>
                </p:cNvSpPr>
                <p:nvPr/>
              </p:nvSpPr>
              <p:spPr bwMode="black">
                <a:xfrm>
                  <a:off x="396875" y="1616075"/>
                  <a:ext cx="1162051" cy="1039813"/>
                </a:xfrm>
                <a:custGeom>
                  <a:avLst/>
                  <a:gdLst>
                    <a:gd name="T0" fmla="*/ 455 w 539"/>
                    <a:gd name="T1" fmla="*/ 186 h 482"/>
                    <a:gd name="T2" fmla="*/ 522 w 539"/>
                    <a:gd name="T3" fmla="*/ 67 h 482"/>
                    <a:gd name="T4" fmla="*/ 408 w 539"/>
                    <a:gd name="T5" fmla="*/ 5 h 482"/>
                    <a:gd name="T6" fmla="*/ 288 w 539"/>
                    <a:gd name="T7" fmla="*/ 34 h 482"/>
                    <a:gd name="T8" fmla="*/ 184 w 539"/>
                    <a:gd name="T9" fmla="*/ 7 h 482"/>
                    <a:gd name="T10" fmla="*/ 55 w 539"/>
                    <a:gd name="T11" fmla="*/ 86 h 482"/>
                    <a:gd name="T12" fmla="*/ 95 w 539"/>
                    <a:gd name="T13" fmla="*/ 401 h 482"/>
                    <a:gd name="T14" fmla="*/ 194 w 539"/>
                    <a:gd name="T15" fmla="*/ 480 h 482"/>
                    <a:gd name="T16" fmla="*/ 296 w 539"/>
                    <a:gd name="T17" fmla="*/ 455 h 482"/>
                    <a:gd name="T18" fmla="*/ 400 w 539"/>
                    <a:gd name="T19" fmla="*/ 479 h 482"/>
                    <a:gd name="T20" fmla="*/ 496 w 539"/>
                    <a:gd name="T21" fmla="*/ 402 h 482"/>
                    <a:gd name="T22" fmla="*/ 539 w 539"/>
                    <a:gd name="T23" fmla="*/ 313 h 482"/>
                    <a:gd name="T24" fmla="*/ 455 w 539"/>
                    <a:gd name="T25" fmla="*/ 186 h 4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39" h="482">
                      <a:moveTo>
                        <a:pt x="455" y="186"/>
                      </a:moveTo>
                      <a:cubicBezTo>
                        <a:pt x="454" y="107"/>
                        <a:pt x="519" y="69"/>
                        <a:pt x="522" y="67"/>
                      </a:cubicBezTo>
                      <a:cubicBezTo>
                        <a:pt x="485" y="13"/>
                        <a:pt x="428" y="6"/>
                        <a:pt x="408" y="5"/>
                      </a:cubicBezTo>
                      <a:cubicBezTo>
                        <a:pt x="359" y="0"/>
                        <a:pt x="312" y="34"/>
                        <a:pt x="288" y="34"/>
                      </a:cubicBezTo>
                      <a:cubicBezTo>
                        <a:pt x="263" y="34"/>
                        <a:pt x="225" y="6"/>
                        <a:pt x="184" y="7"/>
                      </a:cubicBezTo>
                      <a:cubicBezTo>
                        <a:pt x="131" y="8"/>
                        <a:pt x="82" y="38"/>
                        <a:pt x="55" y="86"/>
                      </a:cubicBezTo>
                      <a:cubicBezTo>
                        <a:pt x="0" y="182"/>
                        <a:pt x="41" y="323"/>
                        <a:pt x="95" y="401"/>
                      </a:cubicBezTo>
                      <a:cubicBezTo>
                        <a:pt x="121" y="439"/>
                        <a:pt x="153" y="482"/>
                        <a:pt x="194" y="480"/>
                      </a:cubicBezTo>
                      <a:cubicBezTo>
                        <a:pt x="234" y="479"/>
                        <a:pt x="248" y="455"/>
                        <a:pt x="296" y="455"/>
                      </a:cubicBezTo>
                      <a:cubicBezTo>
                        <a:pt x="344" y="454"/>
                        <a:pt x="358" y="480"/>
                        <a:pt x="400" y="479"/>
                      </a:cubicBezTo>
                      <a:cubicBezTo>
                        <a:pt x="443" y="478"/>
                        <a:pt x="470" y="440"/>
                        <a:pt x="496" y="402"/>
                      </a:cubicBezTo>
                      <a:cubicBezTo>
                        <a:pt x="526" y="358"/>
                        <a:pt x="538" y="315"/>
                        <a:pt x="539" y="313"/>
                      </a:cubicBezTo>
                      <a:cubicBezTo>
                        <a:pt x="538" y="313"/>
                        <a:pt x="456" y="281"/>
                        <a:pt x="455" y="186"/>
                      </a:cubicBez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/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6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Freeform 50"/>
                <p:cNvSpPr>
                  <a:spLocks/>
                </p:cNvSpPr>
                <p:nvPr/>
              </p:nvSpPr>
              <p:spPr bwMode="black">
                <a:xfrm>
                  <a:off x="996950" y="1300163"/>
                  <a:ext cx="288925" cy="317500"/>
                </a:xfrm>
                <a:custGeom>
                  <a:avLst/>
                  <a:gdLst>
                    <a:gd name="T0" fmla="*/ 98 w 134"/>
                    <a:gd name="T1" fmla="*/ 100 h 147"/>
                    <a:gd name="T2" fmla="*/ 130 w 134"/>
                    <a:gd name="T3" fmla="*/ 0 h 147"/>
                    <a:gd name="T4" fmla="*/ 38 w 134"/>
                    <a:gd name="T5" fmla="*/ 47 h 147"/>
                    <a:gd name="T6" fmla="*/ 5 w 134"/>
                    <a:gd name="T7" fmla="*/ 144 h 147"/>
                    <a:gd name="T8" fmla="*/ 98 w 134"/>
                    <a:gd name="T9" fmla="*/ 100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4" h="147">
                      <a:moveTo>
                        <a:pt x="98" y="100"/>
                      </a:moveTo>
                      <a:cubicBezTo>
                        <a:pt x="120" y="73"/>
                        <a:pt x="134" y="36"/>
                        <a:pt x="130" y="0"/>
                      </a:cubicBezTo>
                      <a:cubicBezTo>
                        <a:pt x="99" y="1"/>
                        <a:pt x="61" y="21"/>
                        <a:pt x="38" y="47"/>
                      </a:cubicBezTo>
                      <a:cubicBezTo>
                        <a:pt x="18" y="71"/>
                        <a:pt x="0" y="108"/>
                        <a:pt x="5" y="144"/>
                      </a:cubicBezTo>
                      <a:cubicBezTo>
                        <a:pt x="40" y="147"/>
                        <a:pt x="76" y="126"/>
                        <a:pt x="98" y="100"/>
                      </a:cubicBez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/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6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24" name="Group 23"/>
          <p:cNvGrpSpPr/>
          <p:nvPr/>
        </p:nvGrpSpPr>
        <p:grpSpPr>
          <a:xfrm>
            <a:off x="1473590" y="4612211"/>
            <a:ext cx="1489428" cy="1143791"/>
            <a:chOff x="1415867" y="5571636"/>
            <a:chExt cx="1622001" cy="1245600"/>
          </a:xfrm>
        </p:grpSpPr>
        <p:grpSp>
          <p:nvGrpSpPr>
            <p:cNvPr id="22" name="Group 21"/>
            <p:cNvGrpSpPr/>
            <p:nvPr/>
          </p:nvGrpSpPr>
          <p:grpSpPr>
            <a:xfrm rot="264667" flipH="1" flipV="1">
              <a:off x="1570920" y="5571636"/>
              <a:ext cx="1236778" cy="1245600"/>
              <a:chOff x="1687693" y="5642617"/>
              <a:chExt cx="1114834" cy="1122784"/>
            </a:xfrm>
          </p:grpSpPr>
          <p:grpSp>
            <p:nvGrpSpPr>
              <p:cNvPr id="6" name="Group 4"/>
              <p:cNvGrpSpPr>
                <a:grpSpLocks noChangeAspect="1"/>
              </p:cNvGrpSpPr>
              <p:nvPr/>
            </p:nvGrpSpPr>
            <p:grpSpPr bwMode="auto">
              <a:xfrm rot="19703189">
                <a:off x="1687693" y="5642617"/>
                <a:ext cx="1114834" cy="1122784"/>
                <a:chOff x="764" y="3577"/>
                <a:chExt cx="561" cy="565"/>
              </a:xfrm>
            </p:grpSpPr>
            <p:sp>
              <p:nvSpPr>
                <p:cNvPr id="17" name="Freeform 5"/>
                <p:cNvSpPr>
                  <a:spLocks noEditPoints="1"/>
                </p:cNvSpPr>
                <p:nvPr/>
              </p:nvSpPr>
              <p:spPr bwMode="auto">
                <a:xfrm>
                  <a:off x="977" y="3794"/>
                  <a:ext cx="348" cy="348"/>
                </a:xfrm>
                <a:custGeom>
                  <a:avLst/>
                  <a:gdLst>
                    <a:gd name="T0" fmla="*/ 52 w 56"/>
                    <a:gd name="T1" fmla="*/ 24 h 56"/>
                    <a:gd name="T2" fmla="*/ 48 w 56"/>
                    <a:gd name="T3" fmla="*/ 14 h 56"/>
                    <a:gd name="T4" fmla="*/ 51 w 56"/>
                    <a:gd name="T5" fmla="*/ 11 h 56"/>
                    <a:gd name="T6" fmla="*/ 45 w 56"/>
                    <a:gd name="T7" fmla="*/ 5 h 56"/>
                    <a:gd name="T8" fmla="*/ 42 w 56"/>
                    <a:gd name="T9" fmla="*/ 8 h 56"/>
                    <a:gd name="T10" fmla="*/ 32 w 56"/>
                    <a:gd name="T11" fmla="*/ 4 h 56"/>
                    <a:gd name="T12" fmla="*/ 32 w 56"/>
                    <a:gd name="T13" fmla="*/ 0 h 56"/>
                    <a:gd name="T14" fmla="*/ 24 w 56"/>
                    <a:gd name="T15" fmla="*/ 0 h 56"/>
                    <a:gd name="T16" fmla="*/ 24 w 56"/>
                    <a:gd name="T17" fmla="*/ 4 h 56"/>
                    <a:gd name="T18" fmla="*/ 14 w 56"/>
                    <a:gd name="T19" fmla="*/ 8 h 56"/>
                    <a:gd name="T20" fmla="*/ 11 w 56"/>
                    <a:gd name="T21" fmla="*/ 5 h 56"/>
                    <a:gd name="T22" fmla="*/ 5 w 56"/>
                    <a:gd name="T23" fmla="*/ 11 h 56"/>
                    <a:gd name="T24" fmla="*/ 8 w 56"/>
                    <a:gd name="T25" fmla="*/ 14 h 56"/>
                    <a:gd name="T26" fmla="*/ 4 w 56"/>
                    <a:gd name="T27" fmla="*/ 24 h 56"/>
                    <a:gd name="T28" fmla="*/ 0 w 56"/>
                    <a:gd name="T29" fmla="*/ 24 h 56"/>
                    <a:gd name="T30" fmla="*/ 0 w 56"/>
                    <a:gd name="T31" fmla="*/ 32 h 56"/>
                    <a:gd name="T32" fmla="*/ 4 w 56"/>
                    <a:gd name="T33" fmla="*/ 32 h 56"/>
                    <a:gd name="T34" fmla="*/ 8 w 56"/>
                    <a:gd name="T35" fmla="*/ 42 h 56"/>
                    <a:gd name="T36" fmla="*/ 5 w 56"/>
                    <a:gd name="T37" fmla="*/ 45 h 56"/>
                    <a:gd name="T38" fmla="*/ 11 w 56"/>
                    <a:gd name="T39" fmla="*/ 51 h 56"/>
                    <a:gd name="T40" fmla="*/ 14 w 56"/>
                    <a:gd name="T41" fmla="*/ 48 h 56"/>
                    <a:gd name="T42" fmla="*/ 24 w 56"/>
                    <a:gd name="T43" fmla="*/ 52 h 56"/>
                    <a:gd name="T44" fmla="*/ 24 w 56"/>
                    <a:gd name="T45" fmla="*/ 56 h 56"/>
                    <a:gd name="T46" fmla="*/ 32 w 56"/>
                    <a:gd name="T47" fmla="*/ 56 h 56"/>
                    <a:gd name="T48" fmla="*/ 32 w 56"/>
                    <a:gd name="T49" fmla="*/ 52 h 56"/>
                    <a:gd name="T50" fmla="*/ 42 w 56"/>
                    <a:gd name="T51" fmla="*/ 48 h 56"/>
                    <a:gd name="T52" fmla="*/ 45 w 56"/>
                    <a:gd name="T53" fmla="*/ 51 h 56"/>
                    <a:gd name="T54" fmla="*/ 51 w 56"/>
                    <a:gd name="T55" fmla="*/ 45 h 56"/>
                    <a:gd name="T56" fmla="*/ 48 w 56"/>
                    <a:gd name="T57" fmla="*/ 42 h 56"/>
                    <a:gd name="T58" fmla="*/ 52 w 56"/>
                    <a:gd name="T59" fmla="*/ 32 h 56"/>
                    <a:gd name="T60" fmla="*/ 56 w 56"/>
                    <a:gd name="T61" fmla="*/ 32 h 56"/>
                    <a:gd name="T62" fmla="*/ 56 w 56"/>
                    <a:gd name="T63" fmla="*/ 24 h 56"/>
                    <a:gd name="T64" fmla="*/ 52 w 56"/>
                    <a:gd name="T65" fmla="*/ 24 h 56"/>
                    <a:gd name="T66" fmla="*/ 28 w 56"/>
                    <a:gd name="T67" fmla="*/ 44 h 56"/>
                    <a:gd name="T68" fmla="*/ 12 w 56"/>
                    <a:gd name="T69" fmla="*/ 28 h 56"/>
                    <a:gd name="T70" fmla="*/ 28 w 56"/>
                    <a:gd name="T71" fmla="*/ 12 h 56"/>
                    <a:gd name="T72" fmla="*/ 44 w 56"/>
                    <a:gd name="T73" fmla="*/ 28 h 56"/>
                    <a:gd name="T74" fmla="*/ 28 w 56"/>
                    <a:gd name="T75" fmla="*/ 44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6" h="56">
                      <a:moveTo>
                        <a:pt x="52" y="24"/>
                      </a:moveTo>
                      <a:cubicBezTo>
                        <a:pt x="51" y="20"/>
                        <a:pt x="50" y="17"/>
                        <a:pt x="48" y="14"/>
                      </a:cubicBezTo>
                      <a:cubicBezTo>
                        <a:pt x="51" y="11"/>
                        <a:pt x="51" y="11"/>
                        <a:pt x="51" y="11"/>
                      </a:cubicBezTo>
                      <a:cubicBezTo>
                        <a:pt x="45" y="5"/>
                        <a:pt x="45" y="5"/>
                        <a:pt x="45" y="5"/>
                      </a:cubicBezTo>
                      <a:cubicBezTo>
                        <a:pt x="42" y="8"/>
                        <a:pt x="42" y="8"/>
                        <a:pt x="42" y="8"/>
                      </a:cubicBezTo>
                      <a:cubicBezTo>
                        <a:pt x="39" y="6"/>
                        <a:pt x="36" y="5"/>
                        <a:pt x="32" y="4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4" y="4"/>
                        <a:pt x="24" y="4"/>
                        <a:pt x="24" y="4"/>
                      </a:cubicBezTo>
                      <a:cubicBezTo>
                        <a:pt x="20" y="5"/>
                        <a:pt x="17" y="6"/>
                        <a:pt x="14" y="8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6" y="17"/>
                        <a:pt x="5" y="20"/>
                        <a:pt x="4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4" y="32"/>
                        <a:pt x="4" y="32"/>
                        <a:pt x="4" y="32"/>
                      </a:cubicBezTo>
                      <a:cubicBezTo>
                        <a:pt x="5" y="36"/>
                        <a:pt x="6" y="39"/>
                        <a:pt x="8" y="42"/>
                      </a:cubicBezTo>
                      <a:cubicBezTo>
                        <a:pt x="5" y="45"/>
                        <a:pt x="5" y="45"/>
                        <a:pt x="5" y="45"/>
                      </a:cubicBezTo>
                      <a:cubicBezTo>
                        <a:pt x="11" y="51"/>
                        <a:pt x="11" y="51"/>
                        <a:pt x="11" y="51"/>
                      </a:cubicBezTo>
                      <a:cubicBezTo>
                        <a:pt x="14" y="48"/>
                        <a:pt x="14" y="48"/>
                        <a:pt x="14" y="48"/>
                      </a:cubicBezTo>
                      <a:cubicBezTo>
                        <a:pt x="17" y="50"/>
                        <a:pt x="20" y="51"/>
                        <a:pt x="24" y="52"/>
                      </a:cubicBezTo>
                      <a:cubicBezTo>
                        <a:pt x="24" y="56"/>
                        <a:pt x="24" y="56"/>
                        <a:pt x="24" y="56"/>
                      </a:cubicBezTo>
                      <a:cubicBezTo>
                        <a:pt x="32" y="56"/>
                        <a:pt x="32" y="56"/>
                        <a:pt x="32" y="56"/>
                      </a:cubicBezTo>
                      <a:cubicBezTo>
                        <a:pt x="32" y="52"/>
                        <a:pt x="32" y="52"/>
                        <a:pt x="32" y="52"/>
                      </a:cubicBezTo>
                      <a:cubicBezTo>
                        <a:pt x="36" y="51"/>
                        <a:pt x="39" y="50"/>
                        <a:pt x="42" y="48"/>
                      </a:cubicBezTo>
                      <a:cubicBezTo>
                        <a:pt x="45" y="51"/>
                        <a:pt x="45" y="51"/>
                        <a:pt x="45" y="51"/>
                      </a:cubicBezTo>
                      <a:cubicBezTo>
                        <a:pt x="51" y="45"/>
                        <a:pt x="51" y="45"/>
                        <a:pt x="51" y="45"/>
                      </a:cubicBezTo>
                      <a:cubicBezTo>
                        <a:pt x="48" y="42"/>
                        <a:pt x="48" y="42"/>
                        <a:pt x="48" y="42"/>
                      </a:cubicBezTo>
                      <a:cubicBezTo>
                        <a:pt x="50" y="39"/>
                        <a:pt x="51" y="36"/>
                        <a:pt x="52" y="32"/>
                      </a:cubicBezTo>
                      <a:cubicBezTo>
                        <a:pt x="56" y="32"/>
                        <a:pt x="56" y="32"/>
                        <a:pt x="56" y="32"/>
                      </a:cubicBezTo>
                      <a:cubicBezTo>
                        <a:pt x="56" y="24"/>
                        <a:pt x="56" y="24"/>
                        <a:pt x="56" y="24"/>
                      </a:cubicBezTo>
                      <a:lnTo>
                        <a:pt x="52" y="24"/>
                      </a:lnTo>
                      <a:close/>
                      <a:moveTo>
                        <a:pt x="28" y="44"/>
                      </a:moveTo>
                      <a:cubicBezTo>
                        <a:pt x="19" y="44"/>
                        <a:pt x="12" y="37"/>
                        <a:pt x="12" y="28"/>
                      </a:cubicBezTo>
                      <a:cubicBezTo>
                        <a:pt x="12" y="19"/>
                        <a:pt x="19" y="12"/>
                        <a:pt x="28" y="12"/>
                      </a:cubicBezTo>
                      <a:cubicBezTo>
                        <a:pt x="37" y="12"/>
                        <a:pt x="44" y="19"/>
                        <a:pt x="44" y="28"/>
                      </a:cubicBezTo>
                      <a:cubicBezTo>
                        <a:pt x="44" y="37"/>
                        <a:pt x="37" y="44"/>
                        <a:pt x="28" y="4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6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99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8" name="Freeform 6"/>
                <p:cNvSpPr>
                  <a:spLocks noEditPoints="1"/>
                </p:cNvSpPr>
                <p:nvPr/>
              </p:nvSpPr>
              <p:spPr bwMode="auto">
                <a:xfrm>
                  <a:off x="764" y="3577"/>
                  <a:ext cx="312" cy="312"/>
                </a:xfrm>
                <a:custGeom>
                  <a:avLst/>
                  <a:gdLst>
                    <a:gd name="T0" fmla="*/ 47 w 54"/>
                    <a:gd name="T1" fmla="*/ 14 h 54"/>
                    <a:gd name="T2" fmla="*/ 40 w 54"/>
                    <a:gd name="T3" fmla="*/ 7 h 54"/>
                    <a:gd name="T4" fmla="*/ 41 w 54"/>
                    <a:gd name="T5" fmla="*/ 3 h 54"/>
                    <a:gd name="T6" fmla="*/ 34 w 54"/>
                    <a:gd name="T7" fmla="*/ 0 h 54"/>
                    <a:gd name="T8" fmla="*/ 32 w 54"/>
                    <a:gd name="T9" fmla="*/ 4 h 54"/>
                    <a:gd name="T10" fmla="*/ 22 w 54"/>
                    <a:gd name="T11" fmla="*/ 4 h 54"/>
                    <a:gd name="T12" fmla="*/ 20 w 54"/>
                    <a:gd name="T13" fmla="*/ 0 h 54"/>
                    <a:gd name="T14" fmla="*/ 13 w 54"/>
                    <a:gd name="T15" fmla="*/ 3 h 54"/>
                    <a:gd name="T16" fmla="*/ 14 w 54"/>
                    <a:gd name="T17" fmla="*/ 7 h 54"/>
                    <a:gd name="T18" fmla="*/ 7 w 54"/>
                    <a:gd name="T19" fmla="*/ 14 h 54"/>
                    <a:gd name="T20" fmla="*/ 3 w 54"/>
                    <a:gd name="T21" fmla="*/ 13 h 54"/>
                    <a:gd name="T22" fmla="*/ 0 w 54"/>
                    <a:gd name="T23" fmla="*/ 20 h 54"/>
                    <a:gd name="T24" fmla="*/ 4 w 54"/>
                    <a:gd name="T25" fmla="*/ 22 h 54"/>
                    <a:gd name="T26" fmla="*/ 4 w 54"/>
                    <a:gd name="T27" fmla="*/ 32 h 54"/>
                    <a:gd name="T28" fmla="*/ 0 w 54"/>
                    <a:gd name="T29" fmla="*/ 34 h 54"/>
                    <a:gd name="T30" fmla="*/ 3 w 54"/>
                    <a:gd name="T31" fmla="*/ 41 h 54"/>
                    <a:gd name="T32" fmla="*/ 7 w 54"/>
                    <a:gd name="T33" fmla="*/ 40 h 54"/>
                    <a:gd name="T34" fmla="*/ 14 w 54"/>
                    <a:gd name="T35" fmla="*/ 47 h 54"/>
                    <a:gd name="T36" fmla="*/ 13 w 54"/>
                    <a:gd name="T37" fmla="*/ 51 h 54"/>
                    <a:gd name="T38" fmla="*/ 20 w 54"/>
                    <a:gd name="T39" fmla="*/ 54 h 54"/>
                    <a:gd name="T40" fmla="*/ 22 w 54"/>
                    <a:gd name="T41" fmla="*/ 50 h 54"/>
                    <a:gd name="T42" fmla="*/ 32 w 54"/>
                    <a:gd name="T43" fmla="*/ 50 h 54"/>
                    <a:gd name="T44" fmla="*/ 34 w 54"/>
                    <a:gd name="T45" fmla="*/ 54 h 54"/>
                    <a:gd name="T46" fmla="*/ 41 w 54"/>
                    <a:gd name="T47" fmla="*/ 51 h 54"/>
                    <a:gd name="T48" fmla="*/ 40 w 54"/>
                    <a:gd name="T49" fmla="*/ 47 h 54"/>
                    <a:gd name="T50" fmla="*/ 47 w 54"/>
                    <a:gd name="T51" fmla="*/ 40 h 54"/>
                    <a:gd name="T52" fmla="*/ 51 w 54"/>
                    <a:gd name="T53" fmla="*/ 41 h 54"/>
                    <a:gd name="T54" fmla="*/ 54 w 54"/>
                    <a:gd name="T55" fmla="*/ 34 h 54"/>
                    <a:gd name="T56" fmla="*/ 50 w 54"/>
                    <a:gd name="T57" fmla="*/ 32 h 54"/>
                    <a:gd name="T58" fmla="*/ 50 w 54"/>
                    <a:gd name="T59" fmla="*/ 22 h 54"/>
                    <a:gd name="T60" fmla="*/ 54 w 54"/>
                    <a:gd name="T61" fmla="*/ 20 h 54"/>
                    <a:gd name="T62" fmla="*/ 51 w 54"/>
                    <a:gd name="T63" fmla="*/ 13 h 54"/>
                    <a:gd name="T64" fmla="*/ 47 w 54"/>
                    <a:gd name="T65" fmla="*/ 14 h 54"/>
                    <a:gd name="T66" fmla="*/ 33 w 54"/>
                    <a:gd name="T67" fmla="*/ 42 h 54"/>
                    <a:gd name="T68" fmla="*/ 12 w 54"/>
                    <a:gd name="T69" fmla="*/ 33 h 54"/>
                    <a:gd name="T70" fmla="*/ 21 w 54"/>
                    <a:gd name="T71" fmla="*/ 12 h 54"/>
                    <a:gd name="T72" fmla="*/ 42 w 54"/>
                    <a:gd name="T73" fmla="*/ 21 h 54"/>
                    <a:gd name="T74" fmla="*/ 33 w 54"/>
                    <a:gd name="T75" fmla="*/ 42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4" h="54">
                      <a:moveTo>
                        <a:pt x="47" y="14"/>
                      </a:moveTo>
                      <a:cubicBezTo>
                        <a:pt x="45" y="11"/>
                        <a:pt x="43" y="9"/>
                        <a:pt x="40" y="7"/>
                      </a:cubicBezTo>
                      <a:cubicBezTo>
                        <a:pt x="41" y="3"/>
                        <a:pt x="41" y="3"/>
                        <a:pt x="41" y="3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29" y="3"/>
                        <a:pt x="25" y="3"/>
                        <a:pt x="22" y="4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1" y="9"/>
                        <a:pt x="9" y="11"/>
                        <a:pt x="7" y="14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4" y="22"/>
                        <a:pt x="4" y="22"/>
                        <a:pt x="4" y="22"/>
                      </a:cubicBezTo>
                      <a:cubicBezTo>
                        <a:pt x="3" y="25"/>
                        <a:pt x="3" y="29"/>
                        <a:pt x="4" y="32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3" y="41"/>
                        <a:pt x="3" y="41"/>
                        <a:pt x="3" y="41"/>
                      </a:cubicBezTo>
                      <a:cubicBezTo>
                        <a:pt x="7" y="40"/>
                        <a:pt x="7" y="40"/>
                        <a:pt x="7" y="40"/>
                      </a:cubicBezTo>
                      <a:cubicBezTo>
                        <a:pt x="9" y="43"/>
                        <a:pt x="11" y="45"/>
                        <a:pt x="14" y="47"/>
                      </a:cubicBezTo>
                      <a:cubicBezTo>
                        <a:pt x="13" y="51"/>
                        <a:pt x="13" y="51"/>
                        <a:pt x="13" y="51"/>
                      </a:cubicBezTo>
                      <a:cubicBezTo>
                        <a:pt x="20" y="54"/>
                        <a:pt x="20" y="54"/>
                        <a:pt x="20" y="54"/>
                      </a:cubicBezTo>
                      <a:cubicBezTo>
                        <a:pt x="22" y="50"/>
                        <a:pt x="22" y="50"/>
                        <a:pt x="22" y="50"/>
                      </a:cubicBezTo>
                      <a:cubicBezTo>
                        <a:pt x="25" y="51"/>
                        <a:pt x="29" y="51"/>
                        <a:pt x="32" y="50"/>
                      </a:cubicBezTo>
                      <a:cubicBezTo>
                        <a:pt x="34" y="54"/>
                        <a:pt x="34" y="54"/>
                        <a:pt x="34" y="54"/>
                      </a:cubicBezTo>
                      <a:cubicBezTo>
                        <a:pt x="41" y="51"/>
                        <a:pt x="41" y="51"/>
                        <a:pt x="41" y="51"/>
                      </a:cubicBezTo>
                      <a:cubicBezTo>
                        <a:pt x="40" y="47"/>
                        <a:pt x="40" y="47"/>
                        <a:pt x="40" y="47"/>
                      </a:cubicBezTo>
                      <a:cubicBezTo>
                        <a:pt x="43" y="45"/>
                        <a:pt x="45" y="43"/>
                        <a:pt x="47" y="40"/>
                      </a:cubicBezTo>
                      <a:cubicBezTo>
                        <a:pt x="51" y="41"/>
                        <a:pt x="51" y="41"/>
                        <a:pt x="51" y="41"/>
                      </a:cubicBezTo>
                      <a:cubicBezTo>
                        <a:pt x="54" y="34"/>
                        <a:pt x="54" y="34"/>
                        <a:pt x="54" y="34"/>
                      </a:cubicBezTo>
                      <a:cubicBezTo>
                        <a:pt x="50" y="32"/>
                        <a:pt x="50" y="32"/>
                        <a:pt x="50" y="32"/>
                      </a:cubicBezTo>
                      <a:cubicBezTo>
                        <a:pt x="51" y="29"/>
                        <a:pt x="51" y="25"/>
                        <a:pt x="50" y="22"/>
                      </a:cubicBezTo>
                      <a:cubicBezTo>
                        <a:pt x="54" y="20"/>
                        <a:pt x="54" y="20"/>
                        <a:pt x="54" y="20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lnTo>
                        <a:pt x="47" y="14"/>
                      </a:lnTo>
                      <a:close/>
                      <a:moveTo>
                        <a:pt x="33" y="42"/>
                      </a:moveTo>
                      <a:cubicBezTo>
                        <a:pt x="25" y="45"/>
                        <a:pt x="16" y="41"/>
                        <a:pt x="12" y="33"/>
                      </a:cubicBezTo>
                      <a:cubicBezTo>
                        <a:pt x="9" y="25"/>
                        <a:pt x="13" y="16"/>
                        <a:pt x="21" y="12"/>
                      </a:cubicBezTo>
                      <a:cubicBezTo>
                        <a:pt x="29" y="9"/>
                        <a:pt x="38" y="13"/>
                        <a:pt x="42" y="21"/>
                      </a:cubicBezTo>
                      <a:cubicBezTo>
                        <a:pt x="45" y="29"/>
                        <a:pt x="41" y="38"/>
                        <a:pt x="33" y="4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6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99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21" name="Oval 20"/>
              <p:cNvSpPr/>
              <p:nvPr/>
            </p:nvSpPr>
            <p:spPr bwMode="auto">
              <a:xfrm>
                <a:off x="1702592" y="5899333"/>
                <a:ext cx="410452" cy="41045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508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9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" name="Oval 51"/>
              <p:cNvSpPr/>
              <p:nvPr/>
            </p:nvSpPr>
            <p:spPr bwMode="auto">
              <a:xfrm>
                <a:off x="2330555" y="6048393"/>
                <a:ext cx="447553" cy="44755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508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9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1415867" y="5777408"/>
              <a:ext cx="880429" cy="697032"/>
            </a:xfrm>
            <a:prstGeom prst="rect">
              <a:avLst/>
            </a:prstGeom>
            <a:noFill/>
          </p:spPr>
          <p:txBody>
            <a:bodyPr wrap="square" lIns="186494" tIns="149196" rIns="186494" bIns="149196" rtlCol="0">
              <a:spAutoFit/>
            </a:bodyPr>
            <a:lstStyle/>
            <a:p>
              <a:pPr marL="0" marR="0" lvl="0" indent="0" algn="ctr" defTabSz="932563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99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GET A</a:t>
              </a:r>
              <a:br>
                <a:rPr kumimoji="0" lang="en-US" sz="1199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kumimoji="0" lang="en-US" sz="1199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KEY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105711" y="6083019"/>
              <a:ext cx="932157" cy="512579"/>
            </a:xfrm>
            <a:prstGeom prst="rect">
              <a:avLst/>
            </a:prstGeom>
            <a:noFill/>
          </p:spPr>
          <p:txBody>
            <a:bodyPr wrap="square" lIns="186494" tIns="149196" rIns="186494" bIns="149196" rtlCol="0">
              <a:spAutoFit/>
            </a:bodyPr>
            <a:lstStyle/>
            <a:p>
              <a:pPr marL="0" marR="0" lvl="0" indent="0" algn="ctr" defTabSz="932563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99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BUILD</a:t>
              </a:r>
            </a:p>
          </p:txBody>
        </p:sp>
      </p:grpSp>
      <p:sp>
        <p:nvSpPr>
          <p:cNvPr id="3" name="Rectangle 2"/>
          <p:cNvSpPr/>
          <p:nvPr/>
        </p:nvSpPr>
        <p:spPr bwMode="auto">
          <a:xfrm>
            <a:off x="1189752" y="4604283"/>
            <a:ext cx="2029171" cy="1117619"/>
          </a:xfrm>
          <a:prstGeom prst="rect">
            <a:avLst/>
          </a:prstGeom>
          <a:solidFill>
            <a:srgbClr val="D2D2D2">
              <a:alpha val="4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458016" y="1780090"/>
            <a:ext cx="11520442" cy="2578834"/>
            <a:chOff x="457199" y="1611139"/>
            <a:chExt cx="11522076" cy="2579200"/>
          </a:xfrm>
        </p:grpSpPr>
        <p:sp>
          <p:nvSpPr>
            <p:cNvPr id="31" name="Text Placeholder 14"/>
            <p:cNvSpPr txBox="1">
              <a:spLocks/>
            </p:cNvSpPr>
            <p:nvPr/>
          </p:nvSpPr>
          <p:spPr>
            <a:xfrm>
              <a:off x="457199" y="2237885"/>
              <a:ext cx="3747719" cy="1068560"/>
            </a:xfrm>
            <a:prstGeom prst="rect">
              <a:avLst/>
            </a:prstGeom>
          </p:spPr>
          <p:txBody>
            <a:bodyPr vert="horz" wrap="square" lIns="182854" tIns="91427" rIns="182854" bIns="91427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en-US" sz="1599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Segoe UI" panose="020B0502040204020203" pitchFamily="34" charset="0"/>
                </a:rPr>
                <a:t>Roll your own with REST APIs</a:t>
              </a:r>
            </a:p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en-US" sz="1599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Segoe UI" panose="020B0502040204020203" pitchFamily="34" charset="0"/>
                </a:rPr>
                <a:t>Simple to add: just a few lines </a:t>
              </a:r>
              <a:br>
                <a:rPr kumimoji="0" lang="en-US" sz="1599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Segoe UI" panose="020B0502040204020203" pitchFamily="34" charset="0"/>
                </a:rPr>
              </a:br>
              <a:r>
                <a:rPr kumimoji="0" lang="en-US" sz="1599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Segoe UI" panose="020B0502040204020203" pitchFamily="34" charset="0"/>
                </a:rPr>
                <a:t>of code required</a:t>
              </a:r>
            </a:p>
          </p:txBody>
        </p:sp>
        <p:sp>
          <p:nvSpPr>
            <p:cNvPr id="32" name="Text Placeholder 14"/>
            <p:cNvSpPr txBox="1">
              <a:spLocks/>
            </p:cNvSpPr>
            <p:nvPr/>
          </p:nvSpPr>
          <p:spPr>
            <a:xfrm>
              <a:off x="4344376" y="2237885"/>
              <a:ext cx="3855702" cy="1952454"/>
            </a:xfrm>
            <a:prstGeom prst="rect">
              <a:avLst/>
            </a:prstGeom>
          </p:spPr>
          <p:txBody>
            <a:bodyPr vert="horz" wrap="square" lIns="182854" tIns="91427" rIns="182854" bIns="91427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en-US" sz="1599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Segoe UI" panose="020B0502040204020203" pitchFamily="34" charset="0"/>
                </a:rPr>
                <a:t>Make the same API code call on iOS, </a:t>
              </a:r>
              <a:br>
                <a:rPr kumimoji="0" lang="en-US" sz="1599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Segoe UI" panose="020B0502040204020203" pitchFamily="34" charset="0"/>
                </a:rPr>
              </a:br>
              <a:r>
                <a:rPr kumimoji="0" lang="en-US" sz="1599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Segoe UI" panose="020B0502040204020203" pitchFamily="34" charset="0"/>
                </a:rPr>
                <a:t>Android, and Windows</a:t>
              </a:r>
            </a:p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en-US" sz="1599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Segoe UI" panose="020B0502040204020203" pitchFamily="34" charset="0"/>
                </a:rPr>
                <a:t>Integrate into the language and platform of your choice</a:t>
              </a:r>
            </a:p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en-US" sz="1599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Segoe UI" panose="020B0502040204020203" pitchFamily="34" charset="0"/>
                </a:rPr>
                <a:t>Bring your own data for your custom experience</a:t>
              </a:r>
            </a:p>
          </p:txBody>
        </p:sp>
        <p:sp>
          <p:nvSpPr>
            <p:cNvPr id="33" name="Text Placeholder 14"/>
            <p:cNvSpPr txBox="1">
              <a:spLocks/>
            </p:cNvSpPr>
            <p:nvPr/>
          </p:nvSpPr>
          <p:spPr>
            <a:xfrm>
              <a:off x="8231553" y="2237885"/>
              <a:ext cx="3747722" cy="1570615"/>
            </a:xfrm>
            <a:prstGeom prst="rect">
              <a:avLst/>
            </a:prstGeom>
          </p:spPr>
          <p:txBody>
            <a:bodyPr vert="horz" wrap="square" lIns="182854" tIns="91427" rIns="182854" bIns="91427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en-US" sz="1599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Segoe UI" panose="020B0502040204020203" pitchFamily="34" charset="0"/>
                </a:rPr>
                <a:t>Built by experts in their field from Microsoft Research, Bing, and Azure Machine Learning</a:t>
              </a:r>
            </a:p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en-US" sz="1599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Segoe UI" panose="020B0502040204020203" pitchFamily="34" charset="0"/>
                </a:rPr>
                <a:t>Quality documentation, sample code, and community support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7199" y="1611139"/>
              <a:ext cx="2103438" cy="498613"/>
            </a:xfrm>
            <a:prstGeom prst="rect">
              <a:avLst/>
            </a:prstGeom>
            <a:noFill/>
          </p:spPr>
          <p:txBody>
            <a:bodyPr wrap="square" lIns="182854" tIns="91427" rIns="182854" bIns="91427" rtlCol="0">
              <a:spAutoFit/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Easy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44376" y="1611139"/>
              <a:ext cx="1271933" cy="498613"/>
            </a:xfrm>
            <a:prstGeom prst="rect">
              <a:avLst/>
            </a:prstGeom>
            <a:noFill/>
          </p:spPr>
          <p:txBody>
            <a:bodyPr wrap="none" lIns="182854" tIns="91427" rIns="182854" bIns="91427" rtlCol="0">
              <a:spAutoFit/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Flexible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214412" y="1611139"/>
              <a:ext cx="1128891" cy="498613"/>
            </a:xfrm>
            <a:prstGeom prst="rect">
              <a:avLst/>
            </a:prstGeom>
            <a:noFill/>
          </p:spPr>
          <p:txBody>
            <a:bodyPr wrap="none" lIns="182854" tIns="91427" rIns="182854" bIns="91427" rtlCol="0">
              <a:spAutoFit/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Tested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Cognitive Services?</a:t>
            </a:r>
          </a:p>
        </p:txBody>
      </p:sp>
      <p:sp>
        <p:nvSpPr>
          <p:cNvPr id="60" name="Rectangle 59"/>
          <p:cNvSpPr/>
          <p:nvPr/>
        </p:nvSpPr>
        <p:spPr bwMode="auto">
          <a:xfrm>
            <a:off x="4654732" y="4658721"/>
            <a:ext cx="3116777" cy="1117619"/>
          </a:xfrm>
          <a:prstGeom prst="rect">
            <a:avLst/>
          </a:prstGeom>
          <a:solidFill>
            <a:srgbClr val="D2D2D2">
              <a:alpha val="4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8418598" y="4737846"/>
            <a:ext cx="3437639" cy="1117619"/>
          </a:xfrm>
          <a:prstGeom prst="rect">
            <a:avLst/>
          </a:prstGeom>
          <a:solidFill>
            <a:srgbClr val="D2D2D2">
              <a:alpha val="4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0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2466551"/>
            <a:ext cx="11887454" cy="916412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fr-CA" sz="4896"/>
              <a:t>QnA Maker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52400" y="3690514"/>
            <a:ext cx="11887454" cy="916412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3200"/>
              <a:t>From FAQ to Bot in minutes</a:t>
            </a:r>
            <a:endParaRPr lang="fr-CA" sz="3200"/>
          </a:p>
        </p:txBody>
      </p:sp>
    </p:spTree>
    <p:extLst>
      <p:ext uri="{BB962C8B-B14F-4D97-AF65-F5344CB8AC3E}">
        <p14:creationId xmlns:p14="http://schemas.microsoft.com/office/powerpoint/2010/main" val="411458546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16976" y="234795"/>
            <a:ext cx="11887454" cy="916412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fr-CA" sz="4896" err="1"/>
              <a:t>What</a:t>
            </a:r>
            <a:r>
              <a:rPr lang="fr-CA" sz="4896"/>
              <a:t> </a:t>
            </a:r>
            <a:r>
              <a:rPr lang="fr-CA" sz="4896" err="1"/>
              <a:t>is</a:t>
            </a:r>
            <a:r>
              <a:rPr lang="fr-CA" sz="4896"/>
              <a:t> QnA Maker?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821409" y="2820692"/>
            <a:ext cx="4990453" cy="19574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QnA</a:t>
            </a: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Maker is a free, easy-to-use, REST API and web-based service that trains AI to respond to user's questions in a more natural, conversational way.</a:t>
            </a:r>
            <a:endParaRPr lang="fr-CA" sz="240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4" name="Nuage 3"/>
          <p:cNvSpPr/>
          <p:nvPr/>
        </p:nvSpPr>
        <p:spPr bwMode="auto">
          <a:xfrm>
            <a:off x="6346679" y="2402226"/>
            <a:ext cx="5083446" cy="3146156"/>
          </a:xfrm>
          <a:prstGeom prst="cloud">
            <a:avLst/>
          </a:prstGeom>
          <a:solidFill>
            <a:schemeClr val="bg2"/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CA" sz="240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     </a:t>
            </a:r>
            <a:r>
              <a:rPr lang="fr-CA" sz="2400" err="1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Indexing</a:t>
            </a:r>
            <a:r>
              <a:rPr lang="fr-CA" sz="240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 &amp; </a:t>
            </a:r>
            <a:r>
              <a:rPr lang="fr-CA" sz="2400" err="1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Ranking</a:t>
            </a:r>
            <a:endParaRPr lang="fr-CA" sz="240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CA" sz="240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CA" sz="240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CA" sz="240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CA" sz="240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CA" sz="240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       </a:t>
            </a:r>
            <a:r>
              <a:rPr lang="fr-CA" sz="2400" err="1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Extract</a:t>
            </a:r>
            <a:r>
              <a:rPr lang="fr-CA" sz="240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 QnA</a:t>
            </a:r>
          </a:p>
        </p:txBody>
      </p:sp>
      <p:sp>
        <p:nvSpPr>
          <p:cNvPr id="6" name="Rectangle avec flèche vers le haut 5"/>
          <p:cNvSpPr/>
          <p:nvPr/>
        </p:nvSpPr>
        <p:spPr bwMode="auto">
          <a:xfrm>
            <a:off x="6338809" y="5672366"/>
            <a:ext cx="5021450" cy="960901"/>
          </a:xfrm>
          <a:prstGeom prst="upArrowCallou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CA" sz="240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FAQ content : </a:t>
            </a:r>
            <a:r>
              <a:rPr lang="fr-CA" sz="2400" err="1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txt</a:t>
            </a:r>
            <a:r>
              <a:rPr lang="fr-CA" sz="240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, url, </a:t>
            </a:r>
            <a:r>
              <a:rPr lang="fr-CA" sz="2400" err="1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pdf</a:t>
            </a:r>
            <a:r>
              <a:rPr lang="fr-CA" sz="240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, doc… 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7532184" y="1016057"/>
            <a:ext cx="2774196" cy="65776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CA" sz="240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Bot </a:t>
            </a:r>
            <a:r>
              <a:rPr lang="fr-CA" sz="2400" err="1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Platforms</a:t>
            </a:r>
            <a:endParaRPr lang="fr-CA" sz="240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Flèche vers le haut 8"/>
          <p:cNvSpPr/>
          <p:nvPr/>
        </p:nvSpPr>
        <p:spPr bwMode="auto">
          <a:xfrm>
            <a:off x="8717924" y="3642100"/>
            <a:ext cx="414514" cy="883405"/>
          </a:xfrm>
          <a:prstGeom prst="up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CA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Flèche vers le haut 10"/>
          <p:cNvSpPr/>
          <p:nvPr/>
        </p:nvSpPr>
        <p:spPr bwMode="auto">
          <a:xfrm>
            <a:off x="8787535" y="1704815"/>
            <a:ext cx="344903" cy="728407"/>
          </a:xfrm>
          <a:prstGeom prst="up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CA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9012270" y="1805358"/>
            <a:ext cx="3169778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CA" sz="20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Knowledge</a:t>
            </a:r>
            <a:r>
              <a:rPr lang="fr-CA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base </a:t>
            </a:r>
            <a:r>
              <a:rPr lang="fr-CA" sz="20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endpoint</a:t>
            </a:r>
            <a:endParaRPr lang="fr-CA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3162610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QnA</a:t>
            </a:r>
            <a:r>
              <a:rPr lang="en-US"/>
              <a:t> Maker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4385816"/>
          </a:xfrm>
        </p:spPr>
        <p:txBody>
          <a:bodyPr/>
          <a:lstStyle/>
          <a:p>
            <a:r>
              <a:rPr lang="en-US"/>
              <a:t>Train a NLP Q&amp;A model using new &amp; existing FAQs</a:t>
            </a:r>
          </a:p>
          <a:p>
            <a:r>
              <a:rPr lang="en-US"/>
              <a:t>Actively learns: offers closest match to user &amp; then improves</a:t>
            </a:r>
          </a:p>
          <a:p>
            <a:r>
              <a:rPr lang="en-US" err="1"/>
              <a:t>NuGet</a:t>
            </a:r>
            <a:r>
              <a:rPr lang="en-US"/>
              <a:t> package available for Bot Framework; don’t need to use it with bots though</a:t>
            </a:r>
          </a:p>
          <a:p>
            <a:r>
              <a:rPr lang="en-US"/>
              <a:t>Need more? Look to Azure Search and integrate manually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6586195" y="1355773"/>
            <a:ext cx="753709" cy="72230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6" name="Text Placeholder 8"/>
          <p:cNvSpPr txBox="1">
            <a:spLocks/>
          </p:cNvSpPr>
          <p:nvPr/>
        </p:nvSpPr>
        <p:spPr>
          <a:xfrm>
            <a:off x="7416823" y="1233362"/>
            <a:ext cx="4850086" cy="101566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None/>
              <a:tabLst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Extract questions &amp; answers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6586195" y="2343412"/>
            <a:ext cx="753709" cy="72230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8" name="Text Placeholder 8"/>
          <p:cNvSpPr txBox="1">
            <a:spLocks/>
          </p:cNvSpPr>
          <p:nvPr/>
        </p:nvSpPr>
        <p:spPr>
          <a:xfrm>
            <a:off x="7416823" y="2249025"/>
            <a:ext cx="4850086" cy="92640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None/>
              <a:tabLst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Diff, train, test, publish</a:t>
            </a:r>
          </a:p>
          <a:p>
            <a:pPr>
              <a:spcBef>
                <a:spcPts val="624"/>
              </a:spcBef>
            </a:pPr>
            <a:r>
              <a:rPr lang="en-US" sz="1800">
                <a:ea typeface="Consolas" charset="0"/>
                <a:cs typeface="Consolas" charset="0"/>
              </a:rPr>
              <a:t>See it in action then publish an endpoint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586195" y="3355489"/>
            <a:ext cx="753709" cy="72230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1" name="Text Placeholder 8"/>
          <p:cNvSpPr txBox="1">
            <a:spLocks/>
          </p:cNvSpPr>
          <p:nvPr/>
        </p:nvSpPr>
        <p:spPr>
          <a:xfrm>
            <a:off x="7416823" y="3233078"/>
            <a:ext cx="4850086" cy="92640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None/>
              <a:tabLst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Integrate it with your app</a:t>
            </a:r>
          </a:p>
          <a:p>
            <a:pPr>
              <a:spcBef>
                <a:spcPts val="624"/>
              </a:spcBef>
            </a:pPr>
            <a:r>
              <a:rPr lang="en-US" sz="1800">
                <a:ea typeface="Consolas" charset="0"/>
                <a:cs typeface="Consolas" charset="0"/>
              </a:rPr>
              <a:t>REST API, add to a bot, or generate a new bot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79500" y="4245155"/>
            <a:ext cx="4617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latin typeface="Consolas" panose="020B0609020204030204" pitchFamily="49" charset="0"/>
              </a:rPr>
              <a:t>switch (</a:t>
            </a:r>
            <a:r>
              <a:rPr lang="en-GB" err="1">
                <a:latin typeface="Consolas" panose="020B0609020204030204" pitchFamily="49" charset="0"/>
              </a:rPr>
              <a:t>activity.GetActivityType</a:t>
            </a:r>
            <a:r>
              <a:rPr lang="en-GB">
                <a:latin typeface="Consolas" panose="020B0609020204030204" pitchFamily="49" charset="0"/>
              </a:rPr>
              <a:t>())</a:t>
            </a:r>
          </a:p>
          <a:p>
            <a:r>
              <a:rPr lang="en-GB">
                <a:latin typeface="Consolas" panose="020B0609020204030204" pitchFamily="49" charset="0"/>
              </a:rPr>
              <a:t>{</a:t>
            </a:r>
          </a:p>
          <a:p>
            <a:r>
              <a:rPr lang="en-GB">
                <a:latin typeface="Consolas" panose="020B0609020204030204" pitchFamily="49" charset="0"/>
              </a:rPr>
              <a:t>  case </a:t>
            </a:r>
            <a:r>
              <a:rPr lang="en-GB" err="1">
                <a:latin typeface="Consolas" panose="020B0609020204030204" pitchFamily="49" charset="0"/>
              </a:rPr>
              <a:t>ActivityTypes.Message</a:t>
            </a:r>
            <a:r>
              <a:rPr lang="en-GB">
                <a:latin typeface="Consolas" panose="020B0609020204030204" pitchFamily="49" charset="0"/>
              </a:rPr>
              <a:t>:</a:t>
            </a:r>
          </a:p>
          <a:p>
            <a:r>
              <a:rPr lang="en-GB">
                <a:latin typeface="Consolas" panose="020B0609020204030204" pitchFamily="49" charset="0"/>
              </a:rPr>
              <a:t>    await </a:t>
            </a:r>
            <a:r>
              <a:rPr lang="en-GB" err="1">
                <a:latin typeface="Consolas" panose="020B0609020204030204" pitchFamily="49" charset="0"/>
              </a:rPr>
              <a:t>Conversation.SendAsync</a:t>
            </a:r>
            <a:br>
              <a:rPr lang="en-GB">
                <a:latin typeface="Consolas" panose="020B0609020204030204" pitchFamily="49" charset="0"/>
              </a:rPr>
            </a:br>
            <a:r>
              <a:rPr lang="en-GB">
                <a:latin typeface="Consolas" panose="020B0609020204030204" pitchFamily="49" charset="0"/>
              </a:rPr>
              <a:t>      (activity, () =&gt; </a:t>
            </a:r>
            <a:r>
              <a:rPr lang="en-GB">
                <a:solidFill>
                  <a:schemeClr val="tx2"/>
                </a:solidFill>
                <a:latin typeface="Consolas" panose="020B0609020204030204" pitchFamily="49" charset="0"/>
              </a:rPr>
              <a:t>new</a:t>
            </a:r>
            <a:br>
              <a:rPr lang="en-GB">
                <a:solidFill>
                  <a:schemeClr val="tx2"/>
                </a:solidFill>
                <a:latin typeface="Consolas" panose="020B0609020204030204" pitchFamily="49" charset="0"/>
              </a:rPr>
            </a:br>
            <a:r>
              <a:rPr lang="en-GB">
                <a:solidFill>
                  <a:schemeClr val="tx2"/>
                </a:solidFill>
                <a:latin typeface="Consolas" panose="020B0609020204030204" pitchFamily="49" charset="0"/>
              </a:rPr>
              <a:t>         </a:t>
            </a:r>
            <a:r>
              <a:rPr lang="en-GB" err="1">
                <a:solidFill>
                  <a:schemeClr val="tx2"/>
                </a:solidFill>
                <a:latin typeface="Consolas" panose="020B0609020204030204" pitchFamily="49" charset="0"/>
              </a:rPr>
              <a:t>BasicQnAMakerDialog</a:t>
            </a:r>
            <a:r>
              <a:rPr lang="en-GB">
                <a:solidFill>
                  <a:schemeClr val="tx2"/>
                </a:solidFill>
                <a:latin typeface="Consolas" panose="020B0609020204030204" pitchFamily="49" charset="0"/>
              </a:rPr>
              <a:t>()</a:t>
            </a:r>
            <a:r>
              <a:rPr lang="en-GB">
                <a:latin typeface="Consolas" panose="020B0609020204030204" pitchFamily="49" charset="0"/>
              </a:rPr>
              <a:t>);</a:t>
            </a:r>
          </a:p>
          <a:p>
            <a:r>
              <a:rPr lang="en-GB">
                <a:latin typeface="Consolas" panose="020B0609020204030204" pitchFamily="49" charset="0"/>
              </a:rPr>
              <a:t>    break;</a:t>
            </a:r>
          </a:p>
          <a:p>
            <a:r>
              <a:rPr lang="en-GB">
                <a:latin typeface="Consolas" panose="020B0609020204030204" pitchFamily="49" charset="0"/>
              </a:rPr>
              <a:t>  ...</a:t>
            </a:r>
          </a:p>
          <a:p>
            <a:r>
              <a:rPr lang="en-GB">
                <a:latin typeface="Consolas" panose="020B0609020204030204" pitchFamily="49" charset="0"/>
              </a:rPr>
              <a:t>}</a:t>
            </a:r>
            <a:endParaRPr lang="en-GB" sz="3600">
              <a:latin typeface="Consolas" panose="020B0609020204030204" pitchFamily="49" charset="0"/>
            </a:endParaRPr>
          </a:p>
        </p:txBody>
      </p:sp>
      <p:sp>
        <p:nvSpPr>
          <p:cNvPr id="15" name="Funnel" title="Icon of a funnel">
            <a:extLst>
              <a:ext uri="{FF2B5EF4-FFF2-40B4-BE49-F238E27FC236}">
                <a16:creationId xmlns:a16="http://schemas.microsoft.com/office/drawing/2014/main" id="{D8F66D17-DF60-4375-B7FB-9F45E62181E1}"/>
              </a:ext>
            </a:extLst>
          </p:cNvPr>
          <p:cNvSpPr>
            <a:spLocks noChangeAspect="1"/>
          </p:cNvSpPr>
          <p:nvPr/>
        </p:nvSpPr>
        <p:spPr bwMode="auto">
          <a:xfrm>
            <a:off x="6751517" y="1534045"/>
            <a:ext cx="423064" cy="365760"/>
          </a:xfrm>
          <a:custGeom>
            <a:avLst/>
            <a:gdLst>
              <a:gd name="T0" fmla="*/ 0 w 598"/>
              <a:gd name="T1" fmla="*/ 0 h 517"/>
              <a:gd name="T2" fmla="*/ 598 w 598"/>
              <a:gd name="T3" fmla="*/ 0 h 517"/>
              <a:gd name="T4" fmla="*/ 598 w 598"/>
              <a:gd name="T5" fmla="*/ 40 h 517"/>
              <a:gd name="T6" fmla="*/ 358 w 598"/>
              <a:gd name="T7" fmla="*/ 276 h 517"/>
              <a:gd name="T8" fmla="*/ 358 w 598"/>
              <a:gd name="T9" fmla="*/ 517 h 517"/>
              <a:gd name="T10" fmla="*/ 236 w 598"/>
              <a:gd name="T11" fmla="*/ 517 h 517"/>
              <a:gd name="T12" fmla="*/ 236 w 598"/>
              <a:gd name="T13" fmla="*/ 274 h 517"/>
              <a:gd name="T14" fmla="*/ 0 w 598"/>
              <a:gd name="T15" fmla="*/ 43 h 517"/>
              <a:gd name="T16" fmla="*/ 0 w 598"/>
              <a:gd name="T1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98" h="517">
                <a:moveTo>
                  <a:pt x="0" y="0"/>
                </a:moveTo>
                <a:lnTo>
                  <a:pt x="598" y="0"/>
                </a:lnTo>
                <a:lnTo>
                  <a:pt x="598" y="40"/>
                </a:lnTo>
                <a:lnTo>
                  <a:pt x="358" y="276"/>
                </a:lnTo>
                <a:lnTo>
                  <a:pt x="358" y="517"/>
                </a:lnTo>
                <a:lnTo>
                  <a:pt x="236" y="517"/>
                </a:lnTo>
                <a:lnTo>
                  <a:pt x="236" y="274"/>
                </a:lnTo>
                <a:lnTo>
                  <a:pt x="0" y="43"/>
                </a:lnTo>
                <a:lnTo>
                  <a:pt x="0" y="0"/>
                </a:lnTo>
                <a:close/>
              </a:path>
            </a:pathLst>
          </a:custGeom>
          <a:noFill/>
          <a:ln w="15875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plug" title="Icon of a power plug showing an A to B connection">
            <a:extLst>
              <a:ext uri="{FF2B5EF4-FFF2-40B4-BE49-F238E27FC236}">
                <a16:creationId xmlns:a16="http://schemas.microsoft.com/office/drawing/2014/main" id="{08E9A98E-D227-41E2-8D4C-406C42F7DD1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770114" y="3513401"/>
            <a:ext cx="385870" cy="365760"/>
          </a:xfrm>
          <a:custGeom>
            <a:avLst/>
            <a:gdLst>
              <a:gd name="T0" fmla="*/ 169 w 346"/>
              <a:gd name="T1" fmla="*/ 90 h 328"/>
              <a:gd name="T2" fmla="*/ 199 w 346"/>
              <a:gd name="T3" fmla="*/ 61 h 328"/>
              <a:gd name="T4" fmla="*/ 279 w 346"/>
              <a:gd name="T5" fmla="*/ 63 h 328"/>
              <a:gd name="T6" fmla="*/ 279 w 346"/>
              <a:gd name="T7" fmla="*/ 63 h 328"/>
              <a:gd name="T8" fmla="*/ 277 w 346"/>
              <a:gd name="T9" fmla="*/ 143 h 328"/>
              <a:gd name="T10" fmla="*/ 247 w 346"/>
              <a:gd name="T11" fmla="*/ 172 h 328"/>
              <a:gd name="T12" fmla="*/ 169 w 346"/>
              <a:gd name="T13" fmla="*/ 90 h 328"/>
              <a:gd name="T14" fmla="*/ 279 w 346"/>
              <a:gd name="T15" fmla="*/ 63 h 328"/>
              <a:gd name="T16" fmla="*/ 346 w 346"/>
              <a:gd name="T17" fmla="*/ 0 h 328"/>
              <a:gd name="T18" fmla="*/ 99 w 346"/>
              <a:gd name="T19" fmla="*/ 156 h 328"/>
              <a:gd name="T20" fmla="*/ 69 w 346"/>
              <a:gd name="T21" fmla="*/ 185 h 328"/>
              <a:gd name="T22" fmla="*/ 67 w 346"/>
              <a:gd name="T23" fmla="*/ 265 h 328"/>
              <a:gd name="T24" fmla="*/ 67 w 346"/>
              <a:gd name="T25" fmla="*/ 265 h 328"/>
              <a:gd name="T26" fmla="*/ 147 w 346"/>
              <a:gd name="T27" fmla="*/ 267 h 328"/>
              <a:gd name="T28" fmla="*/ 177 w 346"/>
              <a:gd name="T29" fmla="*/ 238 h 328"/>
              <a:gd name="T30" fmla="*/ 99 w 346"/>
              <a:gd name="T31" fmla="*/ 156 h 328"/>
              <a:gd name="T32" fmla="*/ 67 w 346"/>
              <a:gd name="T33" fmla="*/ 265 h 328"/>
              <a:gd name="T34" fmla="*/ 0 w 346"/>
              <a:gd name="T35" fmla="*/ 328 h 328"/>
              <a:gd name="T36" fmla="*/ 157 w 346"/>
              <a:gd name="T37" fmla="*/ 143 h 328"/>
              <a:gd name="T38" fmla="*/ 120 w 346"/>
              <a:gd name="T39" fmla="*/ 178 h 328"/>
              <a:gd name="T40" fmla="*/ 193 w 346"/>
              <a:gd name="T41" fmla="*/ 181 h 328"/>
              <a:gd name="T42" fmla="*/ 156 w 346"/>
              <a:gd name="T43" fmla="*/ 216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46" h="328">
                <a:moveTo>
                  <a:pt x="169" y="90"/>
                </a:moveTo>
                <a:cubicBezTo>
                  <a:pt x="199" y="61"/>
                  <a:pt x="199" y="61"/>
                  <a:pt x="199" y="61"/>
                </a:cubicBezTo>
                <a:cubicBezTo>
                  <a:pt x="222" y="40"/>
                  <a:pt x="258" y="41"/>
                  <a:pt x="279" y="63"/>
                </a:cubicBezTo>
                <a:cubicBezTo>
                  <a:pt x="279" y="63"/>
                  <a:pt x="279" y="63"/>
                  <a:pt x="279" y="63"/>
                </a:cubicBezTo>
                <a:cubicBezTo>
                  <a:pt x="300" y="86"/>
                  <a:pt x="300" y="122"/>
                  <a:pt x="277" y="143"/>
                </a:cubicBezTo>
                <a:cubicBezTo>
                  <a:pt x="247" y="172"/>
                  <a:pt x="247" y="172"/>
                  <a:pt x="247" y="172"/>
                </a:cubicBezTo>
                <a:lnTo>
                  <a:pt x="169" y="90"/>
                </a:lnTo>
                <a:close/>
                <a:moveTo>
                  <a:pt x="279" y="63"/>
                </a:moveTo>
                <a:cubicBezTo>
                  <a:pt x="346" y="0"/>
                  <a:pt x="346" y="0"/>
                  <a:pt x="346" y="0"/>
                </a:cubicBezTo>
                <a:moveTo>
                  <a:pt x="99" y="156"/>
                </a:moveTo>
                <a:cubicBezTo>
                  <a:pt x="69" y="185"/>
                  <a:pt x="69" y="185"/>
                  <a:pt x="69" y="185"/>
                </a:cubicBezTo>
                <a:cubicBezTo>
                  <a:pt x="46" y="206"/>
                  <a:pt x="46" y="242"/>
                  <a:pt x="67" y="265"/>
                </a:cubicBezTo>
                <a:cubicBezTo>
                  <a:pt x="67" y="265"/>
                  <a:pt x="67" y="265"/>
                  <a:pt x="67" y="265"/>
                </a:cubicBezTo>
                <a:cubicBezTo>
                  <a:pt x="88" y="287"/>
                  <a:pt x="124" y="288"/>
                  <a:pt x="147" y="267"/>
                </a:cubicBezTo>
                <a:cubicBezTo>
                  <a:pt x="177" y="238"/>
                  <a:pt x="177" y="238"/>
                  <a:pt x="177" y="238"/>
                </a:cubicBezTo>
                <a:lnTo>
                  <a:pt x="99" y="156"/>
                </a:lnTo>
                <a:close/>
                <a:moveTo>
                  <a:pt x="67" y="265"/>
                </a:moveTo>
                <a:cubicBezTo>
                  <a:pt x="0" y="328"/>
                  <a:pt x="0" y="328"/>
                  <a:pt x="0" y="328"/>
                </a:cubicBezTo>
                <a:moveTo>
                  <a:pt x="157" y="143"/>
                </a:moveTo>
                <a:cubicBezTo>
                  <a:pt x="120" y="178"/>
                  <a:pt x="120" y="178"/>
                  <a:pt x="120" y="178"/>
                </a:cubicBezTo>
                <a:moveTo>
                  <a:pt x="193" y="181"/>
                </a:moveTo>
                <a:cubicBezTo>
                  <a:pt x="156" y="216"/>
                  <a:pt x="156" y="216"/>
                  <a:pt x="156" y="216"/>
                </a:cubicBezTo>
              </a:path>
            </a:pathLst>
          </a:custGeom>
          <a:noFill/>
          <a:ln w="15875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17" name="Intelligence" title="Icon of circles connected by crossing lines">
            <a:extLst>
              <a:ext uri="{FF2B5EF4-FFF2-40B4-BE49-F238E27FC236}">
                <a16:creationId xmlns:a16="http://schemas.microsoft.com/office/drawing/2014/main" id="{8DD1B0EB-DE08-44BC-AE8C-4AF6A5CD81B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770114" y="2501324"/>
            <a:ext cx="380638" cy="365760"/>
          </a:xfrm>
          <a:custGeom>
            <a:avLst/>
            <a:gdLst>
              <a:gd name="T0" fmla="*/ 90 w 347"/>
              <a:gd name="T1" fmla="*/ 24 h 333"/>
              <a:gd name="T2" fmla="*/ 114 w 347"/>
              <a:gd name="T3" fmla="*/ 0 h 333"/>
              <a:gd name="T4" fmla="*/ 138 w 347"/>
              <a:gd name="T5" fmla="*/ 24 h 333"/>
              <a:gd name="T6" fmla="*/ 114 w 347"/>
              <a:gd name="T7" fmla="*/ 49 h 333"/>
              <a:gd name="T8" fmla="*/ 90 w 347"/>
              <a:gd name="T9" fmla="*/ 24 h 333"/>
              <a:gd name="T10" fmla="*/ 0 w 347"/>
              <a:gd name="T11" fmla="*/ 146 h 333"/>
              <a:gd name="T12" fmla="*/ 37 w 347"/>
              <a:gd name="T13" fmla="*/ 183 h 333"/>
              <a:gd name="T14" fmla="*/ 75 w 347"/>
              <a:gd name="T15" fmla="*/ 146 h 333"/>
              <a:gd name="T16" fmla="*/ 37 w 347"/>
              <a:gd name="T17" fmla="*/ 108 h 333"/>
              <a:gd name="T18" fmla="*/ 0 w 347"/>
              <a:gd name="T19" fmla="*/ 146 h 333"/>
              <a:gd name="T20" fmla="*/ 60 w 347"/>
              <a:gd name="T21" fmla="*/ 273 h 333"/>
              <a:gd name="T22" fmla="*/ 119 w 347"/>
              <a:gd name="T23" fmla="*/ 333 h 333"/>
              <a:gd name="T24" fmla="*/ 179 w 347"/>
              <a:gd name="T25" fmla="*/ 273 h 333"/>
              <a:gd name="T26" fmla="*/ 119 w 347"/>
              <a:gd name="T27" fmla="*/ 213 h 333"/>
              <a:gd name="T28" fmla="*/ 60 w 347"/>
              <a:gd name="T29" fmla="*/ 273 h 333"/>
              <a:gd name="T30" fmla="*/ 134 w 347"/>
              <a:gd name="T31" fmla="*/ 110 h 333"/>
              <a:gd name="T32" fmla="*/ 174 w 347"/>
              <a:gd name="T33" fmla="*/ 149 h 333"/>
              <a:gd name="T34" fmla="*/ 213 w 347"/>
              <a:gd name="T35" fmla="*/ 110 h 333"/>
              <a:gd name="T36" fmla="*/ 174 w 347"/>
              <a:gd name="T37" fmla="*/ 71 h 333"/>
              <a:gd name="T38" fmla="*/ 134 w 347"/>
              <a:gd name="T39" fmla="*/ 110 h 333"/>
              <a:gd name="T40" fmla="*/ 228 w 347"/>
              <a:gd name="T41" fmla="*/ 241 h 333"/>
              <a:gd name="T42" fmla="*/ 287 w 347"/>
              <a:gd name="T43" fmla="*/ 303 h 333"/>
              <a:gd name="T44" fmla="*/ 347 w 347"/>
              <a:gd name="T45" fmla="*/ 241 h 333"/>
              <a:gd name="T46" fmla="*/ 287 w 347"/>
              <a:gd name="T47" fmla="*/ 179 h 333"/>
              <a:gd name="T48" fmla="*/ 228 w 347"/>
              <a:gd name="T49" fmla="*/ 241 h 333"/>
              <a:gd name="T50" fmla="*/ 228 w 347"/>
              <a:gd name="T51" fmla="*/ 250 h 333"/>
              <a:gd name="T52" fmla="*/ 178 w 347"/>
              <a:gd name="T53" fmla="*/ 262 h 333"/>
              <a:gd name="T54" fmla="*/ 74 w 347"/>
              <a:gd name="T55" fmla="*/ 139 h 333"/>
              <a:gd name="T56" fmla="*/ 136 w 347"/>
              <a:gd name="T57" fmla="*/ 120 h 333"/>
              <a:gd name="T58" fmla="*/ 137 w 347"/>
              <a:gd name="T59" fmla="*/ 216 h 333"/>
              <a:gd name="T60" fmla="*/ 162 w 347"/>
              <a:gd name="T61" fmla="*/ 148 h 333"/>
              <a:gd name="T62" fmla="*/ 86 w 347"/>
              <a:gd name="T63" fmla="*/ 223 h 333"/>
              <a:gd name="T64" fmla="*/ 57 w 347"/>
              <a:gd name="T65" fmla="*/ 177 h 333"/>
              <a:gd name="T66" fmla="*/ 232 w 347"/>
              <a:gd name="T67" fmla="*/ 217 h 333"/>
              <a:gd name="T68" fmla="*/ 71 w 347"/>
              <a:gd name="T69" fmla="*/ 161 h 333"/>
              <a:gd name="T70" fmla="*/ 102 w 347"/>
              <a:gd name="T71" fmla="*/ 46 h 333"/>
              <a:gd name="T72" fmla="*/ 58 w 347"/>
              <a:gd name="T73" fmla="*/ 115 h 333"/>
              <a:gd name="T74" fmla="*/ 249 w 347"/>
              <a:gd name="T75" fmla="*/ 194 h 333"/>
              <a:gd name="T76" fmla="*/ 200 w 347"/>
              <a:gd name="T77" fmla="*/ 139 h 333"/>
              <a:gd name="T78" fmla="*/ 112 w 347"/>
              <a:gd name="T79" fmla="*/ 213 h 333"/>
              <a:gd name="T80" fmla="*/ 114 w 347"/>
              <a:gd name="T81" fmla="*/ 49 h 333"/>
              <a:gd name="T82" fmla="*/ 126 w 347"/>
              <a:gd name="T83" fmla="*/ 45 h 333"/>
              <a:gd name="T84" fmla="*/ 151 w 347"/>
              <a:gd name="T85" fmla="*/ 78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47" h="333">
                <a:moveTo>
                  <a:pt x="90" y="24"/>
                </a:moveTo>
                <a:cubicBezTo>
                  <a:pt x="90" y="11"/>
                  <a:pt x="100" y="0"/>
                  <a:pt x="114" y="0"/>
                </a:cubicBezTo>
                <a:cubicBezTo>
                  <a:pt x="127" y="0"/>
                  <a:pt x="138" y="11"/>
                  <a:pt x="138" y="24"/>
                </a:cubicBezTo>
                <a:cubicBezTo>
                  <a:pt x="138" y="38"/>
                  <a:pt x="127" y="49"/>
                  <a:pt x="114" y="49"/>
                </a:cubicBezTo>
                <a:cubicBezTo>
                  <a:pt x="100" y="49"/>
                  <a:pt x="90" y="38"/>
                  <a:pt x="90" y="24"/>
                </a:cubicBezTo>
                <a:close/>
                <a:moveTo>
                  <a:pt x="0" y="146"/>
                </a:moveTo>
                <a:cubicBezTo>
                  <a:pt x="0" y="166"/>
                  <a:pt x="17" y="183"/>
                  <a:pt x="37" y="183"/>
                </a:cubicBezTo>
                <a:cubicBezTo>
                  <a:pt x="58" y="183"/>
                  <a:pt x="75" y="166"/>
                  <a:pt x="75" y="146"/>
                </a:cubicBezTo>
                <a:cubicBezTo>
                  <a:pt x="75" y="125"/>
                  <a:pt x="58" y="108"/>
                  <a:pt x="37" y="108"/>
                </a:cubicBezTo>
                <a:cubicBezTo>
                  <a:pt x="17" y="108"/>
                  <a:pt x="0" y="125"/>
                  <a:pt x="0" y="146"/>
                </a:cubicBezTo>
                <a:close/>
                <a:moveTo>
                  <a:pt x="60" y="273"/>
                </a:moveTo>
                <a:cubicBezTo>
                  <a:pt x="60" y="306"/>
                  <a:pt x="86" y="333"/>
                  <a:pt x="119" y="333"/>
                </a:cubicBezTo>
                <a:cubicBezTo>
                  <a:pt x="152" y="333"/>
                  <a:pt x="179" y="306"/>
                  <a:pt x="179" y="273"/>
                </a:cubicBezTo>
                <a:cubicBezTo>
                  <a:pt x="179" y="240"/>
                  <a:pt x="152" y="213"/>
                  <a:pt x="119" y="213"/>
                </a:cubicBezTo>
                <a:cubicBezTo>
                  <a:pt x="86" y="213"/>
                  <a:pt x="60" y="240"/>
                  <a:pt x="60" y="273"/>
                </a:cubicBezTo>
                <a:close/>
                <a:moveTo>
                  <a:pt x="134" y="110"/>
                </a:moveTo>
                <a:cubicBezTo>
                  <a:pt x="134" y="132"/>
                  <a:pt x="152" y="149"/>
                  <a:pt x="174" y="149"/>
                </a:cubicBezTo>
                <a:cubicBezTo>
                  <a:pt x="195" y="149"/>
                  <a:pt x="213" y="132"/>
                  <a:pt x="213" y="110"/>
                </a:cubicBezTo>
                <a:cubicBezTo>
                  <a:pt x="213" y="89"/>
                  <a:pt x="195" y="71"/>
                  <a:pt x="174" y="71"/>
                </a:cubicBezTo>
                <a:cubicBezTo>
                  <a:pt x="152" y="71"/>
                  <a:pt x="134" y="89"/>
                  <a:pt x="134" y="110"/>
                </a:cubicBezTo>
                <a:close/>
                <a:moveTo>
                  <a:pt x="228" y="241"/>
                </a:moveTo>
                <a:cubicBezTo>
                  <a:pt x="228" y="275"/>
                  <a:pt x="254" y="303"/>
                  <a:pt x="287" y="303"/>
                </a:cubicBezTo>
                <a:cubicBezTo>
                  <a:pt x="320" y="303"/>
                  <a:pt x="347" y="275"/>
                  <a:pt x="347" y="241"/>
                </a:cubicBezTo>
                <a:cubicBezTo>
                  <a:pt x="347" y="207"/>
                  <a:pt x="320" y="179"/>
                  <a:pt x="287" y="179"/>
                </a:cubicBezTo>
                <a:cubicBezTo>
                  <a:pt x="254" y="179"/>
                  <a:pt x="228" y="207"/>
                  <a:pt x="228" y="241"/>
                </a:cubicBezTo>
                <a:close/>
                <a:moveTo>
                  <a:pt x="228" y="250"/>
                </a:moveTo>
                <a:cubicBezTo>
                  <a:pt x="178" y="262"/>
                  <a:pt x="178" y="262"/>
                  <a:pt x="178" y="262"/>
                </a:cubicBezTo>
                <a:moveTo>
                  <a:pt x="74" y="139"/>
                </a:moveTo>
                <a:cubicBezTo>
                  <a:pt x="136" y="120"/>
                  <a:pt x="136" y="120"/>
                  <a:pt x="136" y="120"/>
                </a:cubicBezTo>
                <a:moveTo>
                  <a:pt x="137" y="216"/>
                </a:moveTo>
                <a:cubicBezTo>
                  <a:pt x="162" y="148"/>
                  <a:pt x="162" y="148"/>
                  <a:pt x="162" y="148"/>
                </a:cubicBezTo>
                <a:moveTo>
                  <a:pt x="86" y="223"/>
                </a:moveTo>
                <a:cubicBezTo>
                  <a:pt x="57" y="177"/>
                  <a:pt x="57" y="177"/>
                  <a:pt x="57" y="177"/>
                </a:cubicBezTo>
                <a:moveTo>
                  <a:pt x="232" y="217"/>
                </a:moveTo>
                <a:cubicBezTo>
                  <a:pt x="71" y="161"/>
                  <a:pt x="71" y="161"/>
                  <a:pt x="71" y="161"/>
                </a:cubicBezTo>
                <a:moveTo>
                  <a:pt x="102" y="46"/>
                </a:moveTo>
                <a:cubicBezTo>
                  <a:pt x="58" y="115"/>
                  <a:pt x="58" y="115"/>
                  <a:pt x="58" y="115"/>
                </a:cubicBezTo>
                <a:moveTo>
                  <a:pt x="249" y="194"/>
                </a:moveTo>
                <a:cubicBezTo>
                  <a:pt x="200" y="139"/>
                  <a:pt x="200" y="139"/>
                  <a:pt x="200" y="139"/>
                </a:cubicBezTo>
                <a:moveTo>
                  <a:pt x="112" y="213"/>
                </a:moveTo>
                <a:cubicBezTo>
                  <a:pt x="114" y="49"/>
                  <a:pt x="114" y="49"/>
                  <a:pt x="114" y="49"/>
                </a:cubicBezTo>
                <a:moveTo>
                  <a:pt x="126" y="45"/>
                </a:moveTo>
                <a:cubicBezTo>
                  <a:pt x="151" y="78"/>
                  <a:pt x="151" y="78"/>
                  <a:pt x="151" y="78"/>
                </a:cubicBezTo>
              </a:path>
            </a:pathLst>
          </a:custGeom>
          <a:noFill/>
          <a:ln w="15875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456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10" grpId="0" animBg="1"/>
      <p:bldP spid="11" grpId="0"/>
      <p:bldP spid="14" grpId="0"/>
      <p:bldP spid="15" grpId="0" animBg="1"/>
      <p:bldP spid="16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74511" y="3039057"/>
            <a:ext cx="11887454" cy="916412"/>
          </a:xfrm>
        </p:spPr>
        <p:txBody>
          <a:bodyPr/>
          <a:lstStyle/>
          <a:p>
            <a:pPr algn="ctr"/>
            <a:r>
              <a:rPr lang="en-US" sz="4896"/>
              <a:t> What is artificial intelligence?</a:t>
            </a:r>
          </a:p>
        </p:txBody>
      </p:sp>
    </p:spTree>
    <p:extLst>
      <p:ext uri="{BB962C8B-B14F-4D97-AF65-F5344CB8AC3E}">
        <p14:creationId xmlns:p14="http://schemas.microsoft.com/office/powerpoint/2010/main" val="148974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Creating a new bot with QnA Maker</a:t>
            </a:r>
          </a:p>
        </p:txBody>
      </p:sp>
    </p:spTree>
    <p:extLst>
      <p:ext uri="{BB962C8B-B14F-4D97-AF65-F5344CB8AC3E}">
        <p14:creationId xmlns:p14="http://schemas.microsoft.com/office/powerpoint/2010/main" val="213924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2580851"/>
            <a:ext cx="11887454" cy="916412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fr-CA" sz="4896"/>
              <a:t>Text Analytics API</a:t>
            </a:r>
          </a:p>
        </p:txBody>
      </p:sp>
    </p:spTree>
    <p:extLst>
      <p:ext uri="{BB962C8B-B14F-4D97-AF65-F5344CB8AC3E}">
        <p14:creationId xmlns:p14="http://schemas.microsoft.com/office/powerpoint/2010/main" val="2587702790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02956" y="23631"/>
            <a:ext cx="11887454" cy="916412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fr-CA" sz="4896" err="1"/>
              <a:t>What</a:t>
            </a:r>
            <a:r>
              <a:rPr lang="fr-CA" sz="4896"/>
              <a:t> </a:t>
            </a:r>
            <a:r>
              <a:rPr lang="fr-CA" sz="4896" err="1"/>
              <a:t>is</a:t>
            </a:r>
            <a:r>
              <a:rPr lang="fr-CA" sz="4896"/>
              <a:t> Text Analytics API?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300" y="1071562"/>
            <a:ext cx="3903167" cy="153193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200" y="2760661"/>
            <a:ext cx="3903167" cy="162083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899" y="4573587"/>
            <a:ext cx="3903167" cy="144621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723899" y="1502168"/>
            <a:ext cx="2720938" cy="62786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CA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Sentiment </a:t>
            </a:r>
            <a:r>
              <a:rPr lang="fr-CA" sz="24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analysis</a:t>
            </a:r>
            <a:endParaRPr lang="fr-CA" sz="2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9" name="Flèche droite 8"/>
          <p:cNvSpPr/>
          <p:nvPr/>
        </p:nvSpPr>
        <p:spPr bwMode="auto">
          <a:xfrm>
            <a:off x="4229100" y="1752600"/>
            <a:ext cx="1968500" cy="15478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CA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11199" y="3203968"/>
            <a:ext cx="3115533" cy="62786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CA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Key phrase extraction</a:t>
            </a:r>
          </a:p>
        </p:txBody>
      </p:sp>
      <p:sp>
        <p:nvSpPr>
          <p:cNvPr id="11" name="Flèche droite 10"/>
          <p:cNvSpPr/>
          <p:nvPr/>
        </p:nvSpPr>
        <p:spPr bwMode="auto">
          <a:xfrm>
            <a:off x="4216400" y="3454400"/>
            <a:ext cx="1968500" cy="15478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CA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736599" y="5070868"/>
            <a:ext cx="2935740" cy="62786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CA" sz="24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Language</a:t>
            </a:r>
            <a:r>
              <a:rPr lang="fr-CA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</a:t>
            </a:r>
            <a:r>
              <a:rPr lang="fr-CA" sz="24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detection</a:t>
            </a:r>
            <a:endParaRPr lang="fr-CA" sz="2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13" name="Flèche droite 12"/>
          <p:cNvSpPr/>
          <p:nvPr/>
        </p:nvSpPr>
        <p:spPr bwMode="auto">
          <a:xfrm>
            <a:off x="4191000" y="5321300"/>
            <a:ext cx="1968500" cy="15478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CA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382660" y="6086868"/>
            <a:ext cx="962988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Easily evaluate sentiment and topics to understand what users want</a:t>
            </a:r>
            <a:endParaRPr lang="fr-CA" sz="240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7049623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Analytics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3554819"/>
          </a:xfrm>
        </p:spPr>
        <p:txBody>
          <a:bodyPr/>
          <a:lstStyle/>
          <a:p>
            <a:r>
              <a:rPr lang="en-US"/>
              <a:t>Supports basic NLP scenarios</a:t>
            </a:r>
          </a:p>
          <a:p>
            <a:r>
              <a:rPr lang="en-US"/>
              <a:t>Up to 1000 1K docs per request</a:t>
            </a:r>
          </a:p>
          <a:p>
            <a:r>
              <a:rPr lang="en-US"/>
              <a:t>Call directly from Power BI &amp; Data Lake U-SQL; SDK supports .NET Standard + Android</a:t>
            </a:r>
          </a:p>
          <a:p>
            <a:r>
              <a:rPr lang="en-US"/>
              <a:t>Not PAYG: paid tier starts at $150 per month with 100K </a:t>
            </a:r>
            <a:r>
              <a:rPr lang="en-US" err="1"/>
              <a:t>txns</a:t>
            </a:r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6755761" y="3132588"/>
            <a:ext cx="753709" cy="72230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755761" y="5041498"/>
            <a:ext cx="753709" cy="72230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755761" y="1355773"/>
            <a:ext cx="753709" cy="72230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9" name="Text Placeholder 8"/>
          <p:cNvSpPr txBox="1">
            <a:spLocks/>
          </p:cNvSpPr>
          <p:nvPr/>
        </p:nvSpPr>
        <p:spPr>
          <a:xfrm>
            <a:off x="7586389" y="3012600"/>
            <a:ext cx="4680520" cy="92640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None/>
              <a:tabLst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Sentiment analysis</a:t>
            </a:r>
          </a:p>
          <a:p>
            <a:pPr>
              <a:spcBef>
                <a:spcPts val="624"/>
              </a:spcBef>
            </a:pPr>
            <a:r>
              <a:rPr lang="en-US" sz="1800">
                <a:ea typeface="Consolas" charset="0"/>
                <a:cs typeface="Consolas" charset="0"/>
              </a:rPr>
              <a:t>From 0 (-</a:t>
            </a:r>
            <a:r>
              <a:rPr lang="en-US" sz="1800" err="1">
                <a:ea typeface="Consolas" charset="0"/>
                <a:cs typeface="Consolas" charset="0"/>
              </a:rPr>
              <a:t>ve</a:t>
            </a:r>
            <a:r>
              <a:rPr lang="en-US" sz="1800">
                <a:ea typeface="Consolas" charset="0"/>
                <a:cs typeface="Consolas" charset="0"/>
              </a:rPr>
              <a:t>) - 1 (+</a:t>
            </a:r>
            <a:r>
              <a:rPr lang="en-US" sz="1800" err="1">
                <a:ea typeface="Consolas" charset="0"/>
                <a:cs typeface="Consolas" charset="0"/>
              </a:rPr>
              <a:t>ve</a:t>
            </a:r>
            <a:r>
              <a:rPr lang="en-US" sz="1800">
                <a:ea typeface="Consolas" charset="0"/>
                <a:cs typeface="Consolas" charset="0"/>
              </a:rPr>
              <a:t>); supports 15 languages</a:t>
            </a:r>
          </a:p>
        </p:txBody>
      </p:sp>
      <p:sp>
        <p:nvSpPr>
          <p:cNvPr id="10" name="Text Placeholder 8"/>
          <p:cNvSpPr txBox="1">
            <a:spLocks/>
          </p:cNvSpPr>
          <p:nvPr/>
        </p:nvSpPr>
        <p:spPr>
          <a:xfrm>
            <a:off x="7586389" y="4909403"/>
            <a:ext cx="4608917" cy="92640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None/>
              <a:tabLst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Key phrase extraction</a:t>
            </a:r>
          </a:p>
          <a:p>
            <a:pPr>
              <a:spcBef>
                <a:spcPts val="624"/>
              </a:spcBef>
            </a:pPr>
            <a:r>
              <a:rPr lang="en-US" sz="1800">
                <a:ea typeface="Consolas" charset="0"/>
                <a:cs typeface="Consolas" charset="0"/>
              </a:rPr>
              <a:t>Main talking points; supports 5 languages</a:t>
            </a:r>
          </a:p>
        </p:txBody>
      </p:sp>
      <p:sp>
        <p:nvSpPr>
          <p:cNvPr id="11" name="Text Placeholder 8"/>
          <p:cNvSpPr txBox="1">
            <a:spLocks/>
          </p:cNvSpPr>
          <p:nvPr/>
        </p:nvSpPr>
        <p:spPr>
          <a:xfrm>
            <a:off x="7586389" y="1233362"/>
            <a:ext cx="4608917" cy="92640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None/>
              <a:tabLst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Language detection</a:t>
            </a:r>
          </a:p>
          <a:p>
            <a:pPr>
              <a:spcBef>
                <a:spcPts val="624"/>
              </a:spcBef>
            </a:pPr>
            <a:r>
              <a:rPr lang="en-US" sz="1800">
                <a:ea typeface="Consolas" charset="0"/>
                <a:cs typeface="Consolas" charset="0"/>
              </a:rPr>
              <a:t>Over 120 languages supported</a:t>
            </a:r>
          </a:p>
        </p:txBody>
      </p:sp>
      <p:sp>
        <p:nvSpPr>
          <p:cNvPr id="15" name="Characters_E8C1" descr="Language&#10;&#10;* This icon is a color filled shape and is not outlined.&#10;">
            <a:extLst>
              <a:ext uri="{FF2B5EF4-FFF2-40B4-BE49-F238E27FC236}">
                <a16:creationId xmlns:a16="http://schemas.microsoft.com/office/drawing/2014/main" id="{DD9EFE0F-BFF2-4EDD-8749-842AAF37851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955321" y="1534045"/>
            <a:ext cx="354584" cy="365760"/>
          </a:xfrm>
          <a:custGeom>
            <a:avLst/>
            <a:gdLst>
              <a:gd name="T0" fmla="*/ 0 w 3316"/>
              <a:gd name="T1" fmla="*/ 3423 h 3423"/>
              <a:gd name="T2" fmla="*/ 358 w 3316"/>
              <a:gd name="T3" fmla="*/ 2923 h 3423"/>
              <a:gd name="T4" fmla="*/ 1329 w 3316"/>
              <a:gd name="T5" fmla="*/ 3423 h 3423"/>
              <a:gd name="T6" fmla="*/ 878 w 3316"/>
              <a:gd name="T7" fmla="*/ 1499 h 3423"/>
              <a:gd name="T8" fmla="*/ 416 w 3316"/>
              <a:gd name="T9" fmla="*/ 2749 h 3423"/>
              <a:gd name="T10" fmla="*/ 1104 w 3316"/>
              <a:gd name="T11" fmla="*/ 2749 h 3423"/>
              <a:gd name="T12" fmla="*/ 1252 w 3316"/>
              <a:gd name="T13" fmla="*/ 491 h 3423"/>
              <a:gd name="T14" fmla="*/ 1247 w 3316"/>
              <a:gd name="T15" fmla="*/ 252 h 3423"/>
              <a:gd name="T16" fmla="*/ 2140 w 3316"/>
              <a:gd name="T17" fmla="*/ 257 h 3423"/>
              <a:gd name="T18" fmla="*/ 2130 w 3316"/>
              <a:gd name="T19" fmla="*/ 0 h 3423"/>
              <a:gd name="T20" fmla="*/ 2339 w 3316"/>
              <a:gd name="T21" fmla="*/ 30 h 3423"/>
              <a:gd name="T22" fmla="*/ 2337 w 3316"/>
              <a:gd name="T23" fmla="*/ 34 h 3423"/>
              <a:gd name="T24" fmla="*/ 2324 w 3316"/>
              <a:gd name="T25" fmla="*/ 257 h 3423"/>
              <a:gd name="T26" fmla="*/ 3258 w 3316"/>
              <a:gd name="T27" fmla="*/ 252 h 3423"/>
              <a:gd name="T28" fmla="*/ 3254 w 3316"/>
              <a:gd name="T29" fmla="*/ 491 h 3423"/>
              <a:gd name="T30" fmla="*/ 3073 w 3316"/>
              <a:gd name="T31" fmla="*/ 764 h 3423"/>
              <a:gd name="T32" fmla="*/ 1431 w 3316"/>
              <a:gd name="T33" fmla="*/ 408 h 3423"/>
              <a:gd name="T34" fmla="*/ 1247 w 3316"/>
              <a:gd name="T35" fmla="*/ 767 h 3423"/>
              <a:gd name="T36" fmla="*/ 2351 w 3316"/>
              <a:gd name="T37" fmla="*/ 1475 h 3423"/>
              <a:gd name="T38" fmla="*/ 2359 w 3316"/>
              <a:gd name="T39" fmla="*/ 1983 h 3423"/>
              <a:gd name="T40" fmla="*/ 1943 w 3316"/>
              <a:gd name="T41" fmla="*/ 2173 h 3423"/>
              <a:gd name="T42" fmla="*/ 1884 w 3316"/>
              <a:gd name="T43" fmla="*/ 2125 h 3423"/>
              <a:gd name="T44" fmla="*/ 2033 w 3316"/>
              <a:gd name="T45" fmla="*/ 2002 h 3423"/>
              <a:gd name="T46" fmla="*/ 2167 w 3316"/>
              <a:gd name="T47" fmla="*/ 1884 h 3423"/>
              <a:gd name="T48" fmla="*/ 1506 w 3316"/>
              <a:gd name="T49" fmla="*/ 1475 h 3423"/>
              <a:gd name="T50" fmla="*/ 1204 w 3316"/>
              <a:gd name="T51" fmla="*/ 1311 h 3423"/>
              <a:gd name="T52" fmla="*/ 2169 w 3316"/>
              <a:gd name="T53" fmla="*/ 1315 h 3423"/>
              <a:gd name="T54" fmla="*/ 2157 w 3316"/>
              <a:gd name="T55" fmla="*/ 1114 h 3423"/>
              <a:gd name="T56" fmla="*/ 2290 w 3316"/>
              <a:gd name="T57" fmla="*/ 1128 h 3423"/>
              <a:gd name="T58" fmla="*/ 2564 w 3316"/>
              <a:gd name="T59" fmla="*/ 902 h 3423"/>
              <a:gd name="T60" fmla="*/ 1936 w 3316"/>
              <a:gd name="T61" fmla="*/ 836 h 3423"/>
              <a:gd name="T62" fmla="*/ 1620 w 3316"/>
              <a:gd name="T63" fmla="*/ 678 h 3423"/>
              <a:gd name="T64" fmla="*/ 2664 w 3316"/>
              <a:gd name="T65" fmla="*/ 682 h 3423"/>
              <a:gd name="T66" fmla="*/ 2755 w 3316"/>
              <a:gd name="T67" fmla="*/ 670 h 3423"/>
              <a:gd name="T68" fmla="*/ 2846 w 3316"/>
              <a:gd name="T69" fmla="*/ 730 h 3423"/>
              <a:gd name="T70" fmla="*/ 2892 w 3316"/>
              <a:gd name="T71" fmla="*/ 832 h 3423"/>
              <a:gd name="T72" fmla="*/ 2783 w 3316"/>
              <a:gd name="T73" fmla="*/ 912 h 3423"/>
              <a:gd name="T74" fmla="*/ 2351 w 3316"/>
              <a:gd name="T75" fmla="*/ 1235 h 3423"/>
              <a:gd name="T76" fmla="*/ 3015 w 3316"/>
              <a:gd name="T77" fmla="*/ 1315 h 3423"/>
              <a:gd name="T78" fmla="*/ 3316 w 3316"/>
              <a:gd name="T79" fmla="*/ 1480 h 3423"/>
              <a:gd name="T80" fmla="*/ 2351 w 3316"/>
              <a:gd name="T81" fmla="*/ 1475 h 3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3316" h="3423">
                <a:moveTo>
                  <a:pt x="642" y="1499"/>
                </a:moveTo>
                <a:cubicBezTo>
                  <a:pt x="0" y="3423"/>
                  <a:pt x="0" y="3423"/>
                  <a:pt x="0" y="3423"/>
                </a:cubicBezTo>
                <a:cubicBezTo>
                  <a:pt x="191" y="3423"/>
                  <a:pt x="191" y="3423"/>
                  <a:pt x="191" y="3423"/>
                </a:cubicBezTo>
                <a:cubicBezTo>
                  <a:pt x="358" y="2923"/>
                  <a:pt x="358" y="2923"/>
                  <a:pt x="358" y="2923"/>
                </a:cubicBezTo>
                <a:cubicBezTo>
                  <a:pt x="1162" y="2923"/>
                  <a:pt x="1162" y="2923"/>
                  <a:pt x="1162" y="2923"/>
                </a:cubicBezTo>
                <a:cubicBezTo>
                  <a:pt x="1329" y="3423"/>
                  <a:pt x="1329" y="3423"/>
                  <a:pt x="1329" y="3423"/>
                </a:cubicBezTo>
                <a:cubicBezTo>
                  <a:pt x="1520" y="3423"/>
                  <a:pt x="1520" y="3423"/>
                  <a:pt x="1520" y="3423"/>
                </a:cubicBezTo>
                <a:cubicBezTo>
                  <a:pt x="878" y="1499"/>
                  <a:pt x="878" y="1499"/>
                  <a:pt x="878" y="1499"/>
                </a:cubicBezTo>
                <a:lnTo>
                  <a:pt x="642" y="1499"/>
                </a:lnTo>
                <a:close/>
                <a:moveTo>
                  <a:pt x="416" y="2749"/>
                </a:moveTo>
                <a:cubicBezTo>
                  <a:pt x="760" y="1716"/>
                  <a:pt x="760" y="1716"/>
                  <a:pt x="760" y="1716"/>
                </a:cubicBezTo>
                <a:cubicBezTo>
                  <a:pt x="1104" y="2749"/>
                  <a:pt x="1104" y="2749"/>
                  <a:pt x="1104" y="2749"/>
                </a:cubicBezTo>
                <a:lnTo>
                  <a:pt x="416" y="2749"/>
                </a:lnTo>
                <a:close/>
                <a:moveTo>
                  <a:pt x="1252" y="491"/>
                </a:moveTo>
                <a:cubicBezTo>
                  <a:pt x="1252" y="399"/>
                  <a:pt x="1252" y="399"/>
                  <a:pt x="1252" y="399"/>
                </a:cubicBezTo>
                <a:cubicBezTo>
                  <a:pt x="1247" y="252"/>
                  <a:pt x="1247" y="252"/>
                  <a:pt x="1247" y="252"/>
                </a:cubicBezTo>
                <a:cubicBezTo>
                  <a:pt x="1563" y="257"/>
                  <a:pt x="1563" y="257"/>
                  <a:pt x="1563" y="257"/>
                </a:cubicBezTo>
                <a:cubicBezTo>
                  <a:pt x="2140" y="257"/>
                  <a:pt x="2140" y="257"/>
                  <a:pt x="2140" y="257"/>
                </a:cubicBezTo>
                <a:cubicBezTo>
                  <a:pt x="2140" y="197"/>
                  <a:pt x="2140" y="197"/>
                  <a:pt x="2140" y="197"/>
                </a:cubicBezTo>
                <a:cubicBezTo>
                  <a:pt x="2140" y="114"/>
                  <a:pt x="2137" y="49"/>
                  <a:pt x="2130" y="0"/>
                </a:cubicBezTo>
                <a:cubicBezTo>
                  <a:pt x="2197" y="1"/>
                  <a:pt x="2270" y="5"/>
                  <a:pt x="2347" y="11"/>
                </a:cubicBezTo>
                <a:cubicBezTo>
                  <a:pt x="2345" y="16"/>
                  <a:pt x="2343" y="22"/>
                  <a:pt x="2339" y="30"/>
                </a:cubicBezTo>
                <a:cubicBezTo>
                  <a:pt x="2338" y="32"/>
                  <a:pt x="2338" y="32"/>
                  <a:pt x="2338" y="32"/>
                </a:cubicBezTo>
                <a:cubicBezTo>
                  <a:pt x="2337" y="34"/>
                  <a:pt x="2337" y="34"/>
                  <a:pt x="2337" y="34"/>
                </a:cubicBezTo>
                <a:cubicBezTo>
                  <a:pt x="2328" y="64"/>
                  <a:pt x="2324" y="114"/>
                  <a:pt x="2324" y="193"/>
                </a:cubicBezTo>
                <a:cubicBezTo>
                  <a:pt x="2324" y="257"/>
                  <a:pt x="2324" y="257"/>
                  <a:pt x="2324" y="257"/>
                </a:cubicBezTo>
                <a:cubicBezTo>
                  <a:pt x="2940" y="257"/>
                  <a:pt x="2940" y="257"/>
                  <a:pt x="2940" y="257"/>
                </a:cubicBezTo>
                <a:cubicBezTo>
                  <a:pt x="3258" y="252"/>
                  <a:pt x="3258" y="252"/>
                  <a:pt x="3258" y="252"/>
                </a:cubicBezTo>
                <a:cubicBezTo>
                  <a:pt x="3254" y="376"/>
                  <a:pt x="3254" y="376"/>
                  <a:pt x="3254" y="376"/>
                </a:cubicBezTo>
                <a:cubicBezTo>
                  <a:pt x="3254" y="491"/>
                  <a:pt x="3254" y="491"/>
                  <a:pt x="3254" y="491"/>
                </a:cubicBezTo>
                <a:cubicBezTo>
                  <a:pt x="3259" y="764"/>
                  <a:pt x="3259" y="764"/>
                  <a:pt x="3259" y="764"/>
                </a:cubicBezTo>
                <a:cubicBezTo>
                  <a:pt x="3073" y="764"/>
                  <a:pt x="3073" y="764"/>
                  <a:pt x="3073" y="764"/>
                </a:cubicBezTo>
                <a:cubicBezTo>
                  <a:pt x="3073" y="408"/>
                  <a:pt x="3073" y="408"/>
                  <a:pt x="3073" y="408"/>
                </a:cubicBezTo>
                <a:cubicBezTo>
                  <a:pt x="1431" y="408"/>
                  <a:pt x="1431" y="408"/>
                  <a:pt x="1431" y="408"/>
                </a:cubicBezTo>
                <a:cubicBezTo>
                  <a:pt x="1431" y="767"/>
                  <a:pt x="1431" y="767"/>
                  <a:pt x="1431" y="767"/>
                </a:cubicBezTo>
                <a:cubicBezTo>
                  <a:pt x="1247" y="767"/>
                  <a:pt x="1247" y="767"/>
                  <a:pt x="1247" y="767"/>
                </a:cubicBezTo>
                <a:lnTo>
                  <a:pt x="1252" y="491"/>
                </a:lnTo>
                <a:close/>
                <a:moveTo>
                  <a:pt x="2351" y="1475"/>
                </a:moveTo>
                <a:cubicBezTo>
                  <a:pt x="2351" y="1640"/>
                  <a:pt x="2351" y="1640"/>
                  <a:pt x="2351" y="1640"/>
                </a:cubicBezTo>
                <a:cubicBezTo>
                  <a:pt x="2359" y="1983"/>
                  <a:pt x="2359" y="1983"/>
                  <a:pt x="2359" y="1983"/>
                </a:cubicBezTo>
                <a:cubicBezTo>
                  <a:pt x="2358" y="2052"/>
                  <a:pt x="2339" y="2099"/>
                  <a:pt x="2299" y="2129"/>
                </a:cubicBezTo>
                <a:cubicBezTo>
                  <a:pt x="2276" y="2145"/>
                  <a:pt x="2200" y="2173"/>
                  <a:pt x="1943" y="2173"/>
                </a:cubicBezTo>
                <a:cubicBezTo>
                  <a:pt x="1917" y="2173"/>
                  <a:pt x="1904" y="2172"/>
                  <a:pt x="1898" y="2170"/>
                </a:cubicBezTo>
                <a:cubicBezTo>
                  <a:pt x="1896" y="2164"/>
                  <a:pt x="1891" y="2152"/>
                  <a:pt x="1884" y="2125"/>
                </a:cubicBezTo>
                <a:cubicBezTo>
                  <a:pt x="1873" y="2081"/>
                  <a:pt x="1857" y="2037"/>
                  <a:pt x="1836" y="1993"/>
                </a:cubicBezTo>
                <a:cubicBezTo>
                  <a:pt x="1906" y="1999"/>
                  <a:pt x="1972" y="2002"/>
                  <a:pt x="2033" y="2002"/>
                </a:cubicBezTo>
                <a:cubicBezTo>
                  <a:pt x="2084" y="2002"/>
                  <a:pt x="2117" y="1992"/>
                  <a:pt x="2138" y="1972"/>
                </a:cubicBezTo>
                <a:cubicBezTo>
                  <a:pt x="2158" y="1953"/>
                  <a:pt x="2167" y="1924"/>
                  <a:pt x="2167" y="1884"/>
                </a:cubicBezTo>
                <a:cubicBezTo>
                  <a:pt x="2167" y="1475"/>
                  <a:pt x="2167" y="1475"/>
                  <a:pt x="2167" y="1475"/>
                </a:cubicBezTo>
                <a:cubicBezTo>
                  <a:pt x="1506" y="1475"/>
                  <a:pt x="1506" y="1475"/>
                  <a:pt x="1506" y="1475"/>
                </a:cubicBezTo>
                <a:cubicBezTo>
                  <a:pt x="1204" y="1480"/>
                  <a:pt x="1204" y="1480"/>
                  <a:pt x="1204" y="1480"/>
                </a:cubicBezTo>
                <a:cubicBezTo>
                  <a:pt x="1204" y="1311"/>
                  <a:pt x="1204" y="1311"/>
                  <a:pt x="1204" y="1311"/>
                </a:cubicBezTo>
                <a:cubicBezTo>
                  <a:pt x="1505" y="1315"/>
                  <a:pt x="1505" y="1315"/>
                  <a:pt x="1505" y="1315"/>
                </a:cubicBezTo>
                <a:cubicBezTo>
                  <a:pt x="2169" y="1315"/>
                  <a:pt x="2169" y="1315"/>
                  <a:pt x="2169" y="1315"/>
                </a:cubicBezTo>
                <a:cubicBezTo>
                  <a:pt x="2167" y="1276"/>
                  <a:pt x="2167" y="1276"/>
                  <a:pt x="2167" y="1276"/>
                </a:cubicBezTo>
                <a:cubicBezTo>
                  <a:pt x="2165" y="1211"/>
                  <a:pt x="2162" y="1157"/>
                  <a:pt x="2157" y="1114"/>
                </a:cubicBezTo>
                <a:cubicBezTo>
                  <a:pt x="2210" y="1119"/>
                  <a:pt x="2250" y="1123"/>
                  <a:pt x="2276" y="1127"/>
                </a:cubicBezTo>
                <a:cubicBezTo>
                  <a:pt x="2290" y="1128"/>
                  <a:pt x="2290" y="1128"/>
                  <a:pt x="2290" y="1128"/>
                </a:cubicBezTo>
                <a:cubicBezTo>
                  <a:pt x="2302" y="1120"/>
                  <a:pt x="2302" y="1120"/>
                  <a:pt x="2302" y="1120"/>
                </a:cubicBezTo>
                <a:cubicBezTo>
                  <a:pt x="2365" y="1077"/>
                  <a:pt x="2452" y="1003"/>
                  <a:pt x="2564" y="902"/>
                </a:cubicBezTo>
                <a:cubicBezTo>
                  <a:pt x="2636" y="836"/>
                  <a:pt x="2636" y="836"/>
                  <a:pt x="2636" y="836"/>
                </a:cubicBezTo>
                <a:cubicBezTo>
                  <a:pt x="1936" y="836"/>
                  <a:pt x="1936" y="836"/>
                  <a:pt x="1936" y="836"/>
                </a:cubicBezTo>
                <a:cubicBezTo>
                  <a:pt x="1620" y="840"/>
                  <a:pt x="1620" y="840"/>
                  <a:pt x="1620" y="840"/>
                </a:cubicBezTo>
                <a:cubicBezTo>
                  <a:pt x="1620" y="678"/>
                  <a:pt x="1620" y="678"/>
                  <a:pt x="1620" y="678"/>
                </a:cubicBezTo>
                <a:cubicBezTo>
                  <a:pt x="1936" y="682"/>
                  <a:pt x="1936" y="682"/>
                  <a:pt x="1936" y="682"/>
                </a:cubicBezTo>
                <a:cubicBezTo>
                  <a:pt x="2664" y="682"/>
                  <a:pt x="2664" y="682"/>
                  <a:pt x="2664" y="682"/>
                </a:cubicBezTo>
                <a:cubicBezTo>
                  <a:pt x="2703" y="682"/>
                  <a:pt x="2733" y="678"/>
                  <a:pt x="2754" y="670"/>
                </a:cubicBezTo>
                <a:cubicBezTo>
                  <a:pt x="2755" y="670"/>
                  <a:pt x="2755" y="670"/>
                  <a:pt x="2755" y="670"/>
                </a:cubicBezTo>
                <a:cubicBezTo>
                  <a:pt x="2763" y="667"/>
                  <a:pt x="2768" y="666"/>
                  <a:pt x="2771" y="665"/>
                </a:cubicBezTo>
                <a:cubicBezTo>
                  <a:pt x="2776" y="667"/>
                  <a:pt x="2796" y="677"/>
                  <a:pt x="2846" y="730"/>
                </a:cubicBezTo>
                <a:cubicBezTo>
                  <a:pt x="2904" y="792"/>
                  <a:pt x="2910" y="814"/>
                  <a:pt x="2911" y="817"/>
                </a:cubicBezTo>
                <a:cubicBezTo>
                  <a:pt x="2910" y="821"/>
                  <a:pt x="2903" y="827"/>
                  <a:pt x="2892" y="832"/>
                </a:cubicBezTo>
                <a:cubicBezTo>
                  <a:pt x="2891" y="833"/>
                  <a:pt x="2891" y="833"/>
                  <a:pt x="2891" y="833"/>
                </a:cubicBezTo>
                <a:cubicBezTo>
                  <a:pt x="2867" y="846"/>
                  <a:pt x="2831" y="872"/>
                  <a:pt x="2783" y="912"/>
                </a:cubicBezTo>
                <a:cubicBezTo>
                  <a:pt x="2612" y="1053"/>
                  <a:pt x="2473" y="1158"/>
                  <a:pt x="2369" y="1224"/>
                </a:cubicBezTo>
                <a:cubicBezTo>
                  <a:pt x="2351" y="1235"/>
                  <a:pt x="2351" y="1235"/>
                  <a:pt x="2351" y="1235"/>
                </a:cubicBezTo>
                <a:cubicBezTo>
                  <a:pt x="2351" y="1315"/>
                  <a:pt x="2351" y="1315"/>
                  <a:pt x="2351" y="1315"/>
                </a:cubicBezTo>
                <a:cubicBezTo>
                  <a:pt x="3015" y="1315"/>
                  <a:pt x="3015" y="1315"/>
                  <a:pt x="3015" y="1315"/>
                </a:cubicBezTo>
                <a:cubicBezTo>
                  <a:pt x="3316" y="1311"/>
                  <a:pt x="3316" y="1311"/>
                  <a:pt x="3316" y="1311"/>
                </a:cubicBezTo>
                <a:cubicBezTo>
                  <a:pt x="3316" y="1480"/>
                  <a:pt x="3316" y="1480"/>
                  <a:pt x="3316" y="1480"/>
                </a:cubicBezTo>
                <a:cubicBezTo>
                  <a:pt x="3016" y="1475"/>
                  <a:pt x="3016" y="1475"/>
                  <a:pt x="3016" y="1475"/>
                </a:cubicBezTo>
                <a:lnTo>
                  <a:pt x="2351" y="1475"/>
                </a:ln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emoticon" descr="Smile, happy&#10;">
            <a:extLst>
              <a:ext uri="{FF2B5EF4-FFF2-40B4-BE49-F238E27FC236}">
                <a16:creationId xmlns:a16="http://schemas.microsoft.com/office/drawing/2014/main" id="{E1D46582-7FFC-4688-AEBD-1098491F8C6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949824" y="3310860"/>
            <a:ext cx="365760" cy="365760"/>
          </a:xfrm>
          <a:custGeom>
            <a:avLst/>
            <a:gdLst>
              <a:gd name="T0" fmla="*/ 312 w 312"/>
              <a:gd name="T1" fmla="*/ 156 h 312"/>
              <a:gd name="T2" fmla="*/ 156 w 312"/>
              <a:gd name="T3" fmla="*/ 312 h 312"/>
              <a:gd name="T4" fmla="*/ 0 w 312"/>
              <a:gd name="T5" fmla="*/ 156 h 312"/>
              <a:gd name="T6" fmla="*/ 156 w 312"/>
              <a:gd name="T7" fmla="*/ 0 h 312"/>
              <a:gd name="T8" fmla="*/ 312 w 312"/>
              <a:gd name="T9" fmla="*/ 156 h 312"/>
              <a:gd name="T10" fmla="*/ 73 w 312"/>
              <a:gd name="T11" fmla="*/ 200 h 312"/>
              <a:gd name="T12" fmla="*/ 156 w 312"/>
              <a:gd name="T13" fmla="*/ 250 h 312"/>
              <a:gd name="T14" fmla="*/ 239 w 312"/>
              <a:gd name="T15" fmla="*/ 200 h 312"/>
              <a:gd name="T16" fmla="*/ 94 w 312"/>
              <a:gd name="T17" fmla="*/ 100 h 312"/>
              <a:gd name="T18" fmla="*/ 80 w 312"/>
              <a:gd name="T19" fmla="*/ 114 h 312"/>
              <a:gd name="T20" fmla="*/ 94 w 312"/>
              <a:gd name="T21" fmla="*/ 128 h 312"/>
              <a:gd name="T22" fmla="*/ 108 w 312"/>
              <a:gd name="T23" fmla="*/ 114 h 312"/>
              <a:gd name="T24" fmla="*/ 94 w 312"/>
              <a:gd name="T25" fmla="*/ 100 h 312"/>
              <a:gd name="T26" fmla="*/ 220 w 312"/>
              <a:gd name="T27" fmla="*/ 100 h 312"/>
              <a:gd name="T28" fmla="*/ 206 w 312"/>
              <a:gd name="T29" fmla="*/ 114 h 312"/>
              <a:gd name="T30" fmla="*/ 220 w 312"/>
              <a:gd name="T31" fmla="*/ 128 h 312"/>
              <a:gd name="T32" fmla="*/ 234 w 312"/>
              <a:gd name="T33" fmla="*/ 114 h 312"/>
              <a:gd name="T34" fmla="*/ 220 w 312"/>
              <a:gd name="T35" fmla="*/ 100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12" h="312">
                <a:moveTo>
                  <a:pt x="312" y="156"/>
                </a:moveTo>
                <a:cubicBezTo>
                  <a:pt x="312" y="242"/>
                  <a:pt x="242" y="312"/>
                  <a:pt x="156" y="312"/>
                </a:cubicBezTo>
                <a:cubicBezTo>
                  <a:pt x="70" y="312"/>
                  <a:pt x="0" y="242"/>
                  <a:pt x="0" y="156"/>
                </a:cubicBezTo>
                <a:cubicBezTo>
                  <a:pt x="0" y="70"/>
                  <a:pt x="70" y="0"/>
                  <a:pt x="156" y="0"/>
                </a:cubicBezTo>
                <a:cubicBezTo>
                  <a:pt x="242" y="0"/>
                  <a:pt x="312" y="70"/>
                  <a:pt x="312" y="156"/>
                </a:cubicBezTo>
                <a:close/>
                <a:moveTo>
                  <a:pt x="73" y="200"/>
                </a:moveTo>
                <a:cubicBezTo>
                  <a:pt x="89" y="230"/>
                  <a:pt x="120" y="250"/>
                  <a:pt x="156" y="250"/>
                </a:cubicBezTo>
                <a:cubicBezTo>
                  <a:pt x="192" y="250"/>
                  <a:pt x="223" y="230"/>
                  <a:pt x="239" y="200"/>
                </a:cubicBezTo>
                <a:moveTo>
                  <a:pt x="94" y="100"/>
                </a:moveTo>
                <a:cubicBezTo>
                  <a:pt x="86" y="100"/>
                  <a:pt x="80" y="106"/>
                  <a:pt x="80" y="114"/>
                </a:cubicBezTo>
                <a:cubicBezTo>
                  <a:pt x="80" y="122"/>
                  <a:pt x="86" y="128"/>
                  <a:pt x="94" y="128"/>
                </a:cubicBezTo>
                <a:cubicBezTo>
                  <a:pt x="102" y="128"/>
                  <a:pt x="108" y="122"/>
                  <a:pt x="108" y="114"/>
                </a:cubicBezTo>
                <a:cubicBezTo>
                  <a:pt x="108" y="106"/>
                  <a:pt x="102" y="100"/>
                  <a:pt x="94" y="100"/>
                </a:cubicBezTo>
                <a:close/>
                <a:moveTo>
                  <a:pt x="220" y="100"/>
                </a:moveTo>
                <a:cubicBezTo>
                  <a:pt x="212" y="100"/>
                  <a:pt x="206" y="106"/>
                  <a:pt x="206" y="114"/>
                </a:cubicBezTo>
                <a:cubicBezTo>
                  <a:pt x="206" y="122"/>
                  <a:pt x="212" y="128"/>
                  <a:pt x="220" y="128"/>
                </a:cubicBezTo>
                <a:cubicBezTo>
                  <a:pt x="228" y="128"/>
                  <a:pt x="234" y="122"/>
                  <a:pt x="234" y="114"/>
                </a:cubicBezTo>
                <a:cubicBezTo>
                  <a:pt x="234" y="106"/>
                  <a:pt x="228" y="100"/>
                  <a:pt x="220" y="100"/>
                </a:cubicBezTo>
                <a:close/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magnify" descr="Magnifying glass, search&#10;">
            <a:extLst>
              <a:ext uri="{FF2B5EF4-FFF2-40B4-BE49-F238E27FC236}">
                <a16:creationId xmlns:a16="http://schemas.microsoft.com/office/drawing/2014/main" id="{34FF6352-317E-46AB-B65D-0930E07C2E39}"/>
              </a:ext>
            </a:extLst>
          </p:cNvPr>
          <p:cNvSpPr>
            <a:spLocks noChangeAspect="1" noEditPoints="1"/>
          </p:cNvSpPr>
          <p:nvPr/>
        </p:nvSpPr>
        <p:spPr bwMode="auto">
          <a:xfrm flipH="1">
            <a:off x="6946170" y="5219770"/>
            <a:ext cx="372886" cy="365760"/>
          </a:xfrm>
          <a:custGeom>
            <a:avLst/>
            <a:gdLst>
              <a:gd name="T0" fmla="*/ 112 w 343"/>
              <a:gd name="T1" fmla="*/ 223 h 338"/>
              <a:gd name="T2" fmla="*/ 0 w 343"/>
              <a:gd name="T3" fmla="*/ 111 h 338"/>
              <a:gd name="T4" fmla="*/ 112 w 343"/>
              <a:gd name="T5" fmla="*/ 0 h 338"/>
              <a:gd name="T6" fmla="*/ 223 w 343"/>
              <a:gd name="T7" fmla="*/ 111 h 338"/>
              <a:gd name="T8" fmla="*/ 112 w 343"/>
              <a:gd name="T9" fmla="*/ 223 h 338"/>
              <a:gd name="T10" fmla="*/ 343 w 343"/>
              <a:gd name="T11" fmla="*/ 338 h 338"/>
              <a:gd name="T12" fmla="*/ 191 w 343"/>
              <a:gd name="T13" fmla="*/ 189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3" h="338">
                <a:moveTo>
                  <a:pt x="112" y="223"/>
                </a:moveTo>
                <a:cubicBezTo>
                  <a:pt x="50" y="223"/>
                  <a:pt x="0" y="173"/>
                  <a:pt x="0" y="111"/>
                </a:cubicBezTo>
                <a:cubicBezTo>
                  <a:pt x="0" y="50"/>
                  <a:pt x="50" y="0"/>
                  <a:pt x="112" y="0"/>
                </a:cubicBezTo>
                <a:cubicBezTo>
                  <a:pt x="173" y="0"/>
                  <a:pt x="223" y="50"/>
                  <a:pt x="223" y="111"/>
                </a:cubicBezTo>
                <a:cubicBezTo>
                  <a:pt x="223" y="173"/>
                  <a:pt x="173" y="223"/>
                  <a:pt x="112" y="223"/>
                </a:cubicBezTo>
                <a:close/>
                <a:moveTo>
                  <a:pt x="343" y="338"/>
                </a:moveTo>
                <a:cubicBezTo>
                  <a:pt x="191" y="189"/>
                  <a:pt x="191" y="189"/>
                  <a:pt x="191" y="189"/>
                </a:cubicBezTo>
              </a:path>
            </a:pathLst>
          </a:custGeom>
          <a:noFill/>
          <a:ln w="15875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96050" y="5425542"/>
            <a:ext cx="5040560" cy="1535805"/>
          </a:xfrm>
          <a:prstGeom prst="rect">
            <a:avLst/>
          </a:prstGeom>
          <a:noFill/>
        </p:spPr>
        <p:txBody>
          <a:bodyPr wrap="square" lIns="147600" tIns="147600" rIns="14760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a typeface="Consolas" charset="0"/>
                <a:cs typeface="Consolas" charset="0"/>
              </a:rPr>
              <a:t>Example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charset="0"/>
                <a:ea typeface="Consolas" charset="0"/>
                <a:cs typeface="Consolas" charset="0"/>
              </a:rPr>
              <a:t>I had a wonderful experience! The rooms were wonderful and the staff was helpful.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09469" y="2074235"/>
            <a:ext cx="4818545" cy="544765"/>
          </a:xfrm>
          <a:prstGeom prst="rect">
            <a:avLst/>
          </a:prstGeom>
          <a:solidFill>
            <a:schemeClr val="bg2"/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charset="0"/>
                <a:ea typeface="Consolas" charset="0"/>
                <a:cs typeface="Consolas" charset="0"/>
              </a:rPr>
              <a:t>{ </a:t>
            </a:r>
            <a:r>
              <a:rPr lang="en-US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"name": "English"</a:t>
            </a:r>
            <a:r>
              <a:rPr lang="en-US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charset="0"/>
                <a:ea typeface="Consolas" charset="0"/>
                <a:cs typeface="Consolas" charset="0"/>
              </a:rPr>
              <a:t>, "score": 1.0 }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09469" y="3847329"/>
            <a:ext cx="4818545" cy="551689"/>
          </a:xfrm>
          <a:prstGeom prst="rect">
            <a:avLst/>
          </a:prstGeom>
          <a:solidFill>
            <a:schemeClr val="bg2"/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charset="0"/>
                <a:ea typeface="Consolas" charset="0"/>
                <a:cs typeface="Consolas" charset="0"/>
              </a:rPr>
              <a:t>{ </a:t>
            </a:r>
            <a:r>
              <a:rPr lang="it-IT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"score": 0.99979335069656372</a:t>
            </a:r>
            <a:r>
              <a:rPr lang="en-US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charset="0"/>
                <a:ea typeface="Consolas" charset="0"/>
                <a:cs typeface="Consolas" charset="0"/>
              </a:rPr>
              <a:t> }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517376" y="5763802"/>
            <a:ext cx="4818545" cy="1299587"/>
          </a:xfrm>
          <a:prstGeom prst="rect">
            <a:avLst/>
          </a:prstGeom>
          <a:solidFill>
            <a:schemeClr val="bg2"/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charset="0"/>
                <a:ea typeface="Consolas" charset="0"/>
                <a:cs typeface="Consolas" charset="0"/>
              </a:rPr>
              <a:t>{ </a:t>
            </a:r>
            <a:r>
              <a:rPr lang="mr-IN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charset="0"/>
                <a:ea typeface="Consolas" charset="0"/>
                <a:cs typeface="Consolas" charset="0"/>
              </a:rPr>
              <a:t>keyPhrases</a:t>
            </a:r>
            <a:r>
              <a:rPr lang="mr-IN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charset="0"/>
                <a:ea typeface="Consolas" charset="0"/>
                <a:cs typeface="Consolas" charset="0"/>
              </a:rPr>
              <a:t>": </a:t>
            </a:r>
            <a:br>
              <a:rPr lang="en-US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charset="0"/>
                <a:ea typeface="Consolas" charset="0"/>
                <a:cs typeface="Consolas" charset="0"/>
              </a:rPr>
            </a:br>
            <a:r>
              <a:rPr lang="en-US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wonderful</a:t>
            </a:r>
            <a:r>
              <a:rPr lang="mr-IN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experience</a:t>
            </a:r>
            <a:r>
              <a:rPr lang="mr-IN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",</a:t>
            </a:r>
            <a:br>
              <a:rPr lang="en-US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	  </a:t>
            </a:r>
            <a:r>
              <a:rPr lang="mr-IN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staff</a:t>
            </a:r>
            <a:r>
              <a:rPr lang="mr-IN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",</a:t>
            </a:r>
            <a:br>
              <a:rPr lang="en-US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	  </a:t>
            </a:r>
            <a:r>
              <a:rPr lang="mr-IN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rooms</a:t>
            </a:r>
            <a:r>
              <a:rPr lang="mr-IN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charset="0"/>
                <a:ea typeface="Consolas" charset="0"/>
                <a:cs typeface="Consolas" charset="0"/>
              </a:rPr>
              <a:t>]</a:t>
            </a:r>
            <a:r>
              <a:rPr lang="en-US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charset="0"/>
                <a:ea typeface="Consolas" charset="0"/>
                <a:cs typeface="Consolas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333811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/>
      <p:bldP spid="11" grpId="0"/>
      <p:bldP spid="15" grpId="0" animBg="1"/>
      <p:bldP spid="16" grpId="0" animBg="1"/>
      <p:bldP spid="17" grpId="0" animBg="1"/>
      <p:bldP spid="18" grpId="0"/>
      <p:bldP spid="19" grpId="0" animBg="1"/>
      <p:bldP spid="20" grpId="0" animBg="1"/>
      <p:bldP spid="2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Using Text Analytics API </a:t>
            </a:r>
          </a:p>
        </p:txBody>
      </p:sp>
    </p:spTree>
    <p:extLst>
      <p:ext uri="{BB962C8B-B14F-4D97-AF65-F5344CB8AC3E}">
        <p14:creationId xmlns:p14="http://schemas.microsoft.com/office/powerpoint/2010/main" val="15818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2580851"/>
            <a:ext cx="11887454" cy="916412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fr-CA" sz="4896"/>
              <a:t>LUIS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AB79EEB8-4A4E-4D1F-A3AB-FF17CCB7D1CB}"/>
              </a:ext>
            </a:extLst>
          </p:cNvPr>
          <p:cNvSpPr txBox="1">
            <a:spLocks/>
          </p:cNvSpPr>
          <p:nvPr/>
        </p:nvSpPr>
        <p:spPr>
          <a:xfrm>
            <a:off x="788989" y="3497262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fr-CA"/>
              <a:t>Language Understanding Intelligent Service</a:t>
            </a:r>
          </a:p>
        </p:txBody>
      </p:sp>
    </p:spTree>
    <p:extLst>
      <p:ext uri="{BB962C8B-B14F-4D97-AF65-F5344CB8AC3E}">
        <p14:creationId xmlns:p14="http://schemas.microsoft.com/office/powerpoint/2010/main" val="3036929404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tBot_F08B" title="Icon of a robotic chat bubble with a smiley face">
            <a:extLst>
              <a:ext uri="{FF2B5EF4-FFF2-40B4-BE49-F238E27FC236}">
                <a16:creationId xmlns:a16="http://schemas.microsoft.com/office/drawing/2014/main" id="{EF2FC808-2563-48A5-ACE1-F9490220C9D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45098" y="2881350"/>
            <a:ext cx="574020" cy="741427"/>
          </a:xfrm>
          <a:custGeom>
            <a:avLst/>
            <a:gdLst>
              <a:gd name="T0" fmla="*/ 871 w 2742"/>
              <a:gd name="T1" fmla="*/ 1541 h 3541"/>
              <a:gd name="T2" fmla="*/ 871 w 2742"/>
              <a:gd name="T3" fmla="*/ 1791 h 3541"/>
              <a:gd name="T4" fmla="*/ 1871 w 2742"/>
              <a:gd name="T5" fmla="*/ 1541 h 3541"/>
              <a:gd name="T6" fmla="*/ 1871 w 2742"/>
              <a:gd name="T7" fmla="*/ 1791 h 3541"/>
              <a:gd name="T8" fmla="*/ 0 w 2742"/>
              <a:gd name="T9" fmla="*/ 1541 h 3541"/>
              <a:gd name="T10" fmla="*/ 0 w 2742"/>
              <a:gd name="T11" fmla="*/ 2041 h 3541"/>
              <a:gd name="T12" fmla="*/ 2742 w 2742"/>
              <a:gd name="T13" fmla="*/ 1541 h 3541"/>
              <a:gd name="T14" fmla="*/ 2742 w 2742"/>
              <a:gd name="T15" fmla="*/ 2041 h 3541"/>
              <a:gd name="T16" fmla="*/ 1371 w 2742"/>
              <a:gd name="T17" fmla="*/ 339 h 3541"/>
              <a:gd name="T18" fmla="*/ 1371 w 2742"/>
              <a:gd name="T19" fmla="*/ 916 h 3541"/>
              <a:gd name="T20" fmla="*/ 1121 w 2742"/>
              <a:gd name="T21" fmla="*/ 2916 h 3541"/>
              <a:gd name="T22" fmla="*/ 1121 w 2742"/>
              <a:gd name="T23" fmla="*/ 3541 h 3541"/>
              <a:gd name="T24" fmla="*/ 1809 w 2742"/>
              <a:gd name="T25" fmla="*/ 2916 h 3541"/>
              <a:gd name="T26" fmla="*/ 2371 w 2742"/>
              <a:gd name="T27" fmla="*/ 2916 h 3541"/>
              <a:gd name="T28" fmla="*/ 2621 w 2742"/>
              <a:gd name="T29" fmla="*/ 2666 h 3541"/>
              <a:gd name="T30" fmla="*/ 2621 w 2742"/>
              <a:gd name="T31" fmla="*/ 1166 h 3541"/>
              <a:gd name="T32" fmla="*/ 2371 w 2742"/>
              <a:gd name="T33" fmla="*/ 916 h 3541"/>
              <a:gd name="T34" fmla="*/ 371 w 2742"/>
              <a:gd name="T35" fmla="*/ 916 h 3541"/>
              <a:gd name="T36" fmla="*/ 121 w 2742"/>
              <a:gd name="T37" fmla="*/ 1166 h 3541"/>
              <a:gd name="T38" fmla="*/ 121 w 2742"/>
              <a:gd name="T39" fmla="*/ 2666 h 3541"/>
              <a:gd name="T40" fmla="*/ 371 w 2742"/>
              <a:gd name="T41" fmla="*/ 2916 h 3541"/>
              <a:gd name="T42" fmla="*/ 1121 w 2742"/>
              <a:gd name="T43" fmla="*/ 2916 h 3541"/>
              <a:gd name="T44" fmla="*/ 1371 w 2742"/>
              <a:gd name="T45" fmla="*/ 0 h 3541"/>
              <a:gd name="T46" fmla="*/ 1205 w 2742"/>
              <a:gd name="T47" fmla="*/ 166 h 3541"/>
              <a:gd name="T48" fmla="*/ 1371 w 2742"/>
              <a:gd name="T49" fmla="*/ 332 h 3541"/>
              <a:gd name="T50" fmla="*/ 1537 w 2742"/>
              <a:gd name="T51" fmla="*/ 166 h 3541"/>
              <a:gd name="T52" fmla="*/ 1371 w 2742"/>
              <a:gd name="T53" fmla="*/ 0 h 3541"/>
              <a:gd name="T54" fmla="*/ 746 w 2742"/>
              <a:gd name="T55" fmla="*/ 2157 h 3541"/>
              <a:gd name="T56" fmla="*/ 1996 w 2742"/>
              <a:gd name="T57" fmla="*/ 2157 h 3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742" h="3541">
                <a:moveTo>
                  <a:pt x="871" y="1541"/>
                </a:moveTo>
                <a:cubicBezTo>
                  <a:pt x="871" y="1791"/>
                  <a:pt x="871" y="1791"/>
                  <a:pt x="871" y="1791"/>
                </a:cubicBezTo>
                <a:moveTo>
                  <a:pt x="1871" y="1541"/>
                </a:moveTo>
                <a:cubicBezTo>
                  <a:pt x="1871" y="1791"/>
                  <a:pt x="1871" y="1791"/>
                  <a:pt x="1871" y="1791"/>
                </a:cubicBezTo>
                <a:moveTo>
                  <a:pt x="0" y="1541"/>
                </a:moveTo>
                <a:cubicBezTo>
                  <a:pt x="0" y="2041"/>
                  <a:pt x="0" y="2041"/>
                  <a:pt x="0" y="2041"/>
                </a:cubicBezTo>
                <a:moveTo>
                  <a:pt x="2742" y="1541"/>
                </a:moveTo>
                <a:cubicBezTo>
                  <a:pt x="2742" y="2041"/>
                  <a:pt x="2742" y="2041"/>
                  <a:pt x="2742" y="2041"/>
                </a:cubicBezTo>
                <a:moveTo>
                  <a:pt x="1371" y="339"/>
                </a:moveTo>
                <a:cubicBezTo>
                  <a:pt x="1371" y="916"/>
                  <a:pt x="1371" y="916"/>
                  <a:pt x="1371" y="916"/>
                </a:cubicBezTo>
                <a:moveTo>
                  <a:pt x="1121" y="2916"/>
                </a:moveTo>
                <a:cubicBezTo>
                  <a:pt x="1121" y="3541"/>
                  <a:pt x="1121" y="3541"/>
                  <a:pt x="1121" y="3541"/>
                </a:cubicBezTo>
                <a:cubicBezTo>
                  <a:pt x="1809" y="2916"/>
                  <a:pt x="1809" y="2916"/>
                  <a:pt x="1809" y="2916"/>
                </a:cubicBezTo>
                <a:cubicBezTo>
                  <a:pt x="2371" y="2916"/>
                  <a:pt x="2371" y="2916"/>
                  <a:pt x="2371" y="2916"/>
                </a:cubicBezTo>
                <a:cubicBezTo>
                  <a:pt x="2509" y="2916"/>
                  <a:pt x="2621" y="2804"/>
                  <a:pt x="2621" y="2666"/>
                </a:cubicBezTo>
                <a:cubicBezTo>
                  <a:pt x="2621" y="1166"/>
                  <a:pt x="2621" y="1166"/>
                  <a:pt x="2621" y="1166"/>
                </a:cubicBezTo>
                <a:cubicBezTo>
                  <a:pt x="2621" y="1028"/>
                  <a:pt x="2509" y="916"/>
                  <a:pt x="2371" y="916"/>
                </a:cubicBezTo>
                <a:cubicBezTo>
                  <a:pt x="371" y="916"/>
                  <a:pt x="371" y="916"/>
                  <a:pt x="371" y="916"/>
                </a:cubicBezTo>
                <a:cubicBezTo>
                  <a:pt x="233" y="916"/>
                  <a:pt x="121" y="1028"/>
                  <a:pt x="121" y="1166"/>
                </a:cubicBezTo>
                <a:cubicBezTo>
                  <a:pt x="121" y="2666"/>
                  <a:pt x="121" y="2666"/>
                  <a:pt x="121" y="2666"/>
                </a:cubicBezTo>
                <a:cubicBezTo>
                  <a:pt x="121" y="2804"/>
                  <a:pt x="233" y="2916"/>
                  <a:pt x="371" y="2916"/>
                </a:cubicBezTo>
                <a:lnTo>
                  <a:pt x="1121" y="2916"/>
                </a:lnTo>
                <a:close/>
                <a:moveTo>
                  <a:pt x="1371" y="0"/>
                </a:moveTo>
                <a:cubicBezTo>
                  <a:pt x="1279" y="0"/>
                  <a:pt x="1205" y="74"/>
                  <a:pt x="1205" y="166"/>
                </a:cubicBezTo>
                <a:cubicBezTo>
                  <a:pt x="1205" y="258"/>
                  <a:pt x="1279" y="332"/>
                  <a:pt x="1371" y="332"/>
                </a:cubicBezTo>
                <a:cubicBezTo>
                  <a:pt x="1463" y="332"/>
                  <a:pt x="1537" y="258"/>
                  <a:pt x="1537" y="166"/>
                </a:cubicBezTo>
                <a:cubicBezTo>
                  <a:pt x="1537" y="74"/>
                  <a:pt x="1463" y="0"/>
                  <a:pt x="1371" y="0"/>
                </a:cubicBezTo>
                <a:close/>
                <a:moveTo>
                  <a:pt x="746" y="2157"/>
                </a:moveTo>
                <a:cubicBezTo>
                  <a:pt x="1091" y="2502"/>
                  <a:pt x="1651" y="2502"/>
                  <a:pt x="1996" y="2157"/>
                </a:cubicBezTo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1884036" y="2603991"/>
            <a:ext cx="1296144" cy="1296144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159824" y="2602800"/>
            <a:ext cx="1296144" cy="1296144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brain_2" title="Icon of a brain with circles and connection lines inside">
            <a:extLst>
              <a:ext uri="{FF2B5EF4-FFF2-40B4-BE49-F238E27FC236}">
                <a16:creationId xmlns:a16="http://schemas.microsoft.com/office/drawing/2014/main" id="{43831704-DBA6-45CF-8A80-E22CC7AFCAE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417877" y="2989725"/>
            <a:ext cx="782480" cy="524676"/>
          </a:xfrm>
          <a:custGeom>
            <a:avLst/>
            <a:gdLst>
              <a:gd name="T0" fmla="*/ 379 w 440"/>
              <a:gd name="T1" fmla="*/ 133 h 295"/>
              <a:gd name="T2" fmla="*/ 379 w 440"/>
              <a:gd name="T3" fmla="*/ 169 h 295"/>
              <a:gd name="T4" fmla="*/ 259 w 440"/>
              <a:gd name="T5" fmla="*/ 181 h 295"/>
              <a:gd name="T6" fmla="*/ 295 w 440"/>
              <a:gd name="T7" fmla="*/ 181 h 295"/>
              <a:gd name="T8" fmla="*/ 259 w 440"/>
              <a:gd name="T9" fmla="*/ 181 h 295"/>
              <a:gd name="T10" fmla="*/ 114 w 440"/>
              <a:gd name="T11" fmla="*/ 179 h 295"/>
              <a:gd name="T12" fmla="*/ 78 w 440"/>
              <a:gd name="T13" fmla="*/ 169 h 295"/>
              <a:gd name="T14" fmla="*/ 235 w 440"/>
              <a:gd name="T15" fmla="*/ 88 h 295"/>
              <a:gd name="T16" fmla="*/ 192 w 440"/>
              <a:gd name="T17" fmla="*/ 79 h 295"/>
              <a:gd name="T18" fmla="*/ 174 w 440"/>
              <a:gd name="T19" fmla="*/ 97 h 295"/>
              <a:gd name="T20" fmla="*/ 174 w 440"/>
              <a:gd name="T21" fmla="*/ 61 h 295"/>
              <a:gd name="T22" fmla="*/ 277 w 440"/>
              <a:gd name="T23" fmla="*/ 85 h 295"/>
              <a:gd name="T24" fmla="*/ 313 w 440"/>
              <a:gd name="T25" fmla="*/ 85 h 295"/>
              <a:gd name="T26" fmla="*/ 277 w 440"/>
              <a:gd name="T27" fmla="*/ 85 h 295"/>
              <a:gd name="T28" fmla="*/ 168 w 440"/>
              <a:gd name="T29" fmla="*/ 205 h 295"/>
              <a:gd name="T30" fmla="*/ 168 w 440"/>
              <a:gd name="T31" fmla="*/ 169 h 295"/>
              <a:gd name="T32" fmla="*/ 42 w 440"/>
              <a:gd name="T33" fmla="*/ 169 h 295"/>
              <a:gd name="T34" fmla="*/ 78 w 440"/>
              <a:gd name="T35" fmla="*/ 169 h 295"/>
              <a:gd name="T36" fmla="*/ 42 w 440"/>
              <a:gd name="T37" fmla="*/ 169 h 295"/>
              <a:gd name="T38" fmla="*/ 284 w 440"/>
              <a:gd name="T39" fmla="*/ 121 h 295"/>
              <a:gd name="T40" fmla="*/ 295 w 440"/>
              <a:gd name="T41" fmla="*/ 103 h 295"/>
              <a:gd name="T42" fmla="*/ 114 w 440"/>
              <a:gd name="T43" fmla="*/ 125 h 295"/>
              <a:gd name="T44" fmla="*/ 143 w 440"/>
              <a:gd name="T45" fmla="*/ 133 h 295"/>
              <a:gd name="T46" fmla="*/ 168 w 440"/>
              <a:gd name="T47" fmla="*/ 144 h 295"/>
              <a:gd name="T48" fmla="*/ 361 w 440"/>
              <a:gd name="T49" fmla="*/ 151 h 295"/>
              <a:gd name="T50" fmla="*/ 331 w 440"/>
              <a:gd name="T51" fmla="*/ 160 h 295"/>
              <a:gd name="T52" fmla="*/ 331 w 440"/>
              <a:gd name="T53" fmla="*/ 243 h 295"/>
              <a:gd name="T54" fmla="*/ 321 w 440"/>
              <a:gd name="T55" fmla="*/ 181 h 295"/>
              <a:gd name="T56" fmla="*/ 358 w 440"/>
              <a:gd name="T57" fmla="*/ 206 h 295"/>
              <a:gd name="T58" fmla="*/ 440 w 440"/>
              <a:gd name="T59" fmla="*/ 163 h 295"/>
              <a:gd name="T60" fmla="*/ 388 w 440"/>
              <a:gd name="T61" fmla="*/ 110 h 295"/>
              <a:gd name="T62" fmla="*/ 227 w 440"/>
              <a:gd name="T63" fmla="*/ 30 h 295"/>
              <a:gd name="T64" fmla="*/ 68 w 440"/>
              <a:gd name="T65" fmla="*/ 103 h 295"/>
              <a:gd name="T66" fmla="*/ 4 w 440"/>
              <a:gd name="T67" fmla="*/ 165 h 295"/>
              <a:gd name="T68" fmla="*/ 164 w 440"/>
              <a:gd name="T69" fmla="*/ 237 h 295"/>
              <a:gd name="T70" fmla="*/ 358 w 440"/>
              <a:gd name="T71" fmla="*/ 206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40" h="295">
                <a:moveTo>
                  <a:pt x="361" y="151"/>
                </a:moveTo>
                <a:cubicBezTo>
                  <a:pt x="361" y="141"/>
                  <a:pt x="369" y="133"/>
                  <a:pt x="379" y="133"/>
                </a:cubicBezTo>
                <a:cubicBezTo>
                  <a:pt x="389" y="133"/>
                  <a:pt x="397" y="141"/>
                  <a:pt x="397" y="151"/>
                </a:cubicBezTo>
                <a:cubicBezTo>
                  <a:pt x="397" y="161"/>
                  <a:pt x="389" y="169"/>
                  <a:pt x="379" y="169"/>
                </a:cubicBezTo>
                <a:cubicBezTo>
                  <a:pt x="369" y="169"/>
                  <a:pt x="361" y="161"/>
                  <a:pt x="361" y="151"/>
                </a:cubicBezTo>
                <a:close/>
                <a:moveTo>
                  <a:pt x="259" y="181"/>
                </a:moveTo>
                <a:cubicBezTo>
                  <a:pt x="259" y="191"/>
                  <a:pt x="267" y="199"/>
                  <a:pt x="277" y="199"/>
                </a:cubicBezTo>
                <a:cubicBezTo>
                  <a:pt x="287" y="199"/>
                  <a:pt x="295" y="191"/>
                  <a:pt x="295" y="181"/>
                </a:cubicBezTo>
                <a:cubicBezTo>
                  <a:pt x="295" y="171"/>
                  <a:pt x="287" y="163"/>
                  <a:pt x="277" y="163"/>
                </a:cubicBezTo>
                <a:cubicBezTo>
                  <a:pt x="267" y="163"/>
                  <a:pt x="259" y="171"/>
                  <a:pt x="259" y="181"/>
                </a:cubicBezTo>
                <a:close/>
                <a:moveTo>
                  <a:pt x="114" y="239"/>
                </a:moveTo>
                <a:cubicBezTo>
                  <a:pt x="114" y="179"/>
                  <a:pt x="114" y="179"/>
                  <a:pt x="114" y="179"/>
                </a:cubicBezTo>
                <a:cubicBezTo>
                  <a:pt x="114" y="179"/>
                  <a:pt x="109" y="169"/>
                  <a:pt x="104" y="169"/>
                </a:cubicBezTo>
                <a:cubicBezTo>
                  <a:pt x="104" y="169"/>
                  <a:pt x="104" y="169"/>
                  <a:pt x="78" y="169"/>
                </a:cubicBezTo>
                <a:moveTo>
                  <a:pt x="235" y="260"/>
                </a:moveTo>
                <a:cubicBezTo>
                  <a:pt x="235" y="260"/>
                  <a:pt x="235" y="260"/>
                  <a:pt x="235" y="88"/>
                </a:cubicBezTo>
                <a:cubicBezTo>
                  <a:pt x="235" y="82"/>
                  <a:pt x="231" y="79"/>
                  <a:pt x="225" y="79"/>
                </a:cubicBezTo>
                <a:cubicBezTo>
                  <a:pt x="225" y="79"/>
                  <a:pt x="225" y="79"/>
                  <a:pt x="192" y="79"/>
                </a:cubicBezTo>
                <a:moveTo>
                  <a:pt x="156" y="79"/>
                </a:moveTo>
                <a:cubicBezTo>
                  <a:pt x="156" y="89"/>
                  <a:pt x="164" y="97"/>
                  <a:pt x="174" y="97"/>
                </a:cubicBezTo>
                <a:cubicBezTo>
                  <a:pt x="184" y="97"/>
                  <a:pt x="192" y="89"/>
                  <a:pt x="192" y="79"/>
                </a:cubicBezTo>
                <a:cubicBezTo>
                  <a:pt x="192" y="69"/>
                  <a:pt x="184" y="61"/>
                  <a:pt x="174" y="61"/>
                </a:cubicBezTo>
                <a:cubicBezTo>
                  <a:pt x="164" y="61"/>
                  <a:pt x="156" y="69"/>
                  <a:pt x="156" y="79"/>
                </a:cubicBezTo>
                <a:close/>
                <a:moveTo>
                  <a:pt x="277" y="85"/>
                </a:moveTo>
                <a:cubicBezTo>
                  <a:pt x="277" y="95"/>
                  <a:pt x="285" y="103"/>
                  <a:pt x="295" y="103"/>
                </a:cubicBezTo>
                <a:cubicBezTo>
                  <a:pt x="305" y="103"/>
                  <a:pt x="313" y="95"/>
                  <a:pt x="313" y="85"/>
                </a:cubicBezTo>
                <a:cubicBezTo>
                  <a:pt x="313" y="75"/>
                  <a:pt x="305" y="67"/>
                  <a:pt x="295" y="67"/>
                </a:cubicBezTo>
                <a:cubicBezTo>
                  <a:pt x="285" y="67"/>
                  <a:pt x="277" y="75"/>
                  <a:pt x="277" y="85"/>
                </a:cubicBezTo>
                <a:close/>
                <a:moveTo>
                  <a:pt x="150" y="187"/>
                </a:moveTo>
                <a:cubicBezTo>
                  <a:pt x="150" y="197"/>
                  <a:pt x="158" y="205"/>
                  <a:pt x="168" y="205"/>
                </a:cubicBezTo>
                <a:cubicBezTo>
                  <a:pt x="178" y="205"/>
                  <a:pt x="186" y="197"/>
                  <a:pt x="186" y="187"/>
                </a:cubicBezTo>
                <a:cubicBezTo>
                  <a:pt x="186" y="177"/>
                  <a:pt x="178" y="169"/>
                  <a:pt x="168" y="169"/>
                </a:cubicBezTo>
                <a:cubicBezTo>
                  <a:pt x="158" y="169"/>
                  <a:pt x="150" y="177"/>
                  <a:pt x="150" y="187"/>
                </a:cubicBezTo>
                <a:close/>
                <a:moveTo>
                  <a:pt x="42" y="169"/>
                </a:moveTo>
                <a:cubicBezTo>
                  <a:pt x="42" y="179"/>
                  <a:pt x="50" y="187"/>
                  <a:pt x="60" y="187"/>
                </a:cubicBezTo>
                <a:cubicBezTo>
                  <a:pt x="70" y="187"/>
                  <a:pt x="78" y="179"/>
                  <a:pt x="78" y="169"/>
                </a:cubicBezTo>
                <a:cubicBezTo>
                  <a:pt x="78" y="159"/>
                  <a:pt x="70" y="151"/>
                  <a:pt x="60" y="151"/>
                </a:cubicBezTo>
                <a:cubicBezTo>
                  <a:pt x="50" y="151"/>
                  <a:pt x="42" y="159"/>
                  <a:pt x="42" y="169"/>
                </a:cubicBezTo>
                <a:close/>
                <a:moveTo>
                  <a:pt x="235" y="121"/>
                </a:moveTo>
                <a:cubicBezTo>
                  <a:pt x="235" y="121"/>
                  <a:pt x="235" y="121"/>
                  <a:pt x="284" y="121"/>
                </a:cubicBezTo>
                <a:cubicBezTo>
                  <a:pt x="290" y="121"/>
                  <a:pt x="295" y="117"/>
                  <a:pt x="295" y="112"/>
                </a:cubicBezTo>
                <a:cubicBezTo>
                  <a:pt x="295" y="112"/>
                  <a:pt x="295" y="112"/>
                  <a:pt x="295" y="103"/>
                </a:cubicBezTo>
                <a:moveTo>
                  <a:pt x="114" y="49"/>
                </a:moveTo>
                <a:cubicBezTo>
                  <a:pt x="114" y="49"/>
                  <a:pt x="114" y="51"/>
                  <a:pt x="114" y="125"/>
                </a:cubicBezTo>
                <a:cubicBezTo>
                  <a:pt x="114" y="130"/>
                  <a:pt x="118" y="133"/>
                  <a:pt x="123" y="133"/>
                </a:cubicBezTo>
                <a:cubicBezTo>
                  <a:pt x="123" y="133"/>
                  <a:pt x="123" y="133"/>
                  <a:pt x="143" y="133"/>
                </a:cubicBezTo>
                <a:cubicBezTo>
                  <a:pt x="143" y="133"/>
                  <a:pt x="143" y="133"/>
                  <a:pt x="158" y="133"/>
                </a:cubicBezTo>
                <a:cubicBezTo>
                  <a:pt x="163" y="133"/>
                  <a:pt x="168" y="139"/>
                  <a:pt x="168" y="144"/>
                </a:cubicBezTo>
                <a:cubicBezTo>
                  <a:pt x="168" y="144"/>
                  <a:pt x="168" y="144"/>
                  <a:pt x="168" y="169"/>
                </a:cubicBezTo>
                <a:moveTo>
                  <a:pt x="361" y="151"/>
                </a:moveTo>
                <a:cubicBezTo>
                  <a:pt x="361" y="151"/>
                  <a:pt x="361" y="151"/>
                  <a:pt x="340" y="151"/>
                </a:cubicBezTo>
                <a:cubicBezTo>
                  <a:pt x="335" y="151"/>
                  <a:pt x="331" y="155"/>
                  <a:pt x="331" y="160"/>
                </a:cubicBezTo>
                <a:cubicBezTo>
                  <a:pt x="331" y="160"/>
                  <a:pt x="331" y="160"/>
                  <a:pt x="331" y="205"/>
                </a:cubicBezTo>
                <a:moveTo>
                  <a:pt x="331" y="243"/>
                </a:moveTo>
                <a:cubicBezTo>
                  <a:pt x="331" y="243"/>
                  <a:pt x="331" y="243"/>
                  <a:pt x="331" y="190"/>
                </a:cubicBezTo>
                <a:cubicBezTo>
                  <a:pt x="331" y="185"/>
                  <a:pt x="327" y="181"/>
                  <a:pt x="321" y="181"/>
                </a:cubicBezTo>
                <a:cubicBezTo>
                  <a:pt x="321" y="181"/>
                  <a:pt x="321" y="181"/>
                  <a:pt x="295" y="181"/>
                </a:cubicBezTo>
                <a:moveTo>
                  <a:pt x="358" y="206"/>
                </a:moveTo>
                <a:cubicBezTo>
                  <a:pt x="367" y="212"/>
                  <a:pt x="377" y="215"/>
                  <a:pt x="388" y="215"/>
                </a:cubicBezTo>
                <a:cubicBezTo>
                  <a:pt x="417" y="215"/>
                  <a:pt x="440" y="192"/>
                  <a:pt x="440" y="163"/>
                </a:cubicBezTo>
                <a:cubicBezTo>
                  <a:pt x="440" y="134"/>
                  <a:pt x="417" y="111"/>
                  <a:pt x="388" y="111"/>
                </a:cubicBezTo>
                <a:cubicBezTo>
                  <a:pt x="388" y="110"/>
                  <a:pt x="388" y="110"/>
                  <a:pt x="388" y="110"/>
                </a:cubicBezTo>
                <a:cubicBezTo>
                  <a:pt x="388" y="110"/>
                  <a:pt x="379" y="38"/>
                  <a:pt x="310" y="41"/>
                </a:cubicBezTo>
                <a:cubicBezTo>
                  <a:pt x="310" y="41"/>
                  <a:pt x="275" y="4"/>
                  <a:pt x="227" y="30"/>
                </a:cubicBezTo>
                <a:cubicBezTo>
                  <a:pt x="227" y="30"/>
                  <a:pt x="183" y="0"/>
                  <a:pt x="146" y="53"/>
                </a:cubicBezTo>
                <a:cubicBezTo>
                  <a:pt x="146" y="53"/>
                  <a:pt x="79" y="26"/>
                  <a:pt x="68" y="103"/>
                </a:cubicBezTo>
                <a:cubicBezTo>
                  <a:pt x="68" y="103"/>
                  <a:pt x="68" y="103"/>
                  <a:pt x="68" y="103"/>
                </a:cubicBezTo>
                <a:cubicBezTo>
                  <a:pt x="68" y="103"/>
                  <a:pt x="7" y="116"/>
                  <a:pt x="4" y="165"/>
                </a:cubicBezTo>
                <a:cubicBezTo>
                  <a:pt x="0" y="213"/>
                  <a:pt x="42" y="247"/>
                  <a:pt x="87" y="215"/>
                </a:cubicBezTo>
                <a:cubicBezTo>
                  <a:pt x="87" y="215"/>
                  <a:pt x="120" y="263"/>
                  <a:pt x="164" y="237"/>
                </a:cubicBezTo>
                <a:cubicBezTo>
                  <a:pt x="164" y="237"/>
                  <a:pt x="222" y="295"/>
                  <a:pt x="270" y="235"/>
                </a:cubicBezTo>
                <a:cubicBezTo>
                  <a:pt x="270" y="235"/>
                  <a:pt x="329" y="282"/>
                  <a:pt x="358" y="206"/>
                </a:cubicBezTo>
                <a:close/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2174017" y="4504084"/>
            <a:ext cx="744209" cy="744209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globe_2" title="Icon of a sphere made of lines">
            <a:extLst>
              <a:ext uri="{FF2B5EF4-FFF2-40B4-BE49-F238E27FC236}">
                <a16:creationId xmlns:a16="http://schemas.microsoft.com/office/drawing/2014/main" id="{7D3E6722-9215-472A-9F24-9CE85378104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363241" y="4693308"/>
            <a:ext cx="365760" cy="365760"/>
          </a:xfrm>
          <a:custGeom>
            <a:avLst/>
            <a:gdLst>
              <a:gd name="T0" fmla="*/ 0 w 335"/>
              <a:gd name="T1" fmla="*/ 168 h 335"/>
              <a:gd name="T2" fmla="*/ 168 w 335"/>
              <a:gd name="T3" fmla="*/ 0 h 335"/>
              <a:gd name="T4" fmla="*/ 335 w 335"/>
              <a:gd name="T5" fmla="*/ 168 h 335"/>
              <a:gd name="T6" fmla="*/ 168 w 335"/>
              <a:gd name="T7" fmla="*/ 335 h 335"/>
              <a:gd name="T8" fmla="*/ 0 w 335"/>
              <a:gd name="T9" fmla="*/ 168 h 335"/>
              <a:gd name="T10" fmla="*/ 168 w 335"/>
              <a:gd name="T11" fmla="*/ 335 h 335"/>
              <a:gd name="T12" fmla="*/ 253 w 335"/>
              <a:gd name="T13" fmla="*/ 168 h 335"/>
              <a:gd name="T14" fmla="*/ 168 w 335"/>
              <a:gd name="T15" fmla="*/ 0 h 335"/>
              <a:gd name="T16" fmla="*/ 82 w 335"/>
              <a:gd name="T17" fmla="*/ 168 h 335"/>
              <a:gd name="T18" fmla="*/ 168 w 335"/>
              <a:gd name="T19" fmla="*/ 335 h 335"/>
              <a:gd name="T20" fmla="*/ 8 w 335"/>
              <a:gd name="T21" fmla="*/ 116 h 335"/>
              <a:gd name="T22" fmla="*/ 327 w 335"/>
              <a:gd name="T23" fmla="*/ 116 h 335"/>
              <a:gd name="T24" fmla="*/ 9 w 335"/>
              <a:gd name="T25" fmla="*/ 221 h 335"/>
              <a:gd name="T26" fmla="*/ 326 w 335"/>
              <a:gd name="T27" fmla="*/ 221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35" h="335">
                <a:moveTo>
                  <a:pt x="0" y="168"/>
                </a:moveTo>
                <a:cubicBezTo>
                  <a:pt x="0" y="75"/>
                  <a:pt x="75" y="0"/>
                  <a:pt x="168" y="0"/>
                </a:cubicBezTo>
                <a:cubicBezTo>
                  <a:pt x="260" y="0"/>
                  <a:pt x="335" y="75"/>
                  <a:pt x="335" y="168"/>
                </a:cubicBezTo>
                <a:cubicBezTo>
                  <a:pt x="335" y="260"/>
                  <a:pt x="260" y="335"/>
                  <a:pt x="168" y="335"/>
                </a:cubicBezTo>
                <a:cubicBezTo>
                  <a:pt x="75" y="335"/>
                  <a:pt x="0" y="260"/>
                  <a:pt x="0" y="168"/>
                </a:cubicBezTo>
                <a:close/>
                <a:moveTo>
                  <a:pt x="168" y="335"/>
                </a:moveTo>
                <a:cubicBezTo>
                  <a:pt x="215" y="335"/>
                  <a:pt x="253" y="260"/>
                  <a:pt x="253" y="168"/>
                </a:cubicBezTo>
                <a:cubicBezTo>
                  <a:pt x="253" y="75"/>
                  <a:pt x="215" y="0"/>
                  <a:pt x="168" y="0"/>
                </a:cubicBezTo>
                <a:cubicBezTo>
                  <a:pt x="120" y="0"/>
                  <a:pt x="82" y="75"/>
                  <a:pt x="82" y="168"/>
                </a:cubicBezTo>
                <a:cubicBezTo>
                  <a:pt x="82" y="260"/>
                  <a:pt x="120" y="335"/>
                  <a:pt x="168" y="335"/>
                </a:cubicBezTo>
                <a:close/>
                <a:moveTo>
                  <a:pt x="8" y="116"/>
                </a:moveTo>
                <a:cubicBezTo>
                  <a:pt x="327" y="116"/>
                  <a:pt x="327" y="116"/>
                  <a:pt x="327" y="116"/>
                </a:cubicBezTo>
                <a:moveTo>
                  <a:pt x="9" y="221"/>
                </a:moveTo>
                <a:cubicBezTo>
                  <a:pt x="326" y="221"/>
                  <a:pt x="326" y="221"/>
                  <a:pt x="326" y="221"/>
                </a:cubicBezTo>
              </a:path>
            </a:pathLst>
          </a:custGeom>
          <a:noFill/>
          <a:ln w="1905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29637" y="3908248"/>
            <a:ext cx="2370842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Cognitive Services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45676" y="3908248"/>
            <a:ext cx="2303066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Bot Service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58643" y="5248292"/>
            <a:ext cx="774957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</a:t>
            </a:r>
          </a:p>
        </p:txBody>
      </p:sp>
      <p:cxnSp>
        <p:nvCxnSpPr>
          <p:cNvPr id="22" name="Straight Arrow Connector 24"/>
          <p:cNvCxnSpPr>
            <a:stCxn id="5" idx="6"/>
            <a:endCxn id="11" idx="2"/>
          </p:cNvCxnSpPr>
          <p:nvPr/>
        </p:nvCxnSpPr>
        <p:spPr>
          <a:xfrm flipV="1">
            <a:off x="3180180" y="3250872"/>
            <a:ext cx="979644" cy="1191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Laptop_E770" title="Icon of a laptop">
            <a:extLst>
              <a:ext uri="{FF2B5EF4-FFF2-40B4-BE49-F238E27FC236}">
                <a16:creationId xmlns:a16="http://schemas.microsoft.com/office/drawing/2014/main" id="{B26D4F93-AEF4-4836-BA68-3EFBAD2D119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6752" y="3021961"/>
            <a:ext cx="686105" cy="457822"/>
          </a:xfrm>
          <a:custGeom>
            <a:avLst/>
            <a:gdLst>
              <a:gd name="T0" fmla="*/ 3250 w 3750"/>
              <a:gd name="T1" fmla="*/ 1750 h 2500"/>
              <a:gd name="T2" fmla="*/ 500 w 3750"/>
              <a:gd name="T3" fmla="*/ 1750 h 2500"/>
              <a:gd name="T4" fmla="*/ 500 w 3750"/>
              <a:gd name="T5" fmla="*/ 0 h 2500"/>
              <a:gd name="T6" fmla="*/ 3250 w 3750"/>
              <a:gd name="T7" fmla="*/ 0 h 2500"/>
              <a:gd name="T8" fmla="*/ 3250 w 3750"/>
              <a:gd name="T9" fmla="*/ 1750 h 2500"/>
              <a:gd name="T10" fmla="*/ 0 w 3750"/>
              <a:gd name="T11" fmla="*/ 2375 h 2500"/>
              <a:gd name="T12" fmla="*/ 125 w 3750"/>
              <a:gd name="T13" fmla="*/ 2500 h 2500"/>
              <a:gd name="T14" fmla="*/ 3625 w 3750"/>
              <a:gd name="T15" fmla="*/ 2500 h 2500"/>
              <a:gd name="T16" fmla="*/ 3750 w 3750"/>
              <a:gd name="T17" fmla="*/ 2375 h 2500"/>
              <a:gd name="T18" fmla="*/ 3688 w 3750"/>
              <a:gd name="T19" fmla="*/ 2187 h 2500"/>
              <a:gd name="T20" fmla="*/ 3250 w 3750"/>
              <a:gd name="T21" fmla="*/ 1750 h 2500"/>
              <a:gd name="T22" fmla="*/ 500 w 3750"/>
              <a:gd name="T23" fmla="*/ 1750 h 2500"/>
              <a:gd name="T24" fmla="*/ 63 w 3750"/>
              <a:gd name="T25" fmla="*/ 2187 h 2500"/>
              <a:gd name="T26" fmla="*/ 0 w 3750"/>
              <a:gd name="T27" fmla="*/ 2375 h 2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750" h="2500">
                <a:moveTo>
                  <a:pt x="3250" y="1750"/>
                </a:moveTo>
                <a:cubicBezTo>
                  <a:pt x="500" y="1750"/>
                  <a:pt x="500" y="1750"/>
                  <a:pt x="500" y="1750"/>
                </a:cubicBezTo>
                <a:cubicBezTo>
                  <a:pt x="500" y="0"/>
                  <a:pt x="500" y="0"/>
                  <a:pt x="500" y="0"/>
                </a:cubicBezTo>
                <a:cubicBezTo>
                  <a:pt x="3250" y="0"/>
                  <a:pt x="3250" y="0"/>
                  <a:pt x="3250" y="0"/>
                </a:cubicBezTo>
                <a:lnTo>
                  <a:pt x="3250" y="1750"/>
                </a:lnTo>
                <a:close/>
                <a:moveTo>
                  <a:pt x="0" y="2375"/>
                </a:moveTo>
                <a:cubicBezTo>
                  <a:pt x="0" y="2444"/>
                  <a:pt x="56" y="2500"/>
                  <a:pt x="125" y="2500"/>
                </a:cubicBezTo>
                <a:cubicBezTo>
                  <a:pt x="3625" y="2500"/>
                  <a:pt x="3625" y="2500"/>
                  <a:pt x="3625" y="2500"/>
                </a:cubicBezTo>
                <a:cubicBezTo>
                  <a:pt x="3694" y="2500"/>
                  <a:pt x="3750" y="2444"/>
                  <a:pt x="3750" y="2375"/>
                </a:cubicBezTo>
                <a:cubicBezTo>
                  <a:pt x="3750" y="2302"/>
                  <a:pt x="3726" y="2235"/>
                  <a:pt x="3688" y="2187"/>
                </a:cubicBezTo>
                <a:cubicBezTo>
                  <a:pt x="3250" y="1750"/>
                  <a:pt x="3250" y="1750"/>
                  <a:pt x="3250" y="1750"/>
                </a:cubicBezTo>
                <a:cubicBezTo>
                  <a:pt x="500" y="1750"/>
                  <a:pt x="500" y="1750"/>
                  <a:pt x="500" y="1750"/>
                </a:cubicBezTo>
                <a:cubicBezTo>
                  <a:pt x="63" y="2187"/>
                  <a:pt x="63" y="2187"/>
                  <a:pt x="63" y="2187"/>
                </a:cubicBezTo>
                <a:cubicBezTo>
                  <a:pt x="24" y="2235"/>
                  <a:pt x="0" y="2302"/>
                  <a:pt x="0" y="2375"/>
                </a:cubicBezTo>
                <a:close/>
              </a:path>
            </a:pathLst>
          </a:custGeom>
          <a:noFill/>
          <a:ln w="19050" cap="sq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131733" y="2608540"/>
            <a:ext cx="1296144" cy="1296144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1382" y="3927488"/>
            <a:ext cx="124444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Browser</a:t>
            </a:r>
          </a:p>
        </p:txBody>
      </p:sp>
      <p:cxnSp>
        <p:nvCxnSpPr>
          <p:cNvPr id="28" name="Straight Arrow Connector 24"/>
          <p:cNvCxnSpPr>
            <a:stCxn id="26" idx="6"/>
            <a:endCxn id="5" idx="2"/>
          </p:cNvCxnSpPr>
          <p:nvPr/>
        </p:nvCxnSpPr>
        <p:spPr>
          <a:xfrm flipV="1">
            <a:off x="1427877" y="3252063"/>
            <a:ext cx="456159" cy="4549"/>
          </a:xfrm>
          <a:prstGeom prst="straightConnector1">
            <a:avLst/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 bwMode="auto">
          <a:xfrm>
            <a:off x="401467" y="4504084"/>
            <a:ext cx="744209" cy="744209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38170" y="5248292"/>
            <a:ext cx="1070806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Cortana</a:t>
            </a:r>
          </a:p>
        </p:txBody>
      </p:sp>
      <p:sp>
        <p:nvSpPr>
          <p:cNvPr id="31" name="Oval 30"/>
          <p:cNvSpPr/>
          <p:nvPr/>
        </p:nvSpPr>
        <p:spPr bwMode="auto">
          <a:xfrm>
            <a:off x="399556" y="1335787"/>
            <a:ext cx="744209" cy="744209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6507" y="2079995"/>
            <a:ext cx="890308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Skype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571481" y="4667865"/>
            <a:ext cx="416646" cy="416646"/>
            <a:chOff x="7279575" y="4867910"/>
            <a:chExt cx="2242504" cy="2242502"/>
          </a:xfrm>
        </p:grpSpPr>
        <p:sp>
          <p:nvSpPr>
            <p:cNvPr id="34" name="Freeform: Shape 47"/>
            <p:cNvSpPr/>
            <p:nvPr/>
          </p:nvSpPr>
          <p:spPr bwMode="auto">
            <a:xfrm>
              <a:off x="7279575" y="4867910"/>
              <a:ext cx="2242504" cy="2242502"/>
            </a:xfrm>
            <a:custGeom>
              <a:avLst/>
              <a:gdLst>
                <a:gd name="connsiteX0" fmla="*/ 1121252 w 2242504"/>
                <a:gd name="connsiteY0" fmla="*/ 224314 h 2242502"/>
                <a:gd name="connsiteX1" fmla="*/ 224314 w 2242504"/>
                <a:gd name="connsiteY1" fmla="*/ 1121251 h 2242502"/>
                <a:gd name="connsiteX2" fmla="*/ 1121252 w 2242504"/>
                <a:gd name="connsiteY2" fmla="*/ 2018188 h 2242502"/>
                <a:gd name="connsiteX3" fmla="*/ 2018190 w 2242504"/>
                <a:gd name="connsiteY3" fmla="*/ 1121251 h 2242502"/>
                <a:gd name="connsiteX4" fmla="*/ 1121252 w 2242504"/>
                <a:gd name="connsiteY4" fmla="*/ 224314 h 2242502"/>
                <a:gd name="connsiteX5" fmla="*/ 1121252 w 2242504"/>
                <a:gd name="connsiteY5" fmla="*/ 0 h 2242502"/>
                <a:gd name="connsiteX6" fmla="*/ 2242504 w 2242504"/>
                <a:gd name="connsiteY6" fmla="*/ 1121251 h 2242502"/>
                <a:gd name="connsiteX7" fmla="*/ 1121252 w 2242504"/>
                <a:gd name="connsiteY7" fmla="*/ 2242502 h 2242502"/>
                <a:gd name="connsiteX8" fmla="*/ 0 w 2242504"/>
                <a:gd name="connsiteY8" fmla="*/ 1121251 h 2242502"/>
                <a:gd name="connsiteX9" fmla="*/ 1121252 w 2242504"/>
                <a:gd name="connsiteY9" fmla="*/ 0 h 224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504" h="2242502">
                  <a:moveTo>
                    <a:pt x="1121252" y="224314"/>
                  </a:moveTo>
                  <a:cubicBezTo>
                    <a:pt x="625887" y="224314"/>
                    <a:pt x="224314" y="625886"/>
                    <a:pt x="224314" y="1121251"/>
                  </a:cubicBezTo>
                  <a:cubicBezTo>
                    <a:pt x="224314" y="1616616"/>
                    <a:pt x="625887" y="2018188"/>
                    <a:pt x="1121252" y="2018188"/>
                  </a:cubicBezTo>
                  <a:cubicBezTo>
                    <a:pt x="1616617" y="2018188"/>
                    <a:pt x="2018190" y="1616616"/>
                    <a:pt x="2018190" y="1121251"/>
                  </a:cubicBezTo>
                  <a:cubicBezTo>
                    <a:pt x="2018190" y="625886"/>
                    <a:pt x="1616617" y="224314"/>
                    <a:pt x="1121252" y="224314"/>
                  </a:cubicBezTo>
                  <a:close/>
                  <a:moveTo>
                    <a:pt x="1121252" y="0"/>
                  </a:moveTo>
                  <a:cubicBezTo>
                    <a:pt x="1740502" y="0"/>
                    <a:pt x="2242504" y="502001"/>
                    <a:pt x="2242504" y="1121251"/>
                  </a:cubicBezTo>
                  <a:cubicBezTo>
                    <a:pt x="2242504" y="1740501"/>
                    <a:pt x="1740502" y="2242502"/>
                    <a:pt x="1121252" y="2242502"/>
                  </a:cubicBezTo>
                  <a:cubicBezTo>
                    <a:pt x="502002" y="2242502"/>
                    <a:pt x="0" y="1740501"/>
                    <a:pt x="0" y="1121251"/>
                  </a:cubicBezTo>
                  <a:cubicBezTo>
                    <a:pt x="0" y="502001"/>
                    <a:pt x="502002" y="0"/>
                    <a:pt x="1121252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Freeform: Shape 48"/>
            <p:cNvSpPr/>
            <p:nvPr/>
          </p:nvSpPr>
          <p:spPr bwMode="auto">
            <a:xfrm>
              <a:off x="7503889" y="5092224"/>
              <a:ext cx="1793876" cy="1793874"/>
            </a:xfrm>
            <a:custGeom>
              <a:avLst/>
              <a:gdLst>
                <a:gd name="connsiteX0" fmla="*/ 896938 w 1793876"/>
                <a:gd name="connsiteY0" fmla="*/ 146526 h 1793874"/>
                <a:gd name="connsiteX1" fmla="*/ 146525 w 1793876"/>
                <a:gd name="connsiteY1" fmla="*/ 896937 h 1793874"/>
                <a:gd name="connsiteX2" fmla="*/ 896938 w 1793876"/>
                <a:gd name="connsiteY2" fmla="*/ 1647348 h 1793874"/>
                <a:gd name="connsiteX3" fmla="*/ 1647351 w 1793876"/>
                <a:gd name="connsiteY3" fmla="*/ 896937 h 1793874"/>
                <a:gd name="connsiteX4" fmla="*/ 896938 w 1793876"/>
                <a:gd name="connsiteY4" fmla="*/ 146526 h 1793874"/>
                <a:gd name="connsiteX5" fmla="*/ 896938 w 1793876"/>
                <a:gd name="connsiteY5" fmla="*/ 0 h 1793874"/>
                <a:gd name="connsiteX6" fmla="*/ 1793876 w 1793876"/>
                <a:gd name="connsiteY6" fmla="*/ 896937 h 1793874"/>
                <a:gd name="connsiteX7" fmla="*/ 896938 w 1793876"/>
                <a:gd name="connsiteY7" fmla="*/ 1793874 h 1793874"/>
                <a:gd name="connsiteX8" fmla="*/ 0 w 1793876"/>
                <a:gd name="connsiteY8" fmla="*/ 896937 h 1793874"/>
                <a:gd name="connsiteX9" fmla="*/ 896938 w 1793876"/>
                <a:gd name="connsiteY9" fmla="*/ 0 h 179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93876" h="1793874">
                  <a:moveTo>
                    <a:pt x="896938" y="146526"/>
                  </a:moveTo>
                  <a:cubicBezTo>
                    <a:pt x="482496" y="146526"/>
                    <a:pt x="146525" y="482496"/>
                    <a:pt x="146525" y="896937"/>
                  </a:cubicBezTo>
                  <a:cubicBezTo>
                    <a:pt x="146525" y="1311378"/>
                    <a:pt x="482496" y="1647348"/>
                    <a:pt x="896938" y="1647348"/>
                  </a:cubicBezTo>
                  <a:cubicBezTo>
                    <a:pt x="1311380" y="1647348"/>
                    <a:pt x="1647351" y="1311378"/>
                    <a:pt x="1647351" y="896937"/>
                  </a:cubicBezTo>
                  <a:cubicBezTo>
                    <a:pt x="1647351" y="482496"/>
                    <a:pt x="1311380" y="146526"/>
                    <a:pt x="896938" y="146526"/>
                  </a:cubicBezTo>
                  <a:close/>
                  <a:moveTo>
                    <a:pt x="896938" y="0"/>
                  </a:moveTo>
                  <a:cubicBezTo>
                    <a:pt x="1392303" y="0"/>
                    <a:pt x="1793876" y="401572"/>
                    <a:pt x="1793876" y="896937"/>
                  </a:cubicBezTo>
                  <a:cubicBezTo>
                    <a:pt x="1793876" y="1392302"/>
                    <a:pt x="1392303" y="1793874"/>
                    <a:pt x="896938" y="1793874"/>
                  </a:cubicBezTo>
                  <a:cubicBezTo>
                    <a:pt x="401573" y="1793874"/>
                    <a:pt x="0" y="1392302"/>
                    <a:pt x="0" y="896937"/>
                  </a:cubicBezTo>
                  <a:cubicBezTo>
                    <a:pt x="0" y="401572"/>
                    <a:pt x="401573" y="0"/>
                    <a:pt x="896938" y="0"/>
                  </a:cubicBezTo>
                  <a:close/>
                </a:path>
              </a:pathLst>
            </a:custGeom>
            <a:solidFill>
              <a:schemeClr val="tx2">
                <a:alpha val="41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6" name="Freeform 13"/>
          <p:cNvSpPr>
            <a:spLocks noChangeAspect="1" noEditPoints="1"/>
          </p:cNvSpPr>
          <p:nvPr/>
        </p:nvSpPr>
        <p:spPr bwMode="black">
          <a:xfrm>
            <a:off x="571480" y="1497147"/>
            <a:ext cx="416646" cy="421487"/>
          </a:xfrm>
          <a:custGeom>
            <a:avLst/>
            <a:gdLst>
              <a:gd name="T0" fmla="*/ 747 w 769"/>
              <a:gd name="T1" fmla="*/ 473 h 780"/>
              <a:gd name="T2" fmla="*/ 756 w 769"/>
              <a:gd name="T3" fmla="*/ 394 h 780"/>
              <a:gd name="T4" fmla="*/ 389 w 769"/>
              <a:gd name="T5" fmla="*/ 27 h 780"/>
              <a:gd name="T6" fmla="*/ 326 w 769"/>
              <a:gd name="T7" fmla="*/ 33 h 780"/>
              <a:gd name="T8" fmla="*/ 213 w 769"/>
              <a:gd name="T9" fmla="*/ 0 h 780"/>
              <a:gd name="T10" fmla="*/ 0 w 769"/>
              <a:gd name="T11" fmla="*/ 213 h 780"/>
              <a:gd name="T12" fmla="*/ 29 w 769"/>
              <a:gd name="T13" fmla="*/ 320 h 780"/>
              <a:gd name="T14" fmla="*/ 22 w 769"/>
              <a:gd name="T15" fmla="*/ 394 h 780"/>
              <a:gd name="T16" fmla="*/ 389 w 769"/>
              <a:gd name="T17" fmla="*/ 761 h 780"/>
              <a:gd name="T18" fmla="*/ 456 w 769"/>
              <a:gd name="T19" fmla="*/ 755 h 780"/>
              <a:gd name="T20" fmla="*/ 556 w 769"/>
              <a:gd name="T21" fmla="*/ 780 h 780"/>
              <a:gd name="T22" fmla="*/ 769 w 769"/>
              <a:gd name="T23" fmla="*/ 567 h 780"/>
              <a:gd name="T24" fmla="*/ 747 w 769"/>
              <a:gd name="T25" fmla="*/ 473 h 780"/>
              <a:gd name="T26" fmla="*/ 577 w 769"/>
              <a:gd name="T27" fmla="*/ 570 h 780"/>
              <a:gd name="T28" fmla="*/ 502 w 769"/>
              <a:gd name="T29" fmla="*/ 626 h 780"/>
              <a:gd name="T30" fmla="*/ 388 w 769"/>
              <a:gd name="T31" fmla="*/ 646 h 780"/>
              <a:gd name="T32" fmla="*/ 256 w 769"/>
              <a:gd name="T33" fmla="*/ 619 h 780"/>
              <a:gd name="T34" fmla="*/ 196 w 769"/>
              <a:gd name="T35" fmla="*/ 565 h 780"/>
              <a:gd name="T36" fmla="*/ 172 w 769"/>
              <a:gd name="T37" fmla="*/ 499 h 780"/>
              <a:gd name="T38" fmla="*/ 188 w 769"/>
              <a:gd name="T39" fmla="*/ 464 h 780"/>
              <a:gd name="T40" fmla="*/ 226 w 769"/>
              <a:gd name="T41" fmla="*/ 450 h 780"/>
              <a:gd name="T42" fmla="*/ 258 w 769"/>
              <a:gd name="T43" fmla="*/ 461 h 780"/>
              <a:gd name="T44" fmla="*/ 280 w 769"/>
              <a:gd name="T45" fmla="*/ 493 h 780"/>
              <a:gd name="T46" fmla="*/ 301 w 769"/>
              <a:gd name="T47" fmla="*/ 530 h 780"/>
              <a:gd name="T48" fmla="*/ 332 w 769"/>
              <a:gd name="T49" fmla="*/ 554 h 780"/>
              <a:gd name="T50" fmla="*/ 385 w 769"/>
              <a:gd name="T51" fmla="*/ 563 h 780"/>
              <a:gd name="T52" fmla="*/ 459 w 769"/>
              <a:gd name="T53" fmla="*/ 544 h 780"/>
              <a:gd name="T54" fmla="*/ 486 w 769"/>
              <a:gd name="T55" fmla="*/ 498 h 780"/>
              <a:gd name="T56" fmla="*/ 472 w 769"/>
              <a:gd name="T57" fmla="*/ 463 h 780"/>
              <a:gd name="T58" fmla="*/ 433 w 769"/>
              <a:gd name="T59" fmla="*/ 442 h 780"/>
              <a:gd name="T60" fmla="*/ 365 w 769"/>
              <a:gd name="T61" fmla="*/ 425 h 780"/>
              <a:gd name="T62" fmla="*/ 269 w 769"/>
              <a:gd name="T63" fmla="*/ 396 h 780"/>
              <a:gd name="T64" fmla="*/ 206 w 769"/>
              <a:gd name="T65" fmla="*/ 350 h 780"/>
              <a:gd name="T66" fmla="*/ 182 w 769"/>
              <a:gd name="T67" fmla="*/ 277 h 780"/>
              <a:gd name="T68" fmla="*/ 207 w 769"/>
              <a:gd name="T69" fmla="*/ 202 h 780"/>
              <a:gd name="T70" fmla="*/ 279 w 769"/>
              <a:gd name="T71" fmla="*/ 153 h 780"/>
              <a:gd name="T72" fmla="*/ 386 w 769"/>
              <a:gd name="T73" fmla="*/ 136 h 780"/>
              <a:gd name="T74" fmla="*/ 472 w 769"/>
              <a:gd name="T75" fmla="*/ 147 h 780"/>
              <a:gd name="T76" fmla="*/ 532 w 769"/>
              <a:gd name="T77" fmla="*/ 178 h 780"/>
              <a:gd name="T78" fmla="*/ 568 w 769"/>
              <a:gd name="T79" fmla="*/ 218 h 780"/>
              <a:gd name="T80" fmla="*/ 580 w 769"/>
              <a:gd name="T81" fmla="*/ 259 h 780"/>
              <a:gd name="T82" fmla="*/ 565 w 769"/>
              <a:gd name="T83" fmla="*/ 295 h 780"/>
              <a:gd name="T84" fmla="*/ 527 w 769"/>
              <a:gd name="T85" fmla="*/ 311 h 780"/>
              <a:gd name="T86" fmla="*/ 495 w 769"/>
              <a:gd name="T87" fmla="*/ 301 h 780"/>
              <a:gd name="T88" fmla="*/ 473 w 769"/>
              <a:gd name="T89" fmla="*/ 272 h 780"/>
              <a:gd name="T90" fmla="*/ 440 w 769"/>
              <a:gd name="T91" fmla="*/ 231 h 780"/>
              <a:gd name="T92" fmla="*/ 379 w 769"/>
              <a:gd name="T93" fmla="*/ 217 h 780"/>
              <a:gd name="T94" fmla="*/ 316 w 769"/>
              <a:gd name="T95" fmla="*/ 232 h 780"/>
              <a:gd name="T96" fmla="*/ 293 w 769"/>
              <a:gd name="T97" fmla="*/ 268 h 780"/>
              <a:gd name="T98" fmla="*/ 300 w 769"/>
              <a:gd name="T99" fmla="*/ 289 h 780"/>
              <a:gd name="T100" fmla="*/ 322 w 769"/>
              <a:gd name="T101" fmla="*/ 306 h 780"/>
              <a:gd name="T102" fmla="*/ 352 w 769"/>
              <a:gd name="T103" fmla="*/ 317 h 780"/>
              <a:gd name="T104" fmla="*/ 402 w 769"/>
              <a:gd name="T105" fmla="*/ 329 h 780"/>
              <a:gd name="T106" fmla="*/ 483 w 769"/>
              <a:gd name="T107" fmla="*/ 351 h 780"/>
              <a:gd name="T108" fmla="*/ 546 w 769"/>
              <a:gd name="T109" fmla="*/ 379 h 780"/>
              <a:gd name="T110" fmla="*/ 588 w 769"/>
              <a:gd name="T111" fmla="*/ 423 h 780"/>
              <a:gd name="T112" fmla="*/ 603 w 769"/>
              <a:gd name="T113" fmla="*/ 488 h 780"/>
              <a:gd name="T114" fmla="*/ 577 w 769"/>
              <a:gd name="T115" fmla="*/ 570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69" h="780">
                <a:moveTo>
                  <a:pt x="747" y="473"/>
                </a:moveTo>
                <a:cubicBezTo>
                  <a:pt x="753" y="448"/>
                  <a:pt x="756" y="421"/>
                  <a:pt x="756" y="394"/>
                </a:cubicBezTo>
                <a:cubicBezTo>
                  <a:pt x="756" y="192"/>
                  <a:pt x="591" y="27"/>
                  <a:pt x="389" y="27"/>
                </a:cubicBezTo>
                <a:cubicBezTo>
                  <a:pt x="367" y="27"/>
                  <a:pt x="346" y="29"/>
                  <a:pt x="326" y="33"/>
                </a:cubicBezTo>
                <a:cubicBezTo>
                  <a:pt x="293" y="12"/>
                  <a:pt x="254" y="0"/>
                  <a:pt x="213" y="0"/>
                </a:cubicBezTo>
                <a:cubicBezTo>
                  <a:pt x="95" y="0"/>
                  <a:pt x="0" y="95"/>
                  <a:pt x="0" y="213"/>
                </a:cubicBezTo>
                <a:cubicBezTo>
                  <a:pt x="0" y="252"/>
                  <a:pt x="11" y="289"/>
                  <a:pt x="29" y="320"/>
                </a:cubicBezTo>
                <a:cubicBezTo>
                  <a:pt x="24" y="344"/>
                  <a:pt x="22" y="369"/>
                  <a:pt x="22" y="394"/>
                </a:cubicBezTo>
                <a:cubicBezTo>
                  <a:pt x="22" y="597"/>
                  <a:pt x="186" y="761"/>
                  <a:pt x="389" y="761"/>
                </a:cubicBezTo>
                <a:cubicBezTo>
                  <a:pt x="412" y="761"/>
                  <a:pt x="434" y="759"/>
                  <a:pt x="456" y="755"/>
                </a:cubicBezTo>
                <a:cubicBezTo>
                  <a:pt x="486" y="771"/>
                  <a:pt x="520" y="780"/>
                  <a:pt x="556" y="780"/>
                </a:cubicBezTo>
                <a:cubicBezTo>
                  <a:pt x="674" y="780"/>
                  <a:pt x="769" y="685"/>
                  <a:pt x="769" y="567"/>
                </a:cubicBezTo>
                <a:cubicBezTo>
                  <a:pt x="769" y="534"/>
                  <a:pt x="761" y="501"/>
                  <a:pt x="747" y="473"/>
                </a:cubicBezTo>
                <a:close/>
                <a:moveTo>
                  <a:pt x="577" y="570"/>
                </a:moveTo>
                <a:cubicBezTo>
                  <a:pt x="560" y="594"/>
                  <a:pt x="535" y="613"/>
                  <a:pt x="502" y="626"/>
                </a:cubicBezTo>
                <a:cubicBezTo>
                  <a:pt x="470" y="640"/>
                  <a:pt x="432" y="646"/>
                  <a:pt x="388" y="646"/>
                </a:cubicBezTo>
                <a:cubicBezTo>
                  <a:pt x="335" y="646"/>
                  <a:pt x="291" y="637"/>
                  <a:pt x="256" y="619"/>
                </a:cubicBezTo>
                <a:cubicBezTo>
                  <a:pt x="232" y="605"/>
                  <a:pt x="211" y="587"/>
                  <a:pt x="196" y="565"/>
                </a:cubicBezTo>
                <a:cubicBezTo>
                  <a:pt x="180" y="543"/>
                  <a:pt x="172" y="520"/>
                  <a:pt x="172" y="499"/>
                </a:cubicBezTo>
                <a:cubicBezTo>
                  <a:pt x="172" y="485"/>
                  <a:pt x="177" y="474"/>
                  <a:pt x="188" y="464"/>
                </a:cubicBezTo>
                <a:cubicBezTo>
                  <a:pt x="198" y="455"/>
                  <a:pt x="211" y="450"/>
                  <a:pt x="226" y="450"/>
                </a:cubicBezTo>
                <a:cubicBezTo>
                  <a:pt x="239" y="450"/>
                  <a:pt x="249" y="454"/>
                  <a:pt x="258" y="461"/>
                </a:cubicBezTo>
                <a:cubicBezTo>
                  <a:pt x="267" y="468"/>
                  <a:pt x="274" y="479"/>
                  <a:pt x="280" y="493"/>
                </a:cubicBezTo>
                <a:cubicBezTo>
                  <a:pt x="286" y="508"/>
                  <a:pt x="293" y="520"/>
                  <a:pt x="301" y="530"/>
                </a:cubicBezTo>
                <a:cubicBezTo>
                  <a:pt x="308" y="540"/>
                  <a:pt x="318" y="548"/>
                  <a:pt x="332" y="554"/>
                </a:cubicBezTo>
                <a:cubicBezTo>
                  <a:pt x="345" y="560"/>
                  <a:pt x="363" y="563"/>
                  <a:pt x="385" y="563"/>
                </a:cubicBezTo>
                <a:cubicBezTo>
                  <a:pt x="415" y="563"/>
                  <a:pt x="440" y="557"/>
                  <a:pt x="459" y="544"/>
                </a:cubicBezTo>
                <a:cubicBezTo>
                  <a:pt x="477" y="532"/>
                  <a:pt x="486" y="517"/>
                  <a:pt x="486" y="498"/>
                </a:cubicBezTo>
                <a:cubicBezTo>
                  <a:pt x="486" y="484"/>
                  <a:pt x="481" y="472"/>
                  <a:pt x="472" y="463"/>
                </a:cubicBezTo>
                <a:cubicBezTo>
                  <a:pt x="462" y="454"/>
                  <a:pt x="449" y="447"/>
                  <a:pt x="433" y="442"/>
                </a:cubicBezTo>
                <a:cubicBezTo>
                  <a:pt x="416" y="437"/>
                  <a:pt x="393" y="431"/>
                  <a:pt x="365" y="425"/>
                </a:cubicBezTo>
                <a:cubicBezTo>
                  <a:pt x="327" y="417"/>
                  <a:pt x="295" y="407"/>
                  <a:pt x="269" y="396"/>
                </a:cubicBezTo>
                <a:cubicBezTo>
                  <a:pt x="243" y="385"/>
                  <a:pt x="222" y="370"/>
                  <a:pt x="206" y="350"/>
                </a:cubicBezTo>
                <a:cubicBezTo>
                  <a:pt x="190" y="331"/>
                  <a:pt x="182" y="306"/>
                  <a:pt x="182" y="277"/>
                </a:cubicBezTo>
                <a:cubicBezTo>
                  <a:pt x="182" y="249"/>
                  <a:pt x="191" y="224"/>
                  <a:pt x="207" y="202"/>
                </a:cubicBezTo>
                <a:cubicBezTo>
                  <a:pt x="224" y="181"/>
                  <a:pt x="248" y="164"/>
                  <a:pt x="279" y="153"/>
                </a:cubicBezTo>
                <a:cubicBezTo>
                  <a:pt x="309" y="142"/>
                  <a:pt x="345" y="136"/>
                  <a:pt x="386" y="136"/>
                </a:cubicBezTo>
                <a:cubicBezTo>
                  <a:pt x="419" y="136"/>
                  <a:pt x="448" y="140"/>
                  <a:pt x="472" y="147"/>
                </a:cubicBezTo>
                <a:cubicBezTo>
                  <a:pt x="496" y="155"/>
                  <a:pt x="516" y="165"/>
                  <a:pt x="532" y="178"/>
                </a:cubicBezTo>
                <a:cubicBezTo>
                  <a:pt x="549" y="190"/>
                  <a:pt x="561" y="204"/>
                  <a:pt x="568" y="218"/>
                </a:cubicBezTo>
                <a:cubicBezTo>
                  <a:pt x="576" y="232"/>
                  <a:pt x="580" y="246"/>
                  <a:pt x="580" y="259"/>
                </a:cubicBezTo>
                <a:cubicBezTo>
                  <a:pt x="580" y="273"/>
                  <a:pt x="575" y="284"/>
                  <a:pt x="565" y="295"/>
                </a:cubicBezTo>
                <a:cubicBezTo>
                  <a:pt x="555" y="305"/>
                  <a:pt x="542" y="311"/>
                  <a:pt x="527" y="311"/>
                </a:cubicBezTo>
                <a:cubicBezTo>
                  <a:pt x="513" y="311"/>
                  <a:pt x="503" y="307"/>
                  <a:pt x="495" y="301"/>
                </a:cubicBezTo>
                <a:cubicBezTo>
                  <a:pt x="488" y="295"/>
                  <a:pt x="481" y="285"/>
                  <a:pt x="473" y="272"/>
                </a:cubicBezTo>
                <a:cubicBezTo>
                  <a:pt x="464" y="254"/>
                  <a:pt x="453" y="241"/>
                  <a:pt x="440" y="231"/>
                </a:cubicBezTo>
                <a:cubicBezTo>
                  <a:pt x="428" y="221"/>
                  <a:pt x="407" y="217"/>
                  <a:pt x="379" y="217"/>
                </a:cubicBezTo>
                <a:cubicBezTo>
                  <a:pt x="353" y="217"/>
                  <a:pt x="331" y="222"/>
                  <a:pt x="316" y="232"/>
                </a:cubicBezTo>
                <a:cubicBezTo>
                  <a:pt x="300" y="242"/>
                  <a:pt x="293" y="254"/>
                  <a:pt x="293" y="268"/>
                </a:cubicBezTo>
                <a:cubicBezTo>
                  <a:pt x="293" y="276"/>
                  <a:pt x="295" y="283"/>
                  <a:pt x="300" y="289"/>
                </a:cubicBezTo>
                <a:cubicBezTo>
                  <a:pt x="305" y="295"/>
                  <a:pt x="313" y="301"/>
                  <a:pt x="322" y="306"/>
                </a:cubicBezTo>
                <a:cubicBezTo>
                  <a:pt x="332" y="310"/>
                  <a:pt x="342" y="314"/>
                  <a:pt x="352" y="317"/>
                </a:cubicBezTo>
                <a:cubicBezTo>
                  <a:pt x="362" y="320"/>
                  <a:pt x="379" y="324"/>
                  <a:pt x="402" y="329"/>
                </a:cubicBezTo>
                <a:cubicBezTo>
                  <a:pt x="432" y="336"/>
                  <a:pt x="459" y="343"/>
                  <a:pt x="483" y="351"/>
                </a:cubicBezTo>
                <a:cubicBezTo>
                  <a:pt x="508" y="359"/>
                  <a:pt x="529" y="368"/>
                  <a:pt x="546" y="379"/>
                </a:cubicBezTo>
                <a:cubicBezTo>
                  <a:pt x="564" y="391"/>
                  <a:pt x="578" y="406"/>
                  <a:pt x="588" y="423"/>
                </a:cubicBezTo>
                <a:cubicBezTo>
                  <a:pt x="598" y="441"/>
                  <a:pt x="603" y="462"/>
                  <a:pt x="603" y="488"/>
                </a:cubicBezTo>
                <a:cubicBezTo>
                  <a:pt x="603" y="518"/>
                  <a:pt x="594" y="545"/>
                  <a:pt x="577" y="57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>
              <a:defRPr/>
            </a:pPr>
            <a:endParaRPr lang="en-US">
              <a:solidFill>
                <a:srgbClr val="353535"/>
              </a:solidFill>
              <a:latin typeface="Segoe UI Semilight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5433617" y="2487436"/>
            <a:ext cx="3170169" cy="2597075"/>
            <a:chOff x="7457617" y="349929"/>
            <a:chExt cx="2175919" cy="1872066"/>
          </a:xfrm>
        </p:grpSpPr>
        <p:grpSp>
          <p:nvGrpSpPr>
            <p:cNvPr id="46" name="Group 45"/>
            <p:cNvGrpSpPr/>
            <p:nvPr/>
          </p:nvGrpSpPr>
          <p:grpSpPr>
            <a:xfrm>
              <a:off x="7457617" y="349929"/>
              <a:ext cx="2175919" cy="1872066"/>
              <a:chOff x="7432362" y="544933"/>
              <a:chExt cx="2175919" cy="1872066"/>
            </a:xfrm>
          </p:grpSpPr>
          <p:sp>
            <p:nvSpPr>
              <p:cNvPr id="38" name="Oval 37"/>
              <p:cNvSpPr/>
              <p:nvPr/>
            </p:nvSpPr>
            <p:spPr bwMode="auto">
              <a:xfrm>
                <a:off x="7912617" y="544933"/>
                <a:ext cx="1150682" cy="1141895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7432362" y="1605004"/>
                <a:ext cx="2175919" cy="811995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20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Language Understanding service (LUIS</a:t>
                </a: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)</a:t>
                </a:r>
              </a:p>
            </p:txBody>
          </p:sp>
        </p:grpSp>
        <p:sp>
          <p:nvSpPr>
            <p:cNvPr id="62" name="Characters_E8C1" title="Icon of the letter A and a letter in another language">
              <a:extLst>
                <a:ext uri="{FF2B5EF4-FFF2-40B4-BE49-F238E27FC236}">
                  <a16:creationId xmlns:a16="http://schemas.microsoft.com/office/drawing/2014/main" id="{DD9EFE0F-BFF2-4EDD-8749-842AAF37851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182482" y="534280"/>
              <a:ext cx="728256" cy="751210"/>
            </a:xfrm>
            <a:custGeom>
              <a:avLst/>
              <a:gdLst>
                <a:gd name="T0" fmla="*/ 0 w 3316"/>
                <a:gd name="T1" fmla="*/ 3423 h 3423"/>
                <a:gd name="T2" fmla="*/ 358 w 3316"/>
                <a:gd name="T3" fmla="*/ 2923 h 3423"/>
                <a:gd name="T4" fmla="*/ 1329 w 3316"/>
                <a:gd name="T5" fmla="*/ 3423 h 3423"/>
                <a:gd name="T6" fmla="*/ 878 w 3316"/>
                <a:gd name="T7" fmla="*/ 1499 h 3423"/>
                <a:gd name="T8" fmla="*/ 416 w 3316"/>
                <a:gd name="T9" fmla="*/ 2749 h 3423"/>
                <a:gd name="T10" fmla="*/ 1104 w 3316"/>
                <a:gd name="T11" fmla="*/ 2749 h 3423"/>
                <a:gd name="T12" fmla="*/ 1252 w 3316"/>
                <a:gd name="T13" fmla="*/ 491 h 3423"/>
                <a:gd name="T14" fmla="*/ 1247 w 3316"/>
                <a:gd name="T15" fmla="*/ 252 h 3423"/>
                <a:gd name="T16" fmla="*/ 2140 w 3316"/>
                <a:gd name="T17" fmla="*/ 257 h 3423"/>
                <a:gd name="T18" fmla="*/ 2130 w 3316"/>
                <a:gd name="T19" fmla="*/ 0 h 3423"/>
                <a:gd name="T20" fmla="*/ 2339 w 3316"/>
                <a:gd name="T21" fmla="*/ 30 h 3423"/>
                <a:gd name="T22" fmla="*/ 2337 w 3316"/>
                <a:gd name="T23" fmla="*/ 34 h 3423"/>
                <a:gd name="T24" fmla="*/ 2324 w 3316"/>
                <a:gd name="T25" fmla="*/ 257 h 3423"/>
                <a:gd name="T26" fmla="*/ 3258 w 3316"/>
                <a:gd name="T27" fmla="*/ 252 h 3423"/>
                <a:gd name="T28" fmla="*/ 3254 w 3316"/>
                <a:gd name="T29" fmla="*/ 491 h 3423"/>
                <a:gd name="T30" fmla="*/ 3073 w 3316"/>
                <a:gd name="T31" fmla="*/ 764 h 3423"/>
                <a:gd name="T32" fmla="*/ 1431 w 3316"/>
                <a:gd name="T33" fmla="*/ 408 h 3423"/>
                <a:gd name="T34" fmla="*/ 1247 w 3316"/>
                <a:gd name="T35" fmla="*/ 767 h 3423"/>
                <a:gd name="T36" fmla="*/ 2351 w 3316"/>
                <a:gd name="T37" fmla="*/ 1475 h 3423"/>
                <a:gd name="T38" fmla="*/ 2359 w 3316"/>
                <a:gd name="T39" fmla="*/ 1983 h 3423"/>
                <a:gd name="T40" fmla="*/ 1943 w 3316"/>
                <a:gd name="T41" fmla="*/ 2173 h 3423"/>
                <a:gd name="T42" fmla="*/ 1884 w 3316"/>
                <a:gd name="T43" fmla="*/ 2125 h 3423"/>
                <a:gd name="T44" fmla="*/ 2033 w 3316"/>
                <a:gd name="T45" fmla="*/ 2002 h 3423"/>
                <a:gd name="T46" fmla="*/ 2167 w 3316"/>
                <a:gd name="T47" fmla="*/ 1884 h 3423"/>
                <a:gd name="T48" fmla="*/ 1506 w 3316"/>
                <a:gd name="T49" fmla="*/ 1475 h 3423"/>
                <a:gd name="T50" fmla="*/ 1204 w 3316"/>
                <a:gd name="T51" fmla="*/ 1311 h 3423"/>
                <a:gd name="T52" fmla="*/ 2169 w 3316"/>
                <a:gd name="T53" fmla="*/ 1315 h 3423"/>
                <a:gd name="T54" fmla="*/ 2157 w 3316"/>
                <a:gd name="T55" fmla="*/ 1114 h 3423"/>
                <a:gd name="T56" fmla="*/ 2290 w 3316"/>
                <a:gd name="T57" fmla="*/ 1128 h 3423"/>
                <a:gd name="T58" fmla="*/ 2564 w 3316"/>
                <a:gd name="T59" fmla="*/ 902 h 3423"/>
                <a:gd name="T60" fmla="*/ 1936 w 3316"/>
                <a:gd name="T61" fmla="*/ 836 h 3423"/>
                <a:gd name="T62" fmla="*/ 1620 w 3316"/>
                <a:gd name="T63" fmla="*/ 678 h 3423"/>
                <a:gd name="T64" fmla="*/ 2664 w 3316"/>
                <a:gd name="T65" fmla="*/ 682 h 3423"/>
                <a:gd name="T66" fmla="*/ 2755 w 3316"/>
                <a:gd name="T67" fmla="*/ 670 h 3423"/>
                <a:gd name="T68" fmla="*/ 2846 w 3316"/>
                <a:gd name="T69" fmla="*/ 730 h 3423"/>
                <a:gd name="T70" fmla="*/ 2892 w 3316"/>
                <a:gd name="T71" fmla="*/ 832 h 3423"/>
                <a:gd name="T72" fmla="*/ 2783 w 3316"/>
                <a:gd name="T73" fmla="*/ 912 h 3423"/>
                <a:gd name="T74" fmla="*/ 2351 w 3316"/>
                <a:gd name="T75" fmla="*/ 1235 h 3423"/>
                <a:gd name="T76" fmla="*/ 3015 w 3316"/>
                <a:gd name="T77" fmla="*/ 1315 h 3423"/>
                <a:gd name="T78" fmla="*/ 3316 w 3316"/>
                <a:gd name="T79" fmla="*/ 1480 h 3423"/>
                <a:gd name="T80" fmla="*/ 2351 w 3316"/>
                <a:gd name="T81" fmla="*/ 1475 h 3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16" h="3423">
                  <a:moveTo>
                    <a:pt x="642" y="1499"/>
                  </a:moveTo>
                  <a:cubicBezTo>
                    <a:pt x="0" y="3423"/>
                    <a:pt x="0" y="3423"/>
                    <a:pt x="0" y="3423"/>
                  </a:cubicBezTo>
                  <a:cubicBezTo>
                    <a:pt x="191" y="3423"/>
                    <a:pt x="191" y="3423"/>
                    <a:pt x="191" y="3423"/>
                  </a:cubicBezTo>
                  <a:cubicBezTo>
                    <a:pt x="358" y="2923"/>
                    <a:pt x="358" y="2923"/>
                    <a:pt x="358" y="2923"/>
                  </a:cubicBezTo>
                  <a:cubicBezTo>
                    <a:pt x="1162" y="2923"/>
                    <a:pt x="1162" y="2923"/>
                    <a:pt x="1162" y="2923"/>
                  </a:cubicBezTo>
                  <a:cubicBezTo>
                    <a:pt x="1329" y="3423"/>
                    <a:pt x="1329" y="3423"/>
                    <a:pt x="1329" y="3423"/>
                  </a:cubicBezTo>
                  <a:cubicBezTo>
                    <a:pt x="1520" y="3423"/>
                    <a:pt x="1520" y="3423"/>
                    <a:pt x="1520" y="3423"/>
                  </a:cubicBezTo>
                  <a:cubicBezTo>
                    <a:pt x="878" y="1499"/>
                    <a:pt x="878" y="1499"/>
                    <a:pt x="878" y="1499"/>
                  </a:cubicBezTo>
                  <a:lnTo>
                    <a:pt x="642" y="1499"/>
                  </a:lnTo>
                  <a:close/>
                  <a:moveTo>
                    <a:pt x="416" y="2749"/>
                  </a:moveTo>
                  <a:cubicBezTo>
                    <a:pt x="760" y="1716"/>
                    <a:pt x="760" y="1716"/>
                    <a:pt x="760" y="1716"/>
                  </a:cubicBezTo>
                  <a:cubicBezTo>
                    <a:pt x="1104" y="2749"/>
                    <a:pt x="1104" y="2749"/>
                    <a:pt x="1104" y="2749"/>
                  </a:cubicBezTo>
                  <a:lnTo>
                    <a:pt x="416" y="2749"/>
                  </a:lnTo>
                  <a:close/>
                  <a:moveTo>
                    <a:pt x="1252" y="491"/>
                  </a:moveTo>
                  <a:cubicBezTo>
                    <a:pt x="1252" y="399"/>
                    <a:pt x="1252" y="399"/>
                    <a:pt x="1252" y="399"/>
                  </a:cubicBezTo>
                  <a:cubicBezTo>
                    <a:pt x="1247" y="252"/>
                    <a:pt x="1247" y="252"/>
                    <a:pt x="1247" y="252"/>
                  </a:cubicBezTo>
                  <a:cubicBezTo>
                    <a:pt x="1563" y="257"/>
                    <a:pt x="1563" y="257"/>
                    <a:pt x="1563" y="257"/>
                  </a:cubicBezTo>
                  <a:cubicBezTo>
                    <a:pt x="2140" y="257"/>
                    <a:pt x="2140" y="257"/>
                    <a:pt x="2140" y="257"/>
                  </a:cubicBezTo>
                  <a:cubicBezTo>
                    <a:pt x="2140" y="197"/>
                    <a:pt x="2140" y="197"/>
                    <a:pt x="2140" y="197"/>
                  </a:cubicBezTo>
                  <a:cubicBezTo>
                    <a:pt x="2140" y="114"/>
                    <a:pt x="2137" y="49"/>
                    <a:pt x="2130" y="0"/>
                  </a:cubicBezTo>
                  <a:cubicBezTo>
                    <a:pt x="2197" y="1"/>
                    <a:pt x="2270" y="5"/>
                    <a:pt x="2347" y="11"/>
                  </a:cubicBezTo>
                  <a:cubicBezTo>
                    <a:pt x="2345" y="16"/>
                    <a:pt x="2343" y="22"/>
                    <a:pt x="2339" y="30"/>
                  </a:cubicBezTo>
                  <a:cubicBezTo>
                    <a:pt x="2338" y="32"/>
                    <a:pt x="2338" y="32"/>
                    <a:pt x="2338" y="32"/>
                  </a:cubicBezTo>
                  <a:cubicBezTo>
                    <a:pt x="2337" y="34"/>
                    <a:pt x="2337" y="34"/>
                    <a:pt x="2337" y="34"/>
                  </a:cubicBezTo>
                  <a:cubicBezTo>
                    <a:pt x="2328" y="64"/>
                    <a:pt x="2324" y="114"/>
                    <a:pt x="2324" y="193"/>
                  </a:cubicBezTo>
                  <a:cubicBezTo>
                    <a:pt x="2324" y="257"/>
                    <a:pt x="2324" y="257"/>
                    <a:pt x="2324" y="257"/>
                  </a:cubicBezTo>
                  <a:cubicBezTo>
                    <a:pt x="2940" y="257"/>
                    <a:pt x="2940" y="257"/>
                    <a:pt x="2940" y="257"/>
                  </a:cubicBezTo>
                  <a:cubicBezTo>
                    <a:pt x="3258" y="252"/>
                    <a:pt x="3258" y="252"/>
                    <a:pt x="3258" y="252"/>
                  </a:cubicBezTo>
                  <a:cubicBezTo>
                    <a:pt x="3254" y="376"/>
                    <a:pt x="3254" y="376"/>
                    <a:pt x="3254" y="376"/>
                  </a:cubicBezTo>
                  <a:cubicBezTo>
                    <a:pt x="3254" y="491"/>
                    <a:pt x="3254" y="491"/>
                    <a:pt x="3254" y="491"/>
                  </a:cubicBezTo>
                  <a:cubicBezTo>
                    <a:pt x="3259" y="764"/>
                    <a:pt x="3259" y="764"/>
                    <a:pt x="3259" y="764"/>
                  </a:cubicBezTo>
                  <a:cubicBezTo>
                    <a:pt x="3073" y="764"/>
                    <a:pt x="3073" y="764"/>
                    <a:pt x="3073" y="764"/>
                  </a:cubicBezTo>
                  <a:cubicBezTo>
                    <a:pt x="3073" y="408"/>
                    <a:pt x="3073" y="408"/>
                    <a:pt x="3073" y="408"/>
                  </a:cubicBezTo>
                  <a:cubicBezTo>
                    <a:pt x="1431" y="408"/>
                    <a:pt x="1431" y="408"/>
                    <a:pt x="1431" y="408"/>
                  </a:cubicBezTo>
                  <a:cubicBezTo>
                    <a:pt x="1431" y="767"/>
                    <a:pt x="1431" y="767"/>
                    <a:pt x="1431" y="767"/>
                  </a:cubicBezTo>
                  <a:cubicBezTo>
                    <a:pt x="1247" y="767"/>
                    <a:pt x="1247" y="767"/>
                    <a:pt x="1247" y="767"/>
                  </a:cubicBezTo>
                  <a:lnTo>
                    <a:pt x="1252" y="491"/>
                  </a:lnTo>
                  <a:close/>
                  <a:moveTo>
                    <a:pt x="2351" y="1475"/>
                  </a:moveTo>
                  <a:cubicBezTo>
                    <a:pt x="2351" y="1640"/>
                    <a:pt x="2351" y="1640"/>
                    <a:pt x="2351" y="1640"/>
                  </a:cubicBezTo>
                  <a:cubicBezTo>
                    <a:pt x="2359" y="1983"/>
                    <a:pt x="2359" y="1983"/>
                    <a:pt x="2359" y="1983"/>
                  </a:cubicBezTo>
                  <a:cubicBezTo>
                    <a:pt x="2358" y="2052"/>
                    <a:pt x="2339" y="2099"/>
                    <a:pt x="2299" y="2129"/>
                  </a:cubicBezTo>
                  <a:cubicBezTo>
                    <a:pt x="2276" y="2145"/>
                    <a:pt x="2200" y="2173"/>
                    <a:pt x="1943" y="2173"/>
                  </a:cubicBezTo>
                  <a:cubicBezTo>
                    <a:pt x="1917" y="2173"/>
                    <a:pt x="1904" y="2172"/>
                    <a:pt x="1898" y="2170"/>
                  </a:cubicBezTo>
                  <a:cubicBezTo>
                    <a:pt x="1896" y="2164"/>
                    <a:pt x="1891" y="2152"/>
                    <a:pt x="1884" y="2125"/>
                  </a:cubicBezTo>
                  <a:cubicBezTo>
                    <a:pt x="1873" y="2081"/>
                    <a:pt x="1857" y="2037"/>
                    <a:pt x="1836" y="1993"/>
                  </a:cubicBezTo>
                  <a:cubicBezTo>
                    <a:pt x="1906" y="1999"/>
                    <a:pt x="1972" y="2002"/>
                    <a:pt x="2033" y="2002"/>
                  </a:cubicBezTo>
                  <a:cubicBezTo>
                    <a:pt x="2084" y="2002"/>
                    <a:pt x="2117" y="1992"/>
                    <a:pt x="2138" y="1972"/>
                  </a:cubicBezTo>
                  <a:cubicBezTo>
                    <a:pt x="2158" y="1953"/>
                    <a:pt x="2167" y="1924"/>
                    <a:pt x="2167" y="1884"/>
                  </a:cubicBezTo>
                  <a:cubicBezTo>
                    <a:pt x="2167" y="1475"/>
                    <a:pt x="2167" y="1475"/>
                    <a:pt x="2167" y="1475"/>
                  </a:cubicBezTo>
                  <a:cubicBezTo>
                    <a:pt x="1506" y="1475"/>
                    <a:pt x="1506" y="1475"/>
                    <a:pt x="1506" y="1475"/>
                  </a:cubicBezTo>
                  <a:cubicBezTo>
                    <a:pt x="1204" y="1480"/>
                    <a:pt x="1204" y="1480"/>
                    <a:pt x="1204" y="1480"/>
                  </a:cubicBezTo>
                  <a:cubicBezTo>
                    <a:pt x="1204" y="1311"/>
                    <a:pt x="1204" y="1311"/>
                    <a:pt x="1204" y="1311"/>
                  </a:cubicBezTo>
                  <a:cubicBezTo>
                    <a:pt x="1505" y="1315"/>
                    <a:pt x="1505" y="1315"/>
                    <a:pt x="1505" y="1315"/>
                  </a:cubicBezTo>
                  <a:cubicBezTo>
                    <a:pt x="2169" y="1315"/>
                    <a:pt x="2169" y="1315"/>
                    <a:pt x="2169" y="1315"/>
                  </a:cubicBezTo>
                  <a:cubicBezTo>
                    <a:pt x="2167" y="1276"/>
                    <a:pt x="2167" y="1276"/>
                    <a:pt x="2167" y="1276"/>
                  </a:cubicBezTo>
                  <a:cubicBezTo>
                    <a:pt x="2165" y="1211"/>
                    <a:pt x="2162" y="1157"/>
                    <a:pt x="2157" y="1114"/>
                  </a:cubicBezTo>
                  <a:cubicBezTo>
                    <a:pt x="2210" y="1119"/>
                    <a:pt x="2250" y="1123"/>
                    <a:pt x="2276" y="1127"/>
                  </a:cubicBezTo>
                  <a:cubicBezTo>
                    <a:pt x="2290" y="1128"/>
                    <a:pt x="2290" y="1128"/>
                    <a:pt x="2290" y="1128"/>
                  </a:cubicBezTo>
                  <a:cubicBezTo>
                    <a:pt x="2302" y="1120"/>
                    <a:pt x="2302" y="1120"/>
                    <a:pt x="2302" y="1120"/>
                  </a:cubicBezTo>
                  <a:cubicBezTo>
                    <a:pt x="2365" y="1077"/>
                    <a:pt x="2452" y="1003"/>
                    <a:pt x="2564" y="902"/>
                  </a:cubicBezTo>
                  <a:cubicBezTo>
                    <a:pt x="2636" y="836"/>
                    <a:pt x="2636" y="836"/>
                    <a:pt x="2636" y="836"/>
                  </a:cubicBezTo>
                  <a:cubicBezTo>
                    <a:pt x="1936" y="836"/>
                    <a:pt x="1936" y="836"/>
                    <a:pt x="1936" y="836"/>
                  </a:cubicBezTo>
                  <a:cubicBezTo>
                    <a:pt x="1620" y="840"/>
                    <a:pt x="1620" y="840"/>
                    <a:pt x="1620" y="840"/>
                  </a:cubicBezTo>
                  <a:cubicBezTo>
                    <a:pt x="1620" y="678"/>
                    <a:pt x="1620" y="678"/>
                    <a:pt x="1620" y="678"/>
                  </a:cubicBezTo>
                  <a:cubicBezTo>
                    <a:pt x="1936" y="682"/>
                    <a:pt x="1936" y="682"/>
                    <a:pt x="1936" y="682"/>
                  </a:cubicBezTo>
                  <a:cubicBezTo>
                    <a:pt x="2664" y="682"/>
                    <a:pt x="2664" y="682"/>
                    <a:pt x="2664" y="682"/>
                  </a:cubicBezTo>
                  <a:cubicBezTo>
                    <a:pt x="2703" y="682"/>
                    <a:pt x="2733" y="678"/>
                    <a:pt x="2754" y="670"/>
                  </a:cubicBezTo>
                  <a:cubicBezTo>
                    <a:pt x="2755" y="670"/>
                    <a:pt x="2755" y="670"/>
                    <a:pt x="2755" y="670"/>
                  </a:cubicBezTo>
                  <a:cubicBezTo>
                    <a:pt x="2763" y="667"/>
                    <a:pt x="2768" y="666"/>
                    <a:pt x="2771" y="665"/>
                  </a:cubicBezTo>
                  <a:cubicBezTo>
                    <a:pt x="2776" y="667"/>
                    <a:pt x="2796" y="677"/>
                    <a:pt x="2846" y="730"/>
                  </a:cubicBezTo>
                  <a:cubicBezTo>
                    <a:pt x="2904" y="792"/>
                    <a:pt x="2910" y="814"/>
                    <a:pt x="2911" y="817"/>
                  </a:cubicBezTo>
                  <a:cubicBezTo>
                    <a:pt x="2910" y="821"/>
                    <a:pt x="2903" y="827"/>
                    <a:pt x="2892" y="832"/>
                  </a:cubicBezTo>
                  <a:cubicBezTo>
                    <a:pt x="2891" y="833"/>
                    <a:pt x="2891" y="833"/>
                    <a:pt x="2891" y="833"/>
                  </a:cubicBezTo>
                  <a:cubicBezTo>
                    <a:pt x="2867" y="846"/>
                    <a:pt x="2831" y="872"/>
                    <a:pt x="2783" y="912"/>
                  </a:cubicBezTo>
                  <a:cubicBezTo>
                    <a:pt x="2612" y="1053"/>
                    <a:pt x="2473" y="1158"/>
                    <a:pt x="2369" y="1224"/>
                  </a:cubicBezTo>
                  <a:cubicBezTo>
                    <a:pt x="2351" y="1235"/>
                    <a:pt x="2351" y="1235"/>
                    <a:pt x="2351" y="1235"/>
                  </a:cubicBezTo>
                  <a:cubicBezTo>
                    <a:pt x="2351" y="1315"/>
                    <a:pt x="2351" y="1315"/>
                    <a:pt x="2351" y="1315"/>
                  </a:cubicBezTo>
                  <a:cubicBezTo>
                    <a:pt x="3015" y="1315"/>
                    <a:pt x="3015" y="1315"/>
                    <a:pt x="3015" y="1315"/>
                  </a:cubicBezTo>
                  <a:cubicBezTo>
                    <a:pt x="3316" y="1311"/>
                    <a:pt x="3316" y="1311"/>
                    <a:pt x="3316" y="1311"/>
                  </a:cubicBezTo>
                  <a:cubicBezTo>
                    <a:pt x="3316" y="1480"/>
                    <a:pt x="3316" y="1480"/>
                    <a:pt x="3316" y="1480"/>
                  </a:cubicBezTo>
                  <a:cubicBezTo>
                    <a:pt x="3016" y="1475"/>
                    <a:pt x="3016" y="1475"/>
                    <a:pt x="3016" y="1475"/>
                  </a:cubicBezTo>
                  <a:lnTo>
                    <a:pt x="2351" y="1475"/>
                  </a:lnTo>
                  <a:close/>
                </a:path>
              </a:pathLst>
            </a:custGeom>
            <a:solidFill>
              <a:schemeClr val="tx2"/>
            </a:solidFill>
            <a:ln cap="sq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1" name="Oval 70"/>
          <p:cNvSpPr/>
          <p:nvPr/>
        </p:nvSpPr>
        <p:spPr bwMode="auto">
          <a:xfrm>
            <a:off x="4689408" y="2903705"/>
            <a:ext cx="744209" cy="744209"/>
          </a:xfrm>
          <a:prstGeom prst="ellipse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3" name="Straight Arrow Connector 72"/>
          <p:cNvCxnSpPr>
            <a:stCxn id="71" idx="6"/>
            <a:endCxn id="38" idx="2"/>
          </p:cNvCxnSpPr>
          <p:nvPr/>
        </p:nvCxnSpPr>
        <p:spPr>
          <a:xfrm>
            <a:off x="5433617" y="3275810"/>
            <a:ext cx="699700" cy="3689"/>
          </a:xfrm>
          <a:prstGeom prst="straightConnector1">
            <a:avLst/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8343900" y="4059"/>
            <a:ext cx="4092576" cy="6990466"/>
          </a:xfrm>
          <a:prstGeom prst="rect">
            <a:avLst/>
          </a:prstGeom>
          <a:solidFill>
            <a:schemeClr val="tx2"/>
          </a:solidFill>
        </p:spPr>
        <p:txBody>
          <a:bodyPr wrap="square" lIns="288000" tIns="146304" rIns="288000" bIns="146304" rtlCol="0" anchor="ctr" anchorCtr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>
                <a:solidFill>
                  <a:schemeClr val="bg1"/>
                </a:solidFill>
              </a:rPr>
              <a:t>How do I interact with my users?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>
                <a:solidFill>
                  <a:schemeClr val="bg1"/>
                </a:solidFill>
              </a:rPr>
              <a:t>What my users want?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>
                <a:solidFill>
                  <a:schemeClr val="bg1"/>
                </a:solidFill>
              </a:rPr>
              <a:t>How do I intercept my users' intents?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>
                <a:solidFill>
                  <a:schemeClr val="bg1"/>
                </a:solidFill>
              </a:rPr>
              <a:t>How do I interpret the sentiment of my users’ messages?</a:t>
            </a:r>
          </a:p>
        </p:txBody>
      </p:sp>
      <p:sp>
        <p:nvSpPr>
          <p:cNvPr id="72" name="Title 1"/>
          <p:cNvSpPr txBox="1">
            <a:spLocks/>
          </p:cNvSpPr>
          <p:nvPr/>
        </p:nvSpPr>
        <p:spPr>
          <a:xfrm>
            <a:off x="0" y="129751"/>
            <a:ext cx="7809784" cy="916412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fr-CA" sz="4896" err="1"/>
              <a:t>What</a:t>
            </a:r>
            <a:r>
              <a:rPr lang="fr-CA" sz="4896"/>
              <a:t> </a:t>
            </a:r>
            <a:r>
              <a:rPr lang="fr-CA" sz="4896" err="1"/>
              <a:t>is</a:t>
            </a:r>
            <a:r>
              <a:rPr lang="fr-CA" sz="4896"/>
              <a:t> LUIS?</a:t>
            </a:r>
          </a:p>
        </p:txBody>
      </p:sp>
    </p:spTree>
    <p:extLst>
      <p:ext uri="{BB962C8B-B14F-4D97-AF65-F5344CB8AC3E}">
        <p14:creationId xmlns:p14="http://schemas.microsoft.com/office/powerpoint/2010/main" val="337007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1" grpId="0" animBg="1"/>
      <p:bldP spid="12" grpId="0" animBg="1"/>
      <p:bldP spid="14" grpId="0" animBg="1"/>
      <p:bldP spid="15" grpId="0" animBg="1"/>
      <p:bldP spid="17" grpId="0"/>
      <p:bldP spid="19" grpId="0"/>
      <p:bldP spid="20" grpId="0"/>
      <p:bldP spid="25" grpId="0" animBg="1"/>
      <p:bldP spid="26" grpId="0" animBg="1"/>
      <p:bldP spid="27" grpId="0"/>
      <p:bldP spid="29" grpId="0" animBg="1"/>
      <p:bldP spid="30" grpId="0"/>
      <p:bldP spid="31" grpId="0" animBg="1"/>
      <p:bldP spid="32" grpId="0"/>
      <p:bldP spid="36" grpId="0" animBg="1"/>
      <p:bldP spid="7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3">
            <a:extLst>
              <a:ext uri="{FF2B5EF4-FFF2-40B4-BE49-F238E27FC236}">
                <a16:creationId xmlns:a16="http://schemas.microsoft.com/office/drawing/2014/main" id="{735AD1E8-4D2A-421A-8B14-D594354F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LUIS</a:t>
            </a:r>
          </a:p>
        </p:txBody>
      </p:sp>
      <p:sp>
        <p:nvSpPr>
          <p:cNvPr id="40" name="Oval 39"/>
          <p:cNvSpPr/>
          <p:nvPr/>
        </p:nvSpPr>
        <p:spPr>
          <a:xfrm>
            <a:off x="4991344" y="2668354"/>
            <a:ext cx="2258357" cy="2258357"/>
          </a:xfrm>
          <a:prstGeom prst="ellipse">
            <a:avLst/>
          </a:prstGeom>
          <a:noFill/>
          <a:ln w="1905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5728446" y="4447980"/>
            <a:ext cx="784152" cy="784465"/>
            <a:chOff x="8333913" y="4908956"/>
            <a:chExt cx="645448" cy="645706"/>
          </a:xfrm>
        </p:grpSpPr>
        <p:grpSp>
          <p:nvGrpSpPr>
            <p:cNvPr id="42" name="Group 41"/>
            <p:cNvGrpSpPr/>
            <p:nvPr/>
          </p:nvGrpSpPr>
          <p:grpSpPr>
            <a:xfrm>
              <a:off x="8333913" y="4908956"/>
              <a:ext cx="645448" cy="645706"/>
              <a:chOff x="6793359" y="2147174"/>
              <a:chExt cx="1150650" cy="1151113"/>
            </a:xfrm>
          </p:grpSpPr>
          <p:sp>
            <p:nvSpPr>
              <p:cNvPr id="68" name="Oval 67"/>
              <p:cNvSpPr/>
              <p:nvPr/>
            </p:nvSpPr>
            <p:spPr bwMode="auto">
              <a:xfrm>
                <a:off x="6793359" y="2147174"/>
                <a:ext cx="1150650" cy="11511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7565" rIns="0" bIns="4756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8"/>
                <a:endParaRPr lang="en-US" sz="204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9" name="Oval 68"/>
              <p:cNvSpPr/>
              <p:nvPr/>
            </p:nvSpPr>
            <p:spPr bwMode="auto">
              <a:xfrm>
                <a:off x="6894245" y="2248100"/>
                <a:ext cx="948878" cy="94926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7565" rIns="0" bIns="4756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8"/>
                <a:endParaRPr lang="en-US" sz="204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43" name="Freeform 36"/>
            <p:cNvSpPr>
              <a:spLocks noEditPoints="1"/>
            </p:cNvSpPr>
            <p:nvPr/>
          </p:nvSpPr>
          <p:spPr bwMode="auto">
            <a:xfrm>
              <a:off x="8502761" y="5078656"/>
              <a:ext cx="307755" cy="306303"/>
            </a:xfrm>
            <a:custGeom>
              <a:avLst/>
              <a:gdLst>
                <a:gd name="T0" fmla="*/ 300 w 303"/>
                <a:gd name="T1" fmla="*/ 151 h 302"/>
                <a:gd name="T2" fmla="*/ 301 w 303"/>
                <a:gd name="T3" fmla="*/ 134 h 302"/>
                <a:gd name="T4" fmla="*/ 290 w 303"/>
                <a:gd name="T5" fmla="*/ 121 h 302"/>
                <a:gd name="T6" fmla="*/ 272 w 303"/>
                <a:gd name="T7" fmla="*/ 119 h 302"/>
                <a:gd name="T8" fmla="*/ 260 w 303"/>
                <a:gd name="T9" fmla="*/ 88 h 302"/>
                <a:gd name="T10" fmla="*/ 272 w 303"/>
                <a:gd name="T11" fmla="*/ 75 h 302"/>
                <a:gd name="T12" fmla="*/ 272 w 303"/>
                <a:gd name="T13" fmla="*/ 62 h 302"/>
                <a:gd name="T14" fmla="*/ 243 w 303"/>
                <a:gd name="T15" fmla="*/ 33 h 302"/>
                <a:gd name="T16" fmla="*/ 225 w 303"/>
                <a:gd name="T17" fmla="*/ 34 h 302"/>
                <a:gd name="T18" fmla="*/ 203 w 303"/>
                <a:gd name="T19" fmla="*/ 39 h 302"/>
                <a:gd name="T20" fmla="*/ 195 w 303"/>
                <a:gd name="T21" fmla="*/ 35 h 302"/>
                <a:gd name="T22" fmla="*/ 181 w 303"/>
                <a:gd name="T23" fmla="*/ 14 h 302"/>
                <a:gd name="T24" fmla="*/ 171 w 303"/>
                <a:gd name="T25" fmla="*/ 1 h 302"/>
                <a:gd name="T26" fmla="*/ 132 w 303"/>
                <a:gd name="T27" fmla="*/ 1 h 302"/>
                <a:gd name="T28" fmla="*/ 120 w 303"/>
                <a:gd name="T29" fmla="*/ 14 h 302"/>
                <a:gd name="T30" fmla="*/ 118 w 303"/>
                <a:gd name="T31" fmla="*/ 30 h 302"/>
                <a:gd name="T32" fmla="*/ 89 w 303"/>
                <a:gd name="T33" fmla="*/ 43 h 302"/>
                <a:gd name="T34" fmla="*/ 74 w 303"/>
                <a:gd name="T35" fmla="*/ 31 h 302"/>
                <a:gd name="T36" fmla="*/ 61 w 303"/>
                <a:gd name="T37" fmla="*/ 31 h 302"/>
                <a:gd name="T38" fmla="*/ 32 w 303"/>
                <a:gd name="T39" fmla="*/ 59 h 302"/>
                <a:gd name="T40" fmla="*/ 33 w 303"/>
                <a:gd name="T41" fmla="*/ 77 h 302"/>
                <a:gd name="T42" fmla="*/ 42 w 303"/>
                <a:gd name="T43" fmla="*/ 90 h 302"/>
                <a:gd name="T44" fmla="*/ 30 w 303"/>
                <a:gd name="T45" fmla="*/ 119 h 302"/>
                <a:gd name="T46" fmla="*/ 11 w 303"/>
                <a:gd name="T47" fmla="*/ 121 h 302"/>
                <a:gd name="T48" fmla="*/ 9 w 303"/>
                <a:gd name="T49" fmla="*/ 121 h 302"/>
                <a:gd name="T50" fmla="*/ 1 w 303"/>
                <a:gd name="T51" fmla="*/ 131 h 302"/>
                <a:gd name="T52" fmla="*/ 1 w 303"/>
                <a:gd name="T53" fmla="*/ 169 h 302"/>
                <a:gd name="T54" fmla="*/ 12 w 303"/>
                <a:gd name="T55" fmla="*/ 181 h 302"/>
                <a:gd name="T56" fmla="*/ 36 w 303"/>
                <a:gd name="T57" fmla="*/ 199 h 302"/>
                <a:gd name="T58" fmla="*/ 40 w 303"/>
                <a:gd name="T59" fmla="*/ 206 h 302"/>
                <a:gd name="T60" fmla="*/ 38 w 303"/>
                <a:gd name="T61" fmla="*/ 220 h 302"/>
                <a:gd name="T62" fmla="*/ 30 w 303"/>
                <a:gd name="T63" fmla="*/ 227 h 302"/>
                <a:gd name="T64" fmla="*/ 29 w 303"/>
                <a:gd name="T65" fmla="*/ 240 h 302"/>
                <a:gd name="T66" fmla="*/ 61 w 303"/>
                <a:gd name="T67" fmla="*/ 271 h 302"/>
                <a:gd name="T68" fmla="*/ 74 w 303"/>
                <a:gd name="T69" fmla="*/ 271 h 302"/>
                <a:gd name="T70" fmla="*/ 88 w 303"/>
                <a:gd name="T71" fmla="*/ 258 h 302"/>
                <a:gd name="T72" fmla="*/ 105 w 303"/>
                <a:gd name="T73" fmla="*/ 266 h 302"/>
                <a:gd name="T74" fmla="*/ 121 w 303"/>
                <a:gd name="T75" fmla="*/ 291 h 302"/>
                <a:gd name="T76" fmla="*/ 130 w 303"/>
                <a:gd name="T77" fmla="*/ 301 h 302"/>
                <a:gd name="T78" fmla="*/ 168 w 303"/>
                <a:gd name="T79" fmla="*/ 301 h 302"/>
                <a:gd name="T80" fmla="*/ 180 w 303"/>
                <a:gd name="T81" fmla="*/ 286 h 302"/>
                <a:gd name="T82" fmla="*/ 192 w 303"/>
                <a:gd name="T83" fmla="*/ 268 h 302"/>
                <a:gd name="T84" fmla="*/ 200 w 303"/>
                <a:gd name="T85" fmla="*/ 264 h 302"/>
                <a:gd name="T86" fmla="*/ 227 w 303"/>
                <a:gd name="T87" fmla="*/ 271 h 302"/>
                <a:gd name="T88" fmla="*/ 241 w 303"/>
                <a:gd name="T89" fmla="*/ 271 h 302"/>
                <a:gd name="T90" fmla="*/ 271 w 303"/>
                <a:gd name="T91" fmla="*/ 242 h 302"/>
                <a:gd name="T92" fmla="*/ 271 w 303"/>
                <a:gd name="T93" fmla="*/ 228 h 302"/>
                <a:gd name="T94" fmla="*/ 264 w 303"/>
                <a:gd name="T95" fmla="*/ 200 h 302"/>
                <a:gd name="T96" fmla="*/ 269 w 303"/>
                <a:gd name="T97" fmla="*/ 189 h 302"/>
                <a:gd name="T98" fmla="*/ 278 w 303"/>
                <a:gd name="T99" fmla="*/ 181 h 302"/>
                <a:gd name="T100" fmla="*/ 299 w 303"/>
                <a:gd name="T101" fmla="*/ 179 h 302"/>
                <a:gd name="T102" fmla="*/ 300 w 303"/>
                <a:gd name="T103" fmla="*/ 151 h 302"/>
                <a:gd name="T104" fmla="*/ 151 w 303"/>
                <a:gd name="T105" fmla="*/ 230 h 302"/>
                <a:gd name="T106" fmla="*/ 72 w 303"/>
                <a:gd name="T107" fmla="*/ 151 h 302"/>
                <a:gd name="T108" fmla="*/ 151 w 303"/>
                <a:gd name="T109" fmla="*/ 72 h 302"/>
                <a:gd name="T110" fmla="*/ 230 w 303"/>
                <a:gd name="T111" fmla="*/ 151 h 302"/>
                <a:gd name="T112" fmla="*/ 151 w 303"/>
                <a:gd name="T113" fmla="*/ 23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3" h="302">
                  <a:moveTo>
                    <a:pt x="300" y="151"/>
                  </a:moveTo>
                  <a:cubicBezTo>
                    <a:pt x="301" y="146"/>
                    <a:pt x="300" y="140"/>
                    <a:pt x="301" y="134"/>
                  </a:cubicBezTo>
                  <a:cubicBezTo>
                    <a:pt x="302" y="124"/>
                    <a:pt x="299" y="120"/>
                    <a:pt x="290" y="121"/>
                  </a:cubicBezTo>
                  <a:cubicBezTo>
                    <a:pt x="284" y="121"/>
                    <a:pt x="275" y="124"/>
                    <a:pt x="272" y="119"/>
                  </a:cubicBezTo>
                  <a:cubicBezTo>
                    <a:pt x="266" y="110"/>
                    <a:pt x="262" y="99"/>
                    <a:pt x="260" y="88"/>
                  </a:cubicBezTo>
                  <a:cubicBezTo>
                    <a:pt x="259" y="83"/>
                    <a:pt x="267" y="79"/>
                    <a:pt x="272" y="75"/>
                  </a:cubicBezTo>
                  <a:cubicBezTo>
                    <a:pt x="277" y="70"/>
                    <a:pt x="278" y="67"/>
                    <a:pt x="272" y="62"/>
                  </a:cubicBezTo>
                  <a:cubicBezTo>
                    <a:pt x="262" y="53"/>
                    <a:pt x="252" y="44"/>
                    <a:pt x="243" y="33"/>
                  </a:cubicBezTo>
                  <a:cubicBezTo>
                    <a:pt x="237" y="26"/>
                    <a:pt x="231" y="25"/>
                    <a:pt x="225" y="34"/>
                  </a:cubicBezTo>
                  <a:cubicBezTo>
                    <a:pt x="219" y="43"/>
                    <a:pt x="213" y="43"/>
                    <a:pt x="203" y="39"/>
                  </a:cubicBezTo>
                  <a:cubicBezTo>
                    <a:pt x="200" y="38"/>
                    <a:pt x="198" y="37"/>
                    <a:pt x="195" y="35"/>
                  </a:cubicBezTo>
                  <a:cubicBezTo>
                    <a:pt x="185" y="30"/>
                    <a:pt x="179" y="27"/>
                    <a:pt x="181" y="14"/>
                  </a:cubicBezTo>
                  <a:cubicBezTo>
                    <a:pt x="183" y="4"/>
                    <a:pt x="179" y="0"/>
                    <a:pt x="171" y="1"/>
                  </a:cubicBezTo>
                  <a:cubicBezTo>
                    <a:pt x="158" y="2"/>
                    <a:pt x="145" y="2"/>
                    <a:pt x="132" y="1"/>
                  </a:cubicBezTo>
                  <a:cubicBezTo>
                    <a:pt x="123" y="1"/>
                    <a:pt x="120" y="4"/>
                    <a:pt x="120" y="14"/>
                  </a:cubicBezTo>
                  <a:cubicBezTo>
                    <a:pt x="121" y="20"/>
                    <a:pt x="123" y="27"/>
                    <a:pt x="118" y="30"/>
                  </a:cubicBezTo>
                  <a:cubicBezTo>
                    <a:pt x="109" y="36"/>
                    <a:pt x="99" y="40"/>
                    <a:pt x="89" y="43"/>
                  </a:cubicBezTo>
                  <a:cubicBezTo>
                    <a:pt x="82" y="45"/>
                    <a:pt x="78" y="36"/>
                    <a:pt x="74" y="31"/>
                  </a:cubicBezTo>
                  <a:cubicBezTo>
                    <a:pt x="69" y="25"/>
                    <a:pt x="66" y="26"/>
                    <a:pt x="61" y="31"/>
                  </a:cubicBezTo>
                  <a:cubicBezTo>
                    <a:pt x="52" y="41"/>
                    <a:pt x="42" y="51"/>
                    <a:pt x="32" y="59"/>
                  </a:cubicBezTo>
                  <a:cubicBezTo>
                    <a:pt x="23" y="67"/>
                    <a:pt x="25" y="71"/>
                    <a:pt x="33" y="77"/>
                  </a:cubicBezTo>
                  <a:cubicBezTo>
                    <a:pt x="37" y="80"/>
                    <a:pt x="44" y="83"/>
                    <a:pt x="42" y="90"/>
                  </a:cubicBezTo>
                  <a:cubicBezTo>
                    <a:pt x="39" y="100"/>
                    <a:pt x="36" y="111"/>
                    <a:pt x="30" y="119"/>
                  </a:cubicBezTo>
                  <a:cubicBezTo>
                    <a:pt x="26" y="124"/>
                    <a:pt x="17" y="120"/>
                    <a:pt x="11" y="121"/>
                  </a:cubicBezTo>
                  <a:cubicBezTo>
                    <a:pt x="10" y="121"/>
                    <a:pt x="10" y="121"/>
                    <a:pt x="9" y="121"/>
                  </a:cubicBezTo>
                  <a:cubicBezTo>
                    <a:pt x="2" y="120"/>
                    <a:pt x="1" y="124"/>
                    <a:pt x="1" y="131"/>
                  </a:cubicBezTo>
                  <a:cubicBezTo>
                    <a:pt x="2" y="144"/>
                    <a:pt x="2" y="157"/>
                    <a:pt x="1" y="169"/>
                  </a:cubicBezTo>
                  <a:cubicBezTo>
                    <a:pt x="0" y="179"/>
                    <a:pt x="4" y="183"/>
                    <a:pt x="12" y="181"/>
                  </a:cubicBezTo>
                  <a:cubicBezTo>
                    <a:pt x="24" y="178"/>
                    <a:pt x="29" y="184"/>
                    <a:pt x="36" y="199"/>
                  </a:cubicBezTo>
                  <a:cubicBezTo>
                    <a:pt x="38" y="202"/>
                    <a:pt x="39" y="204"/>
                    <a:pt x="40" y="206"/>
                  </a:cubicBezTo>
                  <a:cubicBezTo>
                    <a:pt x="42" y="213"/>
                    <a:pt x="44" y="217"/>
                    <a:pt x="38" y="220"/>
                  </a:cubicBezTo>
                  <a:cubicBezTo>
                    <a:pt x="35" y="222"/>
                    <a:pt x="33" y="225"/>
                    <a:pt x="30" y="227"/>
                  </a:cubicBezTo>
                  <a:cubicBezTo>
                    <a:pt x="24" y="231"/>
                    <a:pt x="23" y="234"/>
                    <a:pt x="29" y="240"/>
                  </a:cubicBezTo>
                  <a:cubicBezTo>
                    <a:pt x="40" y="250"/>
                    <a:pt x="50" y="261"/>
                    <a:pt x="61" y="271"/>
                  </a:cubicBezTo>
                  <a:cubicBezTo>
                    <a:pt x="66" y="277"/>
                    <a:pt x="69" y="277"/>
                    <a:pt x="74" y="271"/>
                  </a:cubicBezTo>
                  <a:cubicBezTo>
                    <a:pt x="78" y="266"/>
                    <a:pt x="85" y="258"/>
                    <a:pt x="88" y="258"/>
                  </a:cubicBezTo>
                  <a:cubicBezTo>
                    <a:pt x="91" y="257"/>
                    <a:pt x="100" y="263"/>
                    <a:pt x="105" y="266"/>
                  </a:cubicBezTo>
                  <a:cubicBezTo>
                    <a:pt x="124" y="276"/>
                    <a:pt x="123" y="275"/>
                    <a:pt x="121" y="291"/>
                  </a:cubicBezTo>
                  <a:cubicBezTo>
                    <a:pt x="119" y="299"/>
                    <a:pt x="124" y="301"/>
                    <a:pt x="130" y="301"/>
                  </a:cubicBezTo>
                  <a:cubicBezTo>
                    <a:pt x="143" y="300"/>
                    <a:pt x="155" y="300"/>
                    <a:pt x="168" y="301"/>
                  </a:cubicBezTo>
                  <a:cubicBezTo>
                    <a:pt x="178" y="302"/>
                    <a:pt x="182" y="298"/>
                    <a:pt x="180" y="286"/>
                  </a:cubicBezTo>
                  <a:cubicBezTo>
                    <a:pt x="179" y="275"/>
                    <a:pt x="183" y="272"/>
                    <a:pt x="192" y="268"/>
                  </a:cubicBezTo>
                  <a:cubicBezTo>
                    <a:pt x="195" y="266"/>
                    <a:pt x="198" y="265"/>
                    <a:pt x="200" y="264"/>
                  </a:cubicBezTo>
                  <a:cubicBezTo>
                    <a:pt x="213" y="259"/>
                    <a:pt x="220" y="259"/>
                    <a:pt x="227" y="271"/>
                  </a:cubicBezTo>
                  <a:cubicBezTo>
                    <a:pt x="231" y="277"/>
                    <a:pt x="235" y="278"/>
                    <a:pt x="241" y="271"/>
                  </a:cubicBezTo>
                  <a:cubicBezTo>
                    <a:pt x="250" y="261"/>
                    <a:pt x="261" y="251"/>
                    <a:pt x="271" y="242"/>
                  </a:cubicBezTo>
                  <a:cubicBezTo>
                    <a:pt x="276" y="237"/>
                    <a:pt x="278" y="232"/>
                    <a:pt x="271" y="228"/>
                  </a:cubicBezTo>
                  <a:cubicBezTo>
                    <a:pt x="259" y="221"/>
                    <a:pt x="259" y="215"/>
                    <a:pt x="264" y="200"/>
                  </a:cubicBezTo>
                  <a:cubicBezTo>
                    <a:pt x="266" y="196"/>
                    <a:pt x="267" y="192"/>
                    <a:pt x="269" y="189"/>
                  </a:cubicBezTo>
                  <a:cubicBezTo>
                    <a:pt x="270" y="184"/>
                    <a:pt x="273" y="181"/>
                    <a:pt x="278" y="181"/>
                  </a:cubicBezTo>
                  <a:cubicBezTo>
                    <a:pt x="285" y="180"/>
                    <a:pt x="295" y="185"/>
                    <a:pt x="299" y="179"/>
                  </a:cubicBezTo>
                  <a:cubicBezTo>
                    <a:pt x="303" y="172"/>
                    <a:pt x="300" y="161"/>
                    <a:pt x="300" y="151"/>
                  </a:cubicBezTo>
                  <a:close/>
                  <a:moveTo>
                    <a:pt x="151" y="230"/>
                  </a:moveTo>
                  <a:cubicBezTo>
                    <a:pt x="107" y="230"/>
                    <a:pt x="72" y="195"/>
                    <a:pt x="72" y="151"/>
                  </a:cubicBezTo>
                  <a:cubicBezTo>
                    <a:pt x="72" y="107"/>
                    <a:pt x="107" y="72"/>
                    <a:pt x="151" y="72"/>
                  </a:cubicBezTo>
                  <a:cubicBezTo>
                    <a:pt x="195" y="72"/>
                    <a:pt x="230" y="107"/>
                    <a:pt x="230" y="151"/>
                  </a:cubicBezTo>
                  <a:cubicBezTo>
                    <a:pt x="230" y="195"/>
                    <a:pt x="195" y="230"/>
                    <a:pt x="151" y="230"/>
                  </a:cubicBezTo>
                  <a:close/>
                </a:path>
              </a:pathLst>
            </a:custGeom>
            <a:solidFill>
              <a:srgbClr val="FB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688345" y="3405299"/>
            <a:ext cx="784152" cy="784465"/>
            <a:chOff x="6951165" y="4208361"/>
            <a:chExt cx="943472" cy="943851"/>
          </a:xfrm>
        </p:grpSpPr>
        <p:grpSp>
          <p:nvGrpSpPr>
            <p:cNvPr id="71" name="Group 70"/>
            <p:cNvGrpSpPr/>
            <p:nvPr/>
          </p:nvGrpSpPr>
          <p:grpSpPr>
            <a:xfrm>
              <a:off x="6951165" y="4208361"/>
              <a:ext cx="943472" cy="943851"/>
              <a:chOff x="6793359" y="2147174"/>
              <a:chExt cx="1150650" cy="1151113"/>
            </a:xfrm>
          </p:grpSpPr>
          <p:sp>
            <p:nvSpPr>
              <p:cNvPr id="81" name="Oval 80"/>
              <p:cNvSpPr/>
              <p:nvPr/>
            </p:nvSpPr>
            <p:spPr bwMode="auto">
              <a:xfrm>
                <a:off x="6793359" y="2147174"/>
                <a:ext cx="1150650" cy="11511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7565" rIns="0" bIns="4756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8"/>
                <a:endParaRPr lang="en-US" sz="204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2" name="Oval 81"/>
              <p:cNvSpPr/>
              <p:nvPr/>
            </p:nvSpPr>
            <p:spPr bwMode="auto">
              <a:xfrm>
                <a:off x="6894245" y="2248100"/>
                <a:ext cx="948878" cy="94926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7565" rIns="0" bIns="4756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8"/>
                <a:endParaRPr lang="en-US" sz="204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7135641" y="4393026"/>
              <a:ext cx="574521" cy="574521"/>
              <a:chOff x="9781984" y="-2181631"/>
              <a:chExt cx="1588043" cy="1588043"/>
            </a:xfrm>
          </p:grpSpPr>
          <p:grpSp>
            <p:nvGrpSpPr>
              <p:cNvPr id="73" name="Group 72"/>
              <p:cNvGrpSpPr/>
              <p:nvPr/>
            </p:nvGrpSpPr>
            <p:grpSpPr>
              <a:xfrm>
                <a:off x="9781984" y="-2181631"/>
                <a:ext cx="1588043" cy="1588043"/>
                <a:chOff x="9781984" y="-2181631"/>
                <a:chExt cx="1588043" cy="1588043"/>
              </a:xfrm>
            </p:grpSpPr>
            <p:sp>
              <p:nvSpPr>
                <p:cNvPr id="78" name="Oval 77"/>
                <p:cNvSpPr/>
                <p:nvPr/>
              </p:nvSpPr>
              <p:spPr>
                <a:xfrm>
                  <a:off x="10347406" y="-2181631"/>
                  <a:ext cx="457200" cy="1588043"/>
                </a:xfrm>
                <a:prstGeom prst="ellipse">
                  <a:avLst/>
                </a:prstGeom>
                <a:no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Oval 78"/>
                <p:cNvSpPr/>
                <p:nvPr/>
              </p:nvSpPr>
              <p:spPr>
                <a:xfrm rot="7200000">
                  <a:off x="10347406" y="-2181631"/>
                  <a:ext cx="457200" cy="1588043"/>
                </a:xfrm>
                <a:prstGeom prst="ellipse">
                  <a:avLst/>
                </a:prstGeom>
                <a:no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/>
                <p:cNvSpPr/>
                <p:nvPr/>
              </p:nvSpPr>
              <p:spPr>
                <a:xfrm rot="3600000">
                  <a:off x="10347406" y="-2181631"/>
                  <a:ext cx="457200" cy="1588043"/>
                </a:xfrm>
                <a:prstGeom prst="ellipse">
                  <a:avLst/>
                </a:prstGeom>
                <a:no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4" name="Oval 73"/>
              <p:cNvSpPr/>
              <p:nvPr/>
            </p:nvSpPr>
            <p:spPr>
              <a:xfrm>
                <a:off x="10353942" y="-2109747"/>
                <a:ext cx="165794" cy="16579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10493107" y="-1470508"/>
                <a:ext cx="165794" cy="16579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10034772" y="-1047578"/>
                <a:ext cx="165794" cy="16579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11032567" y="-1361136"/>
                <a:ext cx="165794" cy="16579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3" name="Group 82"/>
          <p:cNvGrpSpPr/>
          <p:nvPr/>
        </p:nvGrpSpPr>
        <p:grpSpPr>
          <a:xfrm>
            <a:off x="6768547" y="3405299"/>
            <a:ext cx="784152" cy="784465"/>
            <a:chOff x="9008565" y="4208361"/>
            <a:chExt cx="943472" cy="943851"/>
          </a:xfrm>
        </p:grpSpPr>
        <p:grpSp>
          <p:nvGrpSpPr>
            <p:cNvPr id="84" name="Group 83"/>
            <p:cNvGrpSpPr/>
            <p:nvPr/>
          </p:nvGrpSpPr>
          <p:grpSpPr>
            <a:xfrm>
              <a:off x="9008565" y="4208361"/>
              <a:ext cx="943472" cy="943851"/>
              <a:chOff x="6793359" y="2147174"/>
              <a:chExt cx="1150650" cy="1151113"/>
            </a:xfrm>
          </p:grpSpPr>
          <p:sp>
            <p:nvSpPr>
              <p:cNvPr id="86" name="Oval 85"/>
              <p:cNvSpPr/>
              <p:nvPr/>
            </p:nvSpPr>
            <p:spPr bwMode="auto">
              <a:xfrm>
                <a:off x="6793359" y="2147174"/>
                <a:ext cx="1150650" cy="11511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7565" rIns="0" bIns="4756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8"/>
                <a:endParaRPr lang="en-US" sz="204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7" name="Oval 86"/>
              <p:cNvSpPr/>
              <p:nvPr/>
            </p:nvSpPr>
            <p:spPr bwMode="auto">
              <a:xfrm>
                <a:off x="6894245" y="2248100"/>
                <a:ext cx="948878" cy="94926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7565" rIns="0" bIns="4756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8"/>
                <a:endParaRPr lang="en-US" sz="204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85" name="Freeform 5"/>
            <p:cNvSpPr>
              <a:spLocks/>
            </p:cNvSpPr>
            <p:nvPr/>
          </p:nvSpPr>
          <p:spPr bwMode="auto">
            <a:xfrm>
              <a:off x="9266083" y="4474194"/>
              <a:ext cx="428426" cy="412186"/>
            </a:xfrm>
            <a:custGeom>
              <a:avLst/>
              <a:gdLst>
                <a:gd name="T0" fmla="*/ 0 w 798"/>
                <a:gd name="T1" fmla="*/ 485 h 767"/>
                <a:gd name="T2" fmla="*/ 209 w 798"/>
                <a:gd name="T3" fmla="*/ 359 h 767"/>
                <a:gd name="T4" fmla="*/ 233 w 798"/>
                <a:gd name="T5" fmla="*/ 369 h 767"/>
                <a:gd name="T6" fmla="*/ 318 w 798"/>
                <a:gd name="T7" fmla="*/ 532 h 767"/>
                <a:gd name="T8" fmla="*/ 329 w 798"/>
                <a:gd name="T9" fmla="*/ 551 h 767"/>
                <a:gd name="T10" fmla="*/ 340 w 798"/>
                <a:gd name="T11" fmla="*/ 533 h 767"/>
                <a:gd name="T12" fmla="*/ 623 w 798"/>
                <a:gd name="T13" fmla="*/ 116 h 767"/>
                <a:gd name="T14" fmla="*/ 763 w 798"/>
                <a:gd name="T15" fmla="*/ 10 h 767"/>
                <a:gd name="T16" fmla="*/ 781 w 798"/>
                <a:gd name="T17" fmla="*/ 5 h 767"/>
                <a:gd name="T18" fmla="*/ 782 w 798"/>
                <a:gd name="T19" fmla="*/ 24 h 767"/>
                <a:gd name="T20" fmla="*/ 771 w 798"/>
                <a:gd name="T21" fmla="*/ 167 h 767"/>
                <a:gd name="T22" fmla="*/ 792 w 798"/>
                <a:gd name="T23" fmla="*/ 279 h 767"/>
                <a:gd name="T24" fmla="*/ 786 w 798"/>
                <a:gd name="T25" fmla="*/ 298 h 767"/>
                <a:gd name="T26" fmla="*/ 652 w 798"/>
                <a:gd name="T27" fmla="*/ 389 h 767"/>
                <a:gd name="T28" fmla="*/ 358 w 798"/>
                <a:gd name="T29" fmla="*/ 744 h 767"/>
                <a:gd name="T30" fmla="*/ 326 w 798"/>
                <a:gd name="T31" fmla="*/ 746 h 767"/>
                <a:gd name="T32" fmla="*/ 69 w 798"/>
                <a:gd name="T33" fmla="*/ 521 h 767"/>
                <a:gd name="T34" fmla="*/ 0 w 798"/>
                <a:gd name="T35" fmla="*/ 489 h 767"/>
                <a:gd name="T36" fmla="*/ 0 w 798"/>
                <a:gd name="T37" fmla="*/ 485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98" h="767">
                  <a:moveTo>
                    <a:pt x="0" y="485"/>
                  </a:moveTo>
                  <a:cubicBezTo>
                    <a:pt x="70" y="443"/>
                    <a:pt x="140" y="402"/>
                    <a:pt x="209" y="359"/>
                  </a:cubicBezTo>
                  <a:cubicBezTo>
                    <a:pt x="223" y="351"/>
                    <a:pt x="227" y="359"/>
                    <a:pt x="233" y="369"/>
                  </a:cubicBezTo>
                  <a:cubicBezTo>
                    <a:pt x="261" y="424"/>
                    <a:pt x="290" y="478"/>
                    <a:pt x="318" y="532"/>
                  </a:cubicBezTo>
                  <a:cubicBezTo>
                    <a:pt x="321" y="539"/>
                    <a:pt x="325" y="545"/>
                    <a:pt x="329" y="551"/>
                  </a:cubicBezTo>
                  <a:cubicBezTo>
                    <a:pt x="337" y="547"/>
                    <a:pt x="337" y="539"/>
                    <a:pt x="340" y="533"/>
                  </a:cubicBezTo>
                  <a:cubicBezTo>
                    <a:pt x="413" y="380"/>
                    <a:pt x="502" y="237"/>
                    <a:pt x="623" y="116"/>
                  </a:cubicBezTo>
                  <a:cubicBezTo>
                    <a:pt x="665" y="75"/>
                    <a:pt x="711" y="39"/>
                    <a:pt x="763" y="10"/>
                  </a:cubicBezTo>
                  <a:cubicBezTo>
                    <a:pt x="768" y="7"/>
                    <a:pt x="774" y="0"/>
                    <a:pt x="781" y="5"/>
                  </a:cubicBezTo>
                  <a:cubicBezTo>
                    <a:pt x="787" y="9"/>
                    <a:pt x="783" y="17"/>
                    <a:pt x="782" y="24"/>
                  </a:cubicBezTo>
                  <a:cubicBezTo>
                    <a:pt x="778" y="71"/>
                    <a:pt x="771" y="119"/>
                    <a:pt x="771" y="167"/>
                  </a:cubicBezTo>
                  <a:cubicBezTo>
                    <a:pt x="772" y="206"/>
                    <a:pt x="778" y="243"/>
                    <a:pt x="792" y="279"/>
                  </a:cubicBezTo>
                  <a:cubicBezTo>
                    <a:pt x="794" y="286"/>
                    <a:pt x="798" y="294"/>
                    <a:pt x="786" y="298"/>
                  </a:cubicBezTo>
                  <a:cubicBezTo>
                    <a:pt x="734" y="317"/>
                    <a:pt x="691" y="352"/>
                    <a:pt x="652" y="389"/>
                  </a:cubicBezTo>
                  <a:cubicBezTo>
                    <a:pt x="539" y="495"/>
                    <a:pt x="440" y="613"/>
                    <a:pt x="358" y="744"/>
                  </a:cubicBezTo>
                  <a:cubicBezTo>
                    <a:pt x="344" y="767"/>
                    <a:pt x="344" y="767"/>
                    <a:pt x="326" y="746"/>
                  </a:cubicBezTo>
                  <a:cubicBezTo>
                    <a:pt x="250" y="660"/>
                    <a:pt x="169" y="580"/>
                    <a:pt x="69" y="521"/>
                  </a:cubicBezTo>
                  <a:cubicBezTo>
                    <a:pt x="47" y="508"/>
                    <a:pt x="25" y="496"/>
                    <a:pt x="0" y="489"/>
                  </a:cubicBezTo>
                  <a:cubicBezTo>
                    <a:pt x="0" y="488"/>
                    <a:pt x="0" y="486"/>
                    <a:pt x="0" y="48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5728446" y="2362619"/>
            <a:ext cx="784152" cy="784465"/>
            <a:chOff x="8318930" y="3319649"/>
            <a:chExt cx="645448" cy="645706"/>
          </a:xfrm>
        </p:grpSpPr>
        <p:grpSp>
          <p:nvGrpSpPr>
            <p:cNvPr id="89" name="Group 88"/>
            <p:cNvGrpSpPr/>
            <p:nvPr/>
          </p:nvGrpSpPr>
          <p:grpSpPr>
            <a:xfrm>
              <a:off x="8318930" y="3319649"/>
              <a:ext cx="645448" cy="645706"/>
              <a:chOff x="6793359" y="2147174"/>
              <a:chExt cx="1150650" cy="1151113"/>
            </a:xfrm>
          </p:grpSpPr>
          <p:sp>
            <p:nvSpPr>
              <p:cNvPr id="91" name="Oval 90"/>
              <p:cNvSpPr/>
              <p:nvPr/>
            </p:nvSpPr>
            <p:spPr bwMode="auto">
              <a:xfrm>
                <a:off x="6793359" y="2147174"/>
                <a:ext cx="1150650" cy="11511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7565" rIns="0" bIns="4756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8"/>
                <a:endParaRPr lang="en-US" sz="204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92" name="Oval 91"/>
              <p:cNvSpPr/>
              <p:nvPr/>
            </p:nvSpPr>
            <p:spPr bwMode="auto">
              <a:xfrm>
                <a:off x="6894245" y="2248100"/>
                <a:ext cx="948878" cy="94926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7565" rIns="0" bIns="4756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198"/>
                <a:endParaRPr lang="en-US" sz="204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90" name="Freeform 123"/>
            <p:cNvSpPr>
              <a:spLocks noChangeAspect="1" noEditPoints="1"/>
            </p:cNvSpPr>
            <p:nvPr/>
          </p:nvSpPr>
          <p:spPr bwMode="black">
            <a:xfrm>
              <a:off x="8493557" y="3488647"/>
              <a:ext cx="296195" cy="307711"/>
            </a:xfrm>
            <a:custGeom>
              <a:avLst/>
              <a:gdLst>
                <a:gd name="T0" fmla="*/ 57 w 63"/>
                <a:gd name="T1" fmla="*/ 54 h 65"/>
                <a:gd name="T2" fmla="*/ 57 w 63"/>
                <a:gd name="T3" fmla="*/ 55 h 65"/>
                <a:gd name="T4" fmla="*/ 35 w 63"/>
                <a:gd name="T5" fmla="*/ 65 h 65"/>
                <a:gd name="T6" fmla="*/ 33 w 63"/>
                <a:gd name="T7" fmla="*/ 65 h 65"/>
                <a:gd name="T8" fmla="*/ 12 w 63"/>
                <a:gd name="T9" fmla="*/ 57 h 65"/>
                <a:gd name="T10" fmla="*/ 10 w 63"/>
                <a:gd name="T11" fmla="*/ 55 h 65"/>
                <a:gd name="T12" fmla="*/ 2 w 63"/>
                <a:gd name="T13" fmla="*/ 62 h 65"/>
                <a:gd name="T14" fmla="*/ 0 w 63"/>
                <a:gd name="T15" fmla="*/ 37 h 65"/>
                <a:gd name="T16" fmla="*/ 25 w 63"/>
                <a:gd name="T17" fmla="*/ 42 h 65"/>
                <a:gd name="T18" fmla="*/ 17 w 63"/>
                <a:gd name="T19" fmla="*/ 48 h 65"/>
                <a:gd name="T20" fmla="*/ 20 w 63"/>
                <a:gd name="T21" fmla="*/ 50 h 65"/>
                <a:gd name="T22" fmla="*/ 33 w 63"/>
                <a:gd name="T23" fmla="*/ 55 h 65"/>
                <a:gd name="T24" fmla="*/ 34 w 63"/>
                <a:gd name="T25" fmla="*/ 55 h 65"/>
                <a:gd name="T26" fmla="*/ 49 w 63"/>
                <a:gd name="T27" fmla="*/ 48 h 65"/>
                <a:gd name="T28" fmla="*/ 50 w 63"/>
                <a:gd name="T29" fmla="*/ 48 h 65"/>
                <a:gd name="T30" fmla="*/ 57 w 63"/>
                <a:gd name="T31" fmla="*/ 54 h 65"/>
                <a:gd name="T32" fmla="*/ 63 w 63"/>
                <a:gd name="T33" fmla="*/ 29 h 65"/>
                <a:gd name="T34" fmla="*/ 61 w 63"/>
                <a:gd name="T35" fmla="*/ 4 h 65"/>
                <a:gd name="T36" fmla="*/ 53 w 63"/>
                <a:gd name="T37" fmla="*/ 11 h 65"/>
                <a:gd name="T38" fmla="*/ 53 w 63"/>
                <a:gd name="T39" fmla="*/ 11 h 65"/>
                <a:gd name="T40" fmla="*/ 53 w 63"/>
                <a:gd name="T41" fmla="*/ 10 h 65"/>
                <a:gd name="T42" fmla="*/ 51 w 63"/>
                <a:gd name="T43" fmla="*/ 8 h 65"/>
                <a:gd name="T44" fmla="*/ 29 w 63"/>
                <a:gd name="T45" fmla="*/ 0 h 65"/>
                <a:gd name="T46" fmla="*/ 28 w 63"/>
                <a:gd name="T47" fmla="*/ 0 h 65"/>
                <a:gd name="T48" fmla="*/ 6 w 63"/>
                <a:gd name="T49" fmla="*/ 10 h 65"/>
                <a:gd name="T50" fmla="*/ 5 w 63"/>
                <a:gd name="T51" fmla="*/ 10 h 65"/>
                <a:gd name="T52" fmla="*/ 13 w 63"/>
                <a:gd name="T53" fmla="*/ 17 h 65"/>
                <a:gd name="T54" fmla="*/ 13 w 63"/>
                <a:gd name="T55" fmla="*/ 17 h 65"/>
                <a:gd name="T56" fmla="*/ 28 w 63"/>
                <a:gd name="T57" fmla="*/ 10 h 65"/>
                <a:gd name="T58" fmla="*/ 29 w 63"/>
                <a:gd name="T59" fmla="*/ 10 h 65"/>
                <a:gd name="T60" fmla="*/ 43 w 63"/>
                <a:gd name="T61" fmla="*/ 14 h 65"/>
                <a:gd name="T62" fmla="*/ 46 w 63"/>
                <a:gd name="T63" fmla="*/ 17 h 65"/>
                <a:gd name="T64" fmla="*/ 38 w 63"/>
                <a:gd name="T65" fmla="*/ 24 h 65"/>
                <a:gd name="T66" fmla="*/ 63 w 63"/>
                <a:gd name="T67" fmla="*/ 2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" h="65">
                  <a:moveTo>
                    <a:pt x="57" y="54"/>
                  </a:moveTo>
                  <a:cubicBezTo>
                    <a:pt x="57" y="55"/>
                    <a:pt x="57" y="55"/>
                    <a:pt x="57" y="55"/>
                  </a:cubicBezTo>
                  <a:cubicBezTo>
                    <a:pt x="51" y="61"/>
                    <a:pt x="43" y="64"/>
                    <a:pt x="35" y="65"/>
                  </a:cubicBezTo>
                  <a:cubicBezTo>
                    <a:pt x="34" y="65"/>
                    <a:pt x="34" y="65"/>
                    <a:pt x="33" y="65"/>
                  </a:cubicBezTo>
                  <a:cubicBezTo>
                    <a:pt x="26" y="65"/>
                    <a:pt x="18" y="62"/>
                    <a:pt x="12" y="57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4" y="53"/>
                    <a:pt x="29" y="55"/>
                    <a:pt x="33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40" y="54"/>
                    <a:pt x="45" y="52"/>
                    <a:pt x="49" y="48"/>
                  </a:cubicBezTo>
                  <a:cubicBezTo>
                    <a:pt x="50" y="48"/>
                    <a:pt x="50" y="48"/>
                    <a:pt x="50" y="48"/>
                  </a:cubicBezTo>
                  <a:lnTo>
                    <a:pt x="57" y="54"/>
                  </a:lnTo>
                  <a:close/>
                  <a:moveTo>
                    <a:pt x="63" y="29"/>
                  </a:moveTo>
                  <a:cubicBezTo>
                    <a:pt x="61" y="4"/>
                    <a:pt x="61" y="4"/>
                    <a:pt x="61" y="4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45" y="3"/>
                    <a:pt x="37" y="0"/>
                    <a:pt x="29" y="0"/>
                  </a:cubicBezTo>
                  <a:cubicBezTo>
                    <a:pt x="29" y="0"/>
                    <a:pt x="28" y="0"/>
                    <a:pt x="28" y="0"/>
                  </a:cubicBezTo>
                  <a:cubicBezTo>
                    <a:pt x="20" y="0"/>
                    <a:pt x="12" y="4"/>
                    <a:pt x="6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7" y="13"/>
                    <a:pt x="23" y="10"/>
                    <a:pt x="28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4" y="10"/>
                    <a:pt x="39" y="12"/>
                    <a:pt x="43" y="14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38" y="24"/>
                    <a:pt x="38" y="24"/>
                    <a:pt x="38" y="24"/>
                  </a:cubicBezTo>
                  <a:lnTo>
                    <a:pt x="63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22" tIns="45712" rIns="91422" bIns="45712" numCol="1" anchor="t" anchorCtr="0" compatLnSpc="1">
              <a:prstTxWarp prst="textNoShape">
                <a:avLst/>
              </a:prstTxWarp>
            </a:bodyPr>
            <a:lstStyle/>
            <a:p>
              <a:pPr defTabSz="914185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2037806" y="3319569"/>
            <a:ext cx="2649899" cy="955927"/>
          </a:xfrm>
          <a:prstGeom prst="rect">
            <a:avLst/>
          </a:prstGeom>
          <a:noFill/>
        </p:spPr>
        <p:txBody>
          <a:bodyPr wrap="square" lIns="93242" tIns="46621" rIns="93242" bIns="46621" rtlCol="0" anchor="ctr">
            <a:spAutoFit/>
          </a:bodyPr>
          <a:lstStyle/>
          <a:p>
            <a:pPr algn="r" defTabSz="950659">
              <a:defRPr/>
            </a:pPr>
            <a:r>
              <a:rPr lang="en-US" sz="2800">
                <a:cs typeface="Segoe UI Light"/>
              </a:rPr>
              <a:t>Create your own LU model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4310744" y="1357913"/>
            <a:ext cx="3619558" cy="955927"/>
          </a:xfrm>
          <a:prstGeom prst="rect">
            <a:avLst/>
          </a:prstGeom>
          <a:noFill/>
        </p:spPr>
        <p:txBody>
          <a:bodyPr wrap="square" lIns="93242" tIns="46621" rIns="93242" bIns="46621" rtlCol="0" anchor="b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algn="ctr" defTabSz="950659"/>
            <a:r>
              <a:rPr lang="en-US" sz="2800">
                <a:solidFill>
                  <a:schemeClr val="tx1"/>
                </a:solidFill>
                <a:latin typeface="+mn-lt"/>
                <a:cs typeface="Segoe UI Light"/>
              </a:rPr>
              <a:t>Train by providing examples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7583305" y="3319568"/>
            <a:ext cx="3023735" cy="955927"/>
          </a:xfrm>
          <a:prstGeom prst="rect">
            <a:avLst/>
          </a:prstGeom>
          <a:noFill/>
        </p:spPr>
        <p:txBody>
          <a:bodyPr wrap="square" lIns="93242" tIns="46621" rIns="93242" bIns="46621" rtlCol="0" anchor="ctr">
            <a:spAutoFit/>
          </a:bodyPr>
          <a:lstStyle/>
          <a:p>
            <a:pPr defTabSz="950659"/>
            <a:r>
              <a:rPr lang="en-US" sz="2800">
                <a:cs typeface="Segoe UI Light"/>
              </a:rPr>
              <a:t>Deploy to an HTTP endpoint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4532812" y="5255450"/>
            <a:ext cx="3175422" cy="955927"/>
          </a:xfrm>
          <a:prstGeom prst="rect">
            <a:avLst/>
          </a:prstGeom>
          <a:noFill/>
        </p:spPr>
        <p:txBody>
          <a:bodyPr wrap="square" lIns="93242" tIns="46621" rIns="93242" bIns="46621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algn="ctr" defTabSz="950659"/>
            <a:r>
              <a:rPr lang="en-US" sz="2800">
                <a:solidFill>
                  <a:schemeClr val="tx1"/>
                </a:solidFill>
                <a:latin typeface="+mn-lt"/>
                <a:cs typeface="Segoe UI Light"/>
              </a:rPr>
              <a:t>Maintain model with ease</a:t>
            </a:r>
          </a:p>
        </p:txBody>
      </p:sp>
    </p:spTree>
    <p:extLst>
      <p:ext uri="{BB962C8B-B14F-4D97-AF65-F5344CB8AC3E}">
        <p14:creationId xmlns:p14="http://schemas.microsoft.com/office/powerpoint/2010/main" val="40828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22007E-6 -1.20744E-6 L 4.22007E-6 0.08193 " pathEditMode="relative" rAng="0" ptsTypes="AA">
                                      <p:cBhvr>
                                        <p:cTn id="21" dur="500" spd="-10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85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3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33418E-6 3.94916E-6 L -0.04569 3.94916E-6 " pathEditMode="relative" rAng="0" ptsTypes="AA">
                                      <p:cBhvr>
                                        <p:cTn id="23" dur="500" spd="-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85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22007E-6 -8.94235E-7 L 4.22007E-6 -0.08534 " pathEditMode="relative" rAng="0" ptsTypes="AA">
                                      <p:cBhvr>
                                        <p:cTn id="25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67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35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2561E-6 -0.00091 L 0.04199 -0.00091 " pathEditMode="relative" rAng="0" ptsTypes="AA">
                                      <p:cBhvr>
                                        <p:cTn id="27" dur="500" spd="-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93" grpId="0"/>
      <p:bldP spid="94" grpId="0"/>
      <p:bldP spid="95" grpId="0"/>
      <p:bldP spid="9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-132910" y="0"/>
            <a:ext cx="11887454" cy="916412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fr-CA" sz="4896"/>
              <a:t>LUIS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203200" y="2019300"/>
            <a:ext cx="2857500" cy="558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CA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Book me a </a:t>
            </a:r>
            <a:r>
              <a:rPr lang="fr-CA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fligt</a:t>
            </a:r>
            <a:r>
              <a:rPr lang="fr-CA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to </a:t>
            </a:r>
            <a:r>
              <a:rPr lang="fr-CA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Cairo</a:t>
            </a:r>
            <a:endParaRPr lang="fr-CA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03200" y="3568700"/>
            <a:ext cx="2857500" cy="5588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CA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Order</a:t>
            </a:r>
            <a:r>
              <a:rPr lang="fr-CA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me 2 pizzas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03200" y="5092700"/>
            <a:ext cx="2857500" cy="6604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CA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Where</a:t>
            </a:r>
            <a:r>
              <a:rPr lang="fr-CA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fr-CA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is</a:t>
            </a:r>
            <a:r>
              <a:rPr lang="fr-CA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the </a:t>
            </a:r>
            <a:r>
              <a:rPr lang="fr-CA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nearest</a:t>
            </a:r>
            <a:r>
              <a:rPr lang="fr-CA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club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7505700" y="1066800"/>
            <a:ext cx="4597400" cy="581659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CA" sz="2400">
                <a:solidFill>
                  <a:schemeClr val="tx1"/>
                </a:solidFill>
              </a:rPr>
              <a:t>{ 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CA" sz="2400">
                <a:solidFill>
                  <a:schemeClr val="tx1"/>
                </a:solidFill>
              </a:rPr>
              <a:t>"</a:t>
            </a:r>
            <a:r>
              <a:rPr lang="fr-CA" sz="2400" err="1">
                <a:solidFill>
                  <a:schemeClr val="tx1"/>
                </a:solidFill>
              </a:rPr>
              <a:t>query</a:t>
            </a:r>
            <a:r>
              <a:rPr lang="fr-CA" sz="2400">
                <a:solidFill>
                  <a:schemeClr val="tx1"/>
                </a:solidFill>
              </a:rPr>
              <a:t>": "</a:t>
            </a:r>
            <a:r>
              <a:rPr lang="fr-CA" sz="2400" err="1">
                <a:solidFill>
                  <a:schemeClr val="tx1"/>
                </a:solidFill>
              </a:rPr>
              <a:t>Order</a:t>
            </a:r>
            <a:r>
              <a:rPr lang="fr-CA" sz="2400">
                <a:solidFill>
                  <a:schemeClr val="tx1"/>
                </a:solidFill>
              </a:rPr>
              <a:t> me 2 pizzas", 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CA" sz="2400">
                <a:solidFill>
                  <a:schemeClr val="tx1"/>
                </a:solidFill>
              </a:rPr>
              <a:t>"</a:t>
            </a:r>
            <a:r>
              <a:rPr lang="fr-CA" sz="2400" err="1">
                <a:solidFill>
                  <a:schemeClr val="tx1"/>
                </a:solidFill>
              </a:rPr>
              <a:t>topScoringIntent</a:t>
            </a:r>
            <a:r>
              <a:rPr lang="fr-CA" sz="2400">
                <a:solidFill>
                  <a:schemeClr val="tx1"/>
                </a:solidFill>
              </a:rPr>
              <a:t>": { 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CA" sz="2400">
                <a:solidFill>
                  <a:schemeClr val="tx1"/>
                </a:solidFill>
              </a:rPr>
              <a:t>        "</a:t>
            </a:r>
            <a:r>
              <a:rPr lang="fr-CA" sz="2400" err="1">
                <a:solidFill>
                  <a:schemeClr val="tx1"/>
                </a:solidFill>
              </a:rPr>
              <a:t>intent</a:t>
            </a:r>
            <a:r>
              <a:rPr lang="fr-CA" sz="2400">
                <a:solidFill>
                  <a:schemeClr val="tx1"/>
                </a:solidFill>
              </a:rPr>
              <a:t>": "</a:t>
            </a:r>
            <a:r>
              <a:rPr lang="fr-CA" sz="2400" err="1">
                <a:solidFill>
                  <a:schemeClr val="tx1"/>
                </a:solidFill>
              </a:rPr>
              <a:t>FoodOrder</a:t>
            </a:r>
            <a:r>
              <a:rPr lang="fr-CA" sz="2400">
                <a:solidFill>
                  <a:schemeClr val="tx1"/>
                </a:solidFill>
              </a:rPr>
              <a:t>",  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CA" sz="2400">
                <a:solidFill>
                  <a:schemeClr val="tx1"/>
                </a:solidFill>
              </a:rPr>
              <a:t>         "score": 0.9999981 }, "</a:t>
            </a:r>
            <a:r>
              <a:rPr lang="fr-CA" sz="2400" err="1">
                <a:solidFill>
                  <a:schemeClr val="tx1"/>
                </a:solidFill>
              </a:rPr>
              <a:t>intents</a:t>
            </a:r>
            <a:r>
              <a:rPr lang="fr-CA" sz="2400">
                <a:solidFill>
                  <a:schemeClr val="tx1"/>
                </a:solidFill>
              </a:rPr>
              <a:t>": [ 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CA" sz="2400">
                <a:solidFill>
                  <a:schemeClr val="tx1"/>
                </a:solidFill>
              </a:rPr>
              <a:t>     { "</a:t>
            </a:r>
            <a:r>
              <a:rPr lang="fr-CA" sz="2400" err="1">
                <a:solidFill>
                  <a:schemeClr val="tx1"/>
                </a:solidFill>
              </a:rPr>
              <a:t>intent</a:t>
            </a:r>
            <a:r>
              <a:rPr lang="fr-CA" sz="2400">
                <a:solidFill>
                  <a:schemeClr val="tx1"/>
                </a:solidFill>
              </a:rPr>
              <a:t>": "</a:t>
            </a:r>
            <a:r>
              <a:rPr lang="fr-CA" sz="2400" err="1">
                <a:solidFill>
                  <a:schemeClr val="tx1"/>
                </a:solidFill>
              </a:rPr>
              <a:t>FoodOrder</a:t>
            </a:r>
            <a:r>
              <a:rPr lang="fr-CA" sz="2400">
                <a:solidFill>
                  <a:schemeClr val="tx1"/>
                </a:solidFill>
              </a:rPr>
              <a:t>", 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CA" sz="2400">
                <a:solidFill>
                  <a:schemeClr val="tx1"/>
                </a:solidFill>
              </a:rPr>
              <a:t>       "score": 0.9999981 }, 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CA" sz="2400">
                <a:solidFill>
                  <a:schemeClr val="tx1"/>
                </a:solidFill>
              </a:rPr>
              <a:t>    { "</a:t>
            </a:r>
            <a:r>
              <a:rPr lang="fr-CA" sz="2400" err="1">
                <a:solidFill>
                  <a:schemeClr val="tx1"/>
                </a:solidFill>
              </a:rPr>
              <a:t>intent</a:t>
            </a:r>
            <a:r>
              <a:rPr lang="fr-CA" sz="2400">
                <a:solidFill>
                  <a:schemeClr val="tx1"/>
                </a:solidFill>
              </a:rPr>
              <a:t>": "None", 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CA" sz="2400">
                <a:solidFill>
                  <a:schemeClr val="tx1"/>
                </a:solidFill>
              </a:rPr>
              <a:t>   "score": 0.0604290478 }],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CA" sz="2400"/>
              <a:t>"</a:t>
            </a:r>
            <a:r>
              <a:rPr lang="fr-CA" sz="2400" err="1">
                <a:solidFill>
                  <a:schemeClr val="tx1"/>
                </a:solidFill>
              </a:rPr>
              <a:t>entities</a:t>
            </a:r>
            <a:r>
              <a:rPr lang="fr-CA" sz="2400">
                <a:solidFill>
                  <a:schemeClr val="tx1"/>
                </a:solidFill>
              </a:rPr>
              <a:t>": [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CA" sz="2400">
                <a:solidFill>
                  <a:schemeClr val="tx1"/>
                </a:solidFill>
              </a:rPr>
              <a:t>     { "</a:t>
            </a:r>
            <a:r>
              <a:rPr lang="fr-CA" sz="2400" err="1">
                <a:solidFill>
                  <a:schemeClr val="tx1"/>
                </a:solidFill>
              </a:rPr>
              <a:t>entity</a:t>
            </a:r>
            <a:r>
              <a:rPr lang="fr-CA" sz="2400">
                <a:solidFill>
                  <a:schemeClr val="tx1"/>
                </a:solidFill>
              </a:rPr>
              <a:t>": "pizzas", 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CA" sz="2400">
                <a:solidFill>
                  <a:schemeClr val="tx1"/>
                </a:solidFill>
              </a:rPr>
              <a:t>      "type": "</a:t>
            </a:r>
            <a:r>
              <a:rPr lang="fr-CA" sz="2400" err="1">
                <a:solidFill>
                  <a:schemeClr val="tx1"/>
                </a:solidFill>
              </a:rPr>
              <a:t>FoodType</a:t>
            </a:r>
            <a:r>
              <a:rPr lang="fr-CA" sz="2400">
                <a:solidFill>
                  <a:schemeClr val="tx1"/>
                </a:solidFill>
              </a:rPr>
              <a:t>",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CA" sz="2400">
                <a:solidFill>
                  <a:schemeClr val="tx1"/>
                </a:solidFill>
              </a:rPr>
              <a:t>       "</a:t>
            </a:r>
            <a:r>
              <a:rPr lang="fr-CA" sz="2400" err="1">
                <a:solidFill>
                  <a:schemeClr val="tx1"/>
                </a:solidFill>
              </a:rPr>
              <a:t>startIndex</a:t>
            </a:r>
            <a:r>
              <a:rPr lang="fr-CA" sz="2400">
                <a:solidFill>
                  <a:schemeClr val="tx1"/>
                </a:solidFill>
              </a:rPr>
              <a:t>": 11, 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CA" sz="2400">
                <a:solidFill>
                  <a:schemeClr val="tx1"/>
                </a:solidFill>
              </a:rPr>
              <a:t>       "</a:t>
            </a:r>
            <a:r>
              <a:rPr lang="fr-CA" sz="2400" err="1">
                <a:solidFill>
                  <a:schemeClr val="tx1"/>
                </a:solidFill>
              </a:rPr>
              <a:t>endIndex</a:t>
            </a:r>
            <a:r>
              <a:rPr lang="fr-CA" sz="2400">
                <a:solidFill>
                  <a:schemeClr val="tx1"/>
                </a:solidFill>
              </a:rPr>
              <a:t>": 16,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CA" sz="2400">
                <a:solidFill>
                  <a:schemeClr val="tx1"/>
                </a:solidFill>
              </a:rPr>
              <a:t>       "score": 0.8928091 }] 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CA" sz="2400">
                <a:solidFill>
                  <a:schemeClr val="tx1"/>
                </a:solidFill>
              </a:rPr>
              <a:t>} </a:t>
            </a:r>
            <a:endParaRPr lang="fr-CA" sz="24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37"/>
          <p:cNvSpPr/>
          <p:nvPr/>
        </p:nvSpPr>
        <p:spPr bwMode="auto">
          <a:xfrm>
            <a:off x="4393417" y="3056037"/>
            <a:ext cx="1676467" cy="1584125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Characters_E8C1" title="Icon of the letter A and a letter in another language">
            <a:extLst>
              <a:ext uri="{FF2B5EF4-FFF2-40B4-BE49-F238E27FC236}">
                <a16:creationId xmlns:a16="http://schemas.microsoft.com/office/drawing/2014/main" id="{DD9EFE0F-BFF2-4EDD-8749-842AAF37851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49797" y="3311783"/>
            <a:ext cx="1061020" cy="1042137"/>
          </a:xfrm>
          <a:custGeom>
            <a:avLst/>
            <a:gdLst>
              <a:gd name="T0" fmla="*/ 0 w 3316"/>
              <a:gd name="T1" fmla="*/ 3423 h 3423"/>
              <a:gd name="T2" fmla="*/ 358 w 3316"/>
              <a:gd name="T3" fmla="*/ 2923 h 3423"/>
              <a:gd name="T4" fmla="*/ 1329 w 3316"/>
              <a:gd name="T5" fmla="*/ 3423 h 3423"/>
              <a:gd name="T6" fmla="*/ 878 w 3316"/>
              <a:gd name="T7" fmla="*/ 1499 h 3423"/>
              <a:gd name="T8" fmla="*/ 416 w 3316"/>
              <a:gd name="T9" fmla="*/ 2749 h 3423"/>
              <a:gd name="T10" fmla="*/ 1104 w 3316"/>
              <a:gd name="T11" fmla="*/ 2749 h 3423"/>
              <a:gd name="T12" fmla="*/ 1252 w 3316"/>
              <a:gd name="T13" fmla="*/ 491 h 3423"/>
              <a:gd name="T14" fmla="*/ 1247 w 3316"/>
              <a:gd name="T15" fmla="*/ 252 h 3423"/>
              <a:gd name="T16" fmla="*/ 2140 w 3316"/>
              <a:gd name="T17" fmla="*/ 257 h 3423"/>
              <a:gd name="T18" fmla="*/ 2130 w 3316"/>
              <a:gd name="T19" fmla="*/ 0 h 3423"/>
              <a:gd name="T20" fmla="*/ 2339 w 3316"/>
              <a:gd name="T21" fmla="*/ 30 h 3423"/>
              <a:gd name="T22" fmla="*/ 2337 w 3316"/>
              <a:gd name="T23" fmla="*/ 34 h 3423"/>
              <a:gd name="T24" fmla="*/ 2324 w 3316"/>
              <a:gd name="T25" fmla="*/ 257 h 3423"/>
              <a:gd name="T26" fmla="*/ 3258 w 3316"/>
              <a:gd name="T27" fmla="*/ 252 h 3423"/>
              <a:gd name="T28" fmla="*/ 3254 w 3316"/>
              <a:gd name="T29" fmla="*/ 491 h 3423"/>
              <a:gd name="T30" fmla="*/ 3073 w 3316"/>
              <a:gd name="T31" fmla="*/ 764 h 3423"/>
              <a:gd name="T32" fmla="*/ 1431 w 3316"/>
              <a:gd name="T33" fmla="*/ 408 h 3423"/>
              <a:gd name="T34" fmla="*/ 1247 w 3316"/>
              <a:gd name="T35" fmla="*/ 767 h 3423"/>
              <a:gd name="T36" fmla="*/ 2351 w 3316"/>
              <a:gd name="T37" fmla="*/ 1475 h 3423"/>
              <a:gd name="T38" fmla="*/ 2359 w 3316"/>
              <a:gd name="T39" fmla="*/ 1983 h 3423"/>
              <a:gd name="T40" fmla="*/ 1943 w 3316"/>
              <a:gd name="T41" fmla="*/ 2173 h 3423"/>
              <a:gd name="T42" fmla="*/ 1884 w 3316"/>
              <a:gd name="T43" fmla="*/ 2125 h 3423"/>
              <a:gd name="T44" fmla="*/ 2033 w 3316"/>
              <a:gd name="T45" fmla="*/ 2002 h 3423"/>
              <a:gd name="T46" fmla="*/ 2167 w 3316"/>
              <a:gd name="T47" fmla="*/ 1884 h 3423"/>
              <a:gd name="T48" fmla="*/ 1506 w 3316"/>
              <a:gd name="T49" fmla="*/ 1475 h 3423"/>
              <a:gd name="T50" fmla="*/ 1204 w 3316"/>
              <a:gd name="T51" fmla="*/ 1311 h 3423"/>
              <a:gd name="T52" fmla="*/ 2169 w 3316"/>
              <a:gd name="T53" fmla="*/ 1315 h 3423"/>
              <a:gd name="T54" fmla="*/ 2157 w 3316"/>
              <a:gd name="T55" fmla="*/ 1114 h 3423"/>
              <a:gd name="T56" fmla="*/ 2290 w 3316"/>
              <a:gd name="T57" fmla="*/ 1128 h 3423"/>
              <a:gd name="T58" fmla="*/ 2564 w 3316"/>
              <a:gd name="T59" fmla="*/ 902 h 3423"/>
              <a:gd name="T60" fmla="*/ 1936 w 3316"/>
              <a:gd name="T61" fmla="*/ 836 h 3423"/>
              <a:gd name="T62" fmla="*/ 1620 w 3316"/>
              <a:gd name="T63" fmla="*/ 678 h 3423"/>
              <a:gd name="T64" fmla="*/ 2664 w 3316"/>
              <a:gd name="T65" fmla="*/ 682 h 3423"/>
              <a:gd name="T66" fmla="*/ 2755 w 3316"/>
              <a:gd name="T67" fmla="*/ 670 h 3423"/>
              <a:gd name="T68" fmla="*/ 2846 w 3316"/>
              <a:gd name="T69" fmla="*/ 730 h 3423"/>
              <a:gd name="T70" fmla="*/ 2892 w 3316"/>
              <a:gd name="T71" fmla="*/ 832 h 3423"/>
              <a:gd name="T72" fmla="*/ 2783 w 3316"/>
              <a:gd name="T73" fmla="*/ 912 h 3423"/>
              <a:gd name="T74" fmla="*/ 2351 w 3316"/>
              <a:gd name="T75" fmla="*/ 1235 h 3423"/>
              <a:gd name="T76" fmla="*/ 3015 w 3316"/>
              <a:gd name="T77" fmla="*/ 1315 h 3423"/>
              <a:gd name="T78" fmla="*/ 3316 w 3316"/>
              <a:gd name="T79" fmla="*/ 1480 h 3423"/>
              <a:gd name="T80" fmla="*/ 2351 w 3316"/>
              <a:gd name="T81" fmla="*/ 1475 h 3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3316" h="3423">
                <a:moveTo>
                  <a:pt x="642" y="1499"/>
                </a:moveTo>
                <a:cubicBezTo>
                  <a:pt x="0" y="3423"/>
                  <a:pt x="0" y="3423"/>
                  <a:pt x="0" y="3423"/>
                </a:cubicBezTo>
                <a:cubicBezTo>
                  <a:pt x="191" y="3423"/>
                  <a:pt x="191" y="3423"/>
                  <a:pt x="191" y="3423"/>
                </a:cubicBezTo>
                <a:cubicBezTo>
                  <a:pt x="358" y="2923"/>
                  <a:pt x="358" y="2923"/>
                  <a:pt x="358" y="2923"/>
                </a:cubicBezTo>
                <a:cubicBezTo>
                  <a:pt x="1162" y="2923"/>
                  <a:pt x="1162" y="2923"/>
                  <a:pt x="1162" y="2923"/>
                </a:cubicBezTo>
                <a:cubicBezTo>
                  <a:pt x="1329" y="3423"/>
                  <a:pt x="1329" y="3423"/>
                  <a:pt x="1329" y="3423"/>
                </a:cubicBezTo>
                <a:cubicBezTo>
                  <a:pt x="1520" y="3423"/>
                  <a:pt x="1520" y="3423"/>
                  <a:pt x="1520" y="3423"/>
                </a:cubicBezTo>
                <a:cubicBezTo>
                  <a:pt x="878" y="1499"/>
                  <a:pt x="878" y="1499"/>
                  <a:pt x="878" y="1499"/>
                </a:cubicBezTo>
                <a:lnTo>
                  <a:pt x="642" y="1499"/>
                </a:lnTo>
                <a:close/>
                <a:moveTo>
                  <a:pt x="416" y="2749"/>
                </a:moveTo>
                <a:cubicBezTo>
                  <a:pt x="760" y="1716"/>
                  <a:pt x="760" y="1716"/>
                  <a:pt x="760" y="1716"/>
                </a:cubicBezTo>
                <a:cubicBezTo>
                  <a:pt x="1104" y="2749"/>
                  <a:pt x="1104" y="2749"/>
                  <a:pt x="1104" y="2749"/>
                </a:cubicBezTo>
                <a:lnTo>
                  <a:pt x="416" y="2749"/>
                </a:lnTo>
                <a:close/>
                <a:moveTo>
                  <a:pt x="1252" y="491"/>
                </a:moveTo>
                <a:cubicBezTo>
                  <a:pt x="1252" y="399"/>
                  <a:pt x="1252" y="399"/>
                  <a:pt x="1252" y="399"/>
                </a:cubicBezTo>
                <a:cubicBezTo>
                  <a:pt x="1247" y="252"/>
                  <a:pt x="1247" y="252"/>
                  <a:pt x="1247" y="252"/>
                </a:cubicBezTo>
                <a:cubicBezTo>
                  <a:pt x="1563" y="257"/>
                  <a:pt x="1563" y="257"/>
                  <a:pt x="1563" y="257"/>
                </a:cubicBezTo>
                <a:cubicBezTo>
                  <a:pt x="2140" y="257"/>
                  <a:pt x="2140" y="257"/>
                  <a:pt x="2140" y="257"/>
                </a:cubicBezTo>
                <a:cubicBezTo>
                  <a:pt x="2140" y="197"/>
                  <a:pt x="2140" y="197"/>
                  <a:pt x="2140" y="197"/>
                </a:cubicBezTo>
                <a:cubicBezTo>
                  <a:pt x="2140" y="114"/>
                  <a:pt x="2137" y="49"/>
                  <a:pt x="2130" y="0"/>
                </a:cubicBezTo>
                <a:cubicBezTo>
                  <a:pt x="2197" y="1"/>
                  <a:pt x="2270" y="5"/>
                  <a:pt x="2347" y="11"/>
                </a:cubicBezTo>
                <a:cubicBezTo>
                  <a:pt x="2345" y="16"/>
                  <a:pt x="2343" y="22"/>
                  <a:pt x="2339" y="30"/>
                </a:cubicBezTo>
                <a:cubicBezTo>
                  <a:pt x="2338" y="32"/>
                  <a:pt x="2338" y="32"/>
                  <a:pt x="2338" y="32"/>
                </a:cubicBezTo>
                <a:cubicBezTo>
                  <a:pt x="2337" y="34"/>
                  <a:pt x="2337" y="34"/>
                  <a:pt x="2337" y="34"/>
                </a:cubicBezTo>
                <a:cubicBezTo>
                  <a:pt x="2328" y="64"/>
                  <a:pt x="2324" y="114"/>
                  <a:pt x="2324" y="193"/>
                </a:cubicBezTo>
                <a:cubicBezTo>
                  <a:pt x="2324" y="257"/>
                  <a:pt x="2324" y="257"/>
                  <a:pt x="2324" y="257"/>
                </a:cubicBezTo>
                <a:cubicBezTo>
                  <a:pt x="2940" y="257"/>
                  <a:pt x="2940" y="257"/>
                  <a:pt x="2940" y="257"/>
                </a:cubicBezTo>
                <a:cubicBezTo>
                  <a:pt x="3258" y="252"/>
                  <a:pt x="3258" y="252"/>
                  <a:pt x="3258" y="252"/>
                </a:cubicBezTo>
                <a:cubicBezTo>
                  <a:pt x="3254" y="376"/>
                  <a:pt x="3254" y="376"/>
                  <a:pt x="3254" y="376"/>
                </a:cubicBezTo>
                <a:cubicBezTo>
                  <a:pt x="3254" y="491"/>
                  <a:pt x="3254" y="491"/>
                  <a:pt x="3254" y="491"/>
                </a:cubicBezTo>
                <a:cubicBezTo>
                  <a:pt x="3259" y="764"/>
                  <a:pt x="3259" y="764"/>
                  <a:pt x="3259" y="764"/>
                </a:cubicBezTo>
                <a:cubicBezTo>
                  <a:pt x="3073" y="764"/>
                  <a:pt x="3073" y="764"/>
                  <a:pt x="3073" y="764"/>
                </a:cubicBezTo>
                <a:cubicBezTo>
                  <a:pt x="3073" y="408"/>
                  <a:pt x="3073" y="408"/>
                  <a:pt x="3073" y="408"/>
                </a:cubicBezTo>
                <a:cubicBezTo>
                  <a:pt x="1431" y="408"/>
                  <a:pt x="1431" y="408"/>
                  <a:pt x="1431" y="408"/>
                </a:cubicBezTo>
                <a:cubicBezTo>
                  <a:pt x="1431" y="767"/>
                  <a:pt x="1431" y="767"/>
                  <a:pt x="1431" y="767"/>
                </a:cubicBezTo>
                <a:cubicBezTo>
                  <a:pt x="1247" y="767"/>
                  <a:pt x="1247" y="767"/>
                  <a:pt x="1247" y="767"/>
                </a:cubicBezTo>
                <a:lnTo>
                  <a:pt x="1252" y="491"/>
                </a:lnTo>
                <a:close/>
                <a:moveTo>
                  <a:pt x="2351" y="1475"/>
                </a:moveTo>
                <a:cubicBezTo>
                  <a:pt x="2351" y="1640"/>
                  <a:pt x="2351" y="1640"/>
                  <a:pt x="2351" y="1640"/>
                </a:cubicBezTo>
                <a:cubicBezTo>
                  <a:pt x="2359" y="1983"/>
                  <a:pt x="2359" y="1983"/>
                  <a:pt x="2359" y="1983"/>
                </a:cubicBezTo>
                <a:cubicBezTo>
                  <a:pt x="2358" y="2052"/>
                  <a:pt x="2339" y="2099"/>
                  <a:pt x="2299" y="2129"/>
                </a:cubicBezTo>
                <a:cubicBezTo>
                  <a:pt x="2276" y="2145"/>
                  <a:pt x="2200" y="2173"/>
                  <a:pt x="1943" y="2173"/>
                </a:cubicBezTo>
                <a:cubicBezTo>
                  <a:pt x="1917" y="2173"/>
                  <a:pt x="1904" y="2172"/>
                  <a:pt x="1898" y="2170"/>
                </a:cubicBezTo>
                <a:cubicBezTo>
                  <a:pt x="1896" y="2164"/>
                  <a:pt x="1891" y="2152"/>
                  <a:pt x="1884" y="2125"/>
                </a:cubicBezTo>
                <a:cubicBezTo>
                  <a:pt x="1873" y="2081"/>
                  <a:pt x="1857" y="2037"/>
                  <a:pt x="1836" y="1993"/>
                </a:cubicBezTo>
                <a:cubicBezTo>
                  <a:pt x="1906" y="1999"/>
                  <a:pt x="1972" y="2002"/>
                  <a:pt x="2033" y="2002"/>
                </a:cubicBezTo>
                <a:cubicBezTo>
                  <a:pt x="2084" y="2002"/>
                  <a:pt x="2117" y="1992"/>
                  <a:pt x="2138" y="1972"/>
                </a:cubicBezTo>
                <a:cubicBezTo>
                  <a:pt x="2158" y="1953"/>
                  <a:pt x="2167" y="1924"/>
                  <a:pt x="2167" y="1884"/>
                </a:cubicBezTo>
                <a:cubicBezTo>
                  <a:pt x="2167" y="1475"/>
                  <a:pt x="2167" y="1475"/>
                  <a:pt x="2167" y="1475"/>
                </a:cubicBezTo>
                <a:cubicBezTo>
                  <a:pt x="1506" y="1475"/>
                  <a:pt x="1506" y="1475"/>
                  <a:pt x="1506" y="1475"/>
                </a:cubicBezTo>
                <a:cubicBezTo>
                  <a:pt x="1204" y="1480"/>
                  <a:pt x="1204" y="1480"/>
                  <a:pt x="1204" y="1480"/>
                </a:cubicBezTo>
                <a:cubicBezTo>
                  <a:pt x="1204" y="1311"/>
                  <a:pt x="1204" y="1311"/>
                  <a:pt x="1204" y="1311"/>
                </a:cubicBezTo>
                <a:cubicBezTo>
                  <a:pt x="1505" y="1315"/>
                  <a:pt x="1505" y="1315"/>
                  <a:pt x="1505" y="1315"/>
                </a:cubicBezTo>
                <a:cubicBezTo>
                  <a:pt x="2169" y="1315"/>
                  <a:pt x="2169" y="1315"/>
                  <a:pt x="2169" y="1315"/>
                </a:cubicBezTo>
                <a:cubicBezTo>
                  <a:pt x="2167" y="1276"/>
                  <a:pt x="2167" y="1276"/>
                  <a:pt x="2167" y="1276"/>
                </a:cubicBezTo>
                <a:cubicBezTo>
                  <a:pt x="2165" y="1211"/>
                  <a:pt x="2162" y="1157"/>
                  <a:pt x="2157" y="1114"/>
                </a:cubicBezTo>
                <a:cubicBezTo>
                  <a:pt x="2210" y="1119"/>
                  <a:pt x="2250" y="1123"/>
                  <a:pt x="2276" y="1127"/>
                </a:cubicBezTo>
                <a:cubicBezTo>
                  <a:pt x="2290" y="1128"/>
                  <a:pt x="2290" y="1128"/>
                  <a:pt x="2290" y="1128"/>
                </a:cubicBezTo>
                <a:cubicBezTo>
                  <a:pt x="2302" y="1120"/>
                  <a:pt x="2302" y="1120"/>
                  <a:pt x="2302" y="1120"/>
                </a:cubicBezTo>
                <a:cubicBezTo>
                  <a:pt x="2365" y="1077"/>
                  <a:pt x="2452" y="1003"/>
                  <a:pt x="2564" y="902"/>
                </a:cubicBezTo>
                <a:cubicBezTo>
                  <a:pt x="2636" y="836"/>
                  <a:pt x="2636" y="836"/>
                  <a:pt x="2636" y="836"/>
                </a:cubicBezTo>
                <a:cubicBezTo>
                  <a:pt x="1936" y="836"/>
                  <a:pt x="1936" y="836"/>
                  <a:pt x="1936" y="836"/>
                </a:cubicBezTo>
                <a:cubicBezTo>
                  <a:pt x="1620" y="840"/>
                  <a:pt x="1620" y="840"/>
                  <a:pt x="1620" y="840"/>
                </a:cubicBezTo>
                <a:cubicBezTo>
                  <a:pt x="1620" y="678"/>
                  <a:pt x="1620" y="678"/>
                  <a:pt x="1620" y="678"/>
                </a:cubicBezTo>
                <a:cubicBezTo>
                  <a:pt x="1936" y="682"/>
                  <a:pt x="1936" y="682"/>
                  <a:pt x="1936" y="682"/>
                </a:cubicBezTo>
                <a:cubicBezTo>
                  <a:pt x="2664" y="682"/>
                  <a:pt x="2664" y="682"/>
                  <a:pt x="2664" y="682"/>
                </a:cubicBezTo>
                <a:cubicBezTo>
                  <a:pt x="2703" y="682"/>
                  <a:pt x="2733" y="678"/>
                  <a:pt x="2754" y="670"/>
                </a:cubicBezTo>
                <a:cubicBezTo>
                  <a:pt x="2755" y="670"/>
                  <a:pt x="2755" y="670"/>
                  <a:pt x="2755" y="670"/>
                </a:cubicBezTo>
                <a:cubicBezTo>
                  <a:pt x="2763" y="667"/>
                  <a:pt x="2768" y="666"/>
                  <a:pt x="2771" y="665"/>
                </a:cubicBezTo>
                <a:cubicBezTo>
                  <a:pt x="2776" y="667"/>
                  <a:pt x="2796" y="677"/>
                  <a:pt x="2846" y="730"/>
                </a:cubicBezTo>
                <a:cubicBezTo>
                  <a:pt x="2904" y="792"/>
                  <a:pt x="2910" y="814"/>
                  <a:pt x="2911" y="817"/>
                </a:cubicBezTo>
                <a:cubicBezTo>
                  <a:pt x="2910" y="821"/>
                  <a:pt x="2903" y="827"/>
                  <a:pt x="2892" y="832"/>
                </a:cubicBezTo>
                <a:cubicBezTo>
                  <a:pt x="2891" y="833"/>
                  <a:pt x="2891" y="833"/>
                  <a:pt x="2891" y="833"/>
                </a:cubicBezTo>
                <a:cubicBezTo>
                  <a:pt x="2867" y="846"/>
                  <a:pt x="2831" y="872"/>
                  <a:pt x="2783" y="912"/>
                </a:cubicBezTo>
                <a:cubicBezTo>
                  <a:pt x="2612" y="1053"/>
                  <a:pt x="2473" y="1158"/>
                  <a:pt x="2369" y="1224"/>
                </a:cubicBezTo>
                <a:cubicBezTo>
                  <a:pt x="2351" y="1235"/>
                  <a:pt x="2351" y="1235"/>
                  <a:pt x="2351" y="1235"/>
                </a:cubicBezTo>
                <a:cubicBezTo>
                  <a:pt x="2351" y="1315"/>
                  <a:pt x="2351" y="1315"/>
                  <a:pt x="2351" y="1315"/>
                </a:cubicBezTo>
                <a:cubicBezTo>
                  <a:pt x="3015" y="1315"/>
                  <a:pt x="3015" y="1315"/>
                  <a:pt x="3015" y="1315"/>
                </a:cubicBezTo>
                <a:cubicBezTo>
                  <a:pt x="3316" y="1311"/>
                  <a:pt x="3316" y="1311"/>
                  <a:pt x="3316" y="1311"/>
                </a:cubicBezTo>
                <a:cubicBezTo>
                  <a:pt x="3316" y="1480"/>
                  <a:pt x="3316" y="1480"/>
                  <a:pt x="3316" y="1480"/>
                </a:cubicBezTo>
                <a:cubicBezTo>
                  <a:pt x="3016" y="1475"/>
                  <a:pt x="3016" y="1475"/>
                  <a:pt x="3016" y="1475"/>
                </a:cubicBezTo>
                <a:lnTo>
                  <a:pt x="2351" y="1475"/>
                </a:lnTo>
                <a:close/>
              </a:path>
            </a:pathLst>
          </a:custGeom>
          <a:solidFill>
            <a:schemeClr val="tx2"/>
          </a:solidFill>
          <a:ln cap="sq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 bwMode="auto">
          <a:xfrm>
            <a:off x="3162300" y="3832851"/>
            <a:ext cx="990600" cy="4571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CA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337300" y="3832851"/>
            <a:ext cx="977900" cy="4571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CA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094876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LUIS: Quick Start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701" y="1211287"/>
            <a:ext cx="5943535" cy="5241435"/>
          </a:xfrm>
        </p:spPr>
        <p:txBody>
          <a:bodyPr/>
          <a:lstStyle/>
          <a:p>
            <a:pPr marL="0" indent="0">
              <a:buNone/>
            </a:pPr>
            <a:r>
              <a:rPr lang="en-US" sz="3200"/>
              <a:t>Kick start your language model construction through modifiable 20 pre-built domains</a:t>
            </a:r>
          </a:p>
          <a:p>
            <a:pPr marL="0" indent="0">
              <a:buNone/>
            </a:pPr>
            <a:r>
              <a:rPr lang="en-US" sz="3200"/>
              <a:t>Adds Intents, Entities, Utterances</a:t>
            </a:r>
          </a:p>
          <a:p>
            <a:pPr marL="0" indent="0">
              <a:lnSpc>
                <a:spcPct val="100000"/>
              </a:lnSpc>
              <a:spcBef>
                <a:spcPts val="864"/>
              </a:spcBef>
              <a:buSzTx/>
              <a:buNone/>
              <a:defRPr/>
            </a:pPr>
            <a:r>
              <a:rPr lang="en-US" sz="3200"/>
              <a:t>Improved number, unit, money and date/times (e.g. </a:t>
            </a:r>
            <a:r>
              <a:rPr lang="en-US" sz="3200" i="1"/>
              <a:t>“From May 1st to May 5th”</a:t>
            </a:r>
            <a:r>
              <a:rPr lang="en-US" sz="3200"/>
              <a:t>)</a:t>
            </a:r>
          </a:p>
          <a:p>
            <a:pPr marL="0" indent="0">
              <a:lnSpc>
                <a:spcPct val="100000"/>
              </a:lnSpc>
              <a:spcBef>
                <a:spcPts val="864"/>
              </a:spcBef>
              <a:buSzTx/>
              <a:buNone/>
              <a:defRPr/>
            </a:pPr>
            <a:r>
              <a:rPr lang="en-US" sz="3200"/>
              <a:t>Supports English, French, Dutch, Spanish, Italian, German, Korean, Portuguese, Japanese, Chinese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05FE40-827F-4286-A25A-B032F3A99F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179"/>
          <a:stretch/>
        </p:blipFill>
        <p:spPr>
          <a:xfrm>
            <a:off x="6388826" y="1159593"/>
            <a:ext cx="5604786" cy="311196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388826" y="4400360"/>
            <a:ext cx="5604786" cy="2222335"/>
            <a:chOff x="6597166" y="4400360"/>
            <a:chExt cx="5188105" cy="2222335"/>
          </a:xfrm>
        </p:grpSpPr>
        <p:sp>
          <p:nvSpPr>
            <p:cNvPr id="8" name="Freeform 7"/>
            <p:cNvSpPr/>
            <p:nvPr/>
          </p:nvSpPr>
          <p:spPr>
            <a:xfrm>
              <a:off x="6597166" y="4400360"/>
              <a:ext cx="1674496" cy="493852"/>
            </a:xfrm>
            <a:custGeom>
              <a:avLst/>
              <a:gdLst>
                <a:gd name="connsiteX0" fmla="*/ 0 w 1674496"/>
                <a:gd name="connsiteY0" fmla="*/ 0 h 493852"/>
                <a:gd name="connsiteX1" fmla="*/ 1674496 w 1674496"/>
                <a:gd name="connsiteY1" fmla="*/ 0 h 493852"/>
                <a:gd name="connsiteX2" fmla="*/ 1674496 w 1674496"/>
                <a:gd name="connsiteY2" fmla="*/ 493852 h 493852"/>
                <a:gd name="connsiteX3" fmla="*/ 0 w 1674496"/>
                <a:gd name="connsiteY3" fmla="*/ 493852 h 493852"/>
                <a:gd name="connsiteX4" fmla="*/ 0 w 1674496"/>
                <a:gd name="connsiteY4" fmla="*/ 0 h 49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496" h="493852">
                  <a:moveTo>
                    <a:pt x="0" y="0"/>
                  </a:moveTo>
                  <a:lnTo>
                    <a:pt x="1674496" y="0"/>
                  </a:lnTo>
                  <a:lnTo>
                    <a:pt x="1674496" y="493852"/>
                  </a:lnTo>
                  <a:lnTo>
                    <a:pt x="0" y="4938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kern="1200"/>
                <a:t>Age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8353970" y="4400360"/>
              <a:ext cx="1674496" cy="493852"/>
            </a:xfrm>
            <a:custGeom>
              <a:avLst/>
              <a:gdLst>
                <a:gd name="connsiteX0" fmla="*/ 0 w 1674496"/>
                <a:gd name="connsiteY0" fmla="*/ 0 h 493852"/>
                <a:gd name="connsiteX1" fmla="*/ 1674496 w 1674496"/>
                <a:gd name="connsiteY1" fmla="*/ 0 h 493852"/>
                <a:gd name="connsiteX2" fmla="*/ 1674496 w 1674496"/>
                <a:gd name="connsiteY2" fmla="*/ 493852 h 493852"/>
                <a:gd name="connsiteX3" fmla="*/ 0 w 1674496"/>
                <a:gd name="connsiteY3" fmla="*/ 493852 h 493852"/>
                <a:gd name="connsiteX4" fmla="*/ 0 w 1674496"/>
                <a:gd name="connsiteY4" fmla="*/ 0 h 49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496" h="493852">
                  <a:moveTo>
                    <a:pt x="0" y="0"/>
                  </a:moveTo>
                  <a:lnTo>
                    <a:pt x="1674496" y="0"/>
                  </a:lnTo>
                  <a:lnTo>
                    <a:pt x="1674496" y="493852"/>
                  </a:lnTo>
                  <a:lnTo>
                    <a:pt x="0" y="4938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kern="1200"/>
                <a:t>Dimension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10110775" y="4400360"/>
              <a:ext cx="1674496" cy="493852"/>
            </a:xfrm>
            <a:custGeom>
              <a:avLst/>
              <a:gdLst>
                <a:gd name="connsiteX0" fmla="*/ 0 w 1674496"/>
                <a:gd name="connsiteY0" fmla="*/ 0 h 493852"/>
                <a:gd name="connsiteX1" fmla="*/ 1674496 w 1674496"/>
                <a:gd name="connsiteY1" fmla="*/ 0 h 493852"/>
                <a:gd name="connsiteX2" fmla="*/ 1674496 w 1674496"/>
                <a:gd name="connsiteY2" fmla="*/ 493852 h 493852"/>
                <a:gd name="connsiteX3" fmla="*/ 0 w 1674496"/>
                <a:gd name="connsiteY3" fmla="*/ 493852 h 493852"/>
                <a:gd name="connsiteX4" fmla="*/ 0 w 1674496"/>
                <a:gd name="connsiteY4" fmla="*/ 0 h 49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496" h="493852">
                  <a:moveTo>
                    <a:pt x="0" y="0"/>
                  </a:moveTo>
                  <a:lnTo>
                    <a:pt x="1674496" y="0"/>
                  </a:lnTo>
                  <a:lnTo>
                    <a:pt x="1674496" y="493852"/>
                  </a:lnTo>
                  <a:lnTo>
                    <a:pt x="0" y="4938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kern="1200"/>
                <a:t>Email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6597166" y="4976521"/>
              <a:ext cx="1674496" cy="493852"/>
            </a:xfrm>
            <a:custGeom>
              <a:avLst/>
              <a:gdLst>
                <a:gd name="connsiteX0" fmla="*/ 0 w 1674496"/>
                <a:gd name="connsiteY0" fmla="*/ 0 h 493852"/>
                <a:gd name="connsiteX1" fmla="*/ 1674496 w 1674496"/>
                <a:gd name="connsiteY1" fmla="*/ 0 h 493852"/>
                <a:gd name="connsiteX2" fmla="*/ 1674496 w 1674496"/>
                <a:gd name="connsiteY2" fmla="*/ 493852 h 493852"/>
                <a:gd name="connsiteX3" fmla="*/ 0 w 1674496"/>
                <a:gd name="connsiteY3" fmla="*/ 493852 h 493852"/>
                <a:gd name="connsiteX4" fmla="*/ 0 w 1674496"/>
                <a:gd name="connsiteY4" fmla="*/ 0 h 49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496" h="493852">
                  <a:moveTo>
                    <a:pt x="0" y="0"/>
                  </a:moveTo>
                  <a:lnTo>
                    <a:pt x="1674496" y="0"/>
                  </a:lnTo>
                  <a:lnTo>
                    <a:pt x="1674496" y="493852"/>
                  </a:lnTo>
                  <a:lnTo>
                    <a:pt x="0" y="4938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kern="1200"/>
                <a:t>Encyclopedia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8353970" y="4976521"/>
              <a:ext cx="1674496" cy="493852"/>
            </a:xfrm>
            <a:custGeom>
              <a:avLst/>
              <a:gdLst>
                <a:gd name="connsiteX0" fmla="*/ 0 w 1674496"/>
                <a:gd name="connsiteY0" fmla="*/ 0 h 493852"/>
                <a:gd name="connsiteX1" fmla="*/ 1674496 w 1674496"/>
                <a:gd name="connsiteY1" fmla="*/ 0 h 493852"/>
                <a:gd name="connsiteX2" fmla="*/ 1674496 w 1674496"/>
                <a:gd name="connsiteY2" fmla="*/ 493852 h 493852"/>
                <a:gd name="connsiteX3" fmla="*/ 0 w 1674496"/>
                <a:gd name="connsiteY3" fmla="*/ 493852 h 493852"/>
                <a:gd name="connsiteX4" fmla="*/ 0 w 1674496"/>
                <a:gd name="connsiteY4" fmla="*/ 0 h 49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496" h="493852">
                  <a:moveTo>
                    <a:pt x="0" y="0"/>
                  </a:moveTo>
                  <a:lnTo>
                    <a:pt x="1674496" y="0"/>
                  </a:lnTo>
                  <a:lnTo>
                    <a:pt x="1674496" y="493852"/>
                  </a:lnTo>
                  <a:lnTo>
                    <a:pt x="0" y="4938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kern="1200"/>
                <a:t>Geography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10110775" y="4976521"/>
              <a:ext cx="1674496" cy="493852"/>
            </a:xfrm>
            <a:custGeom>
              <a:avLst/>
              <a:gdLst>
                <a:gd name="connsiteX0" fmla="*/ 0 w 1674496"/>
                <a:gd name="connsiteY0" fmla="*/ 0 h 493852"/>
                <a:gd name="connsiteX1" fmla="*/ 1674496 w 1674496"/>
                <a:gd name="connsiteY1" fmla="*/ 0 h 493852"/>
                <a:gd name="connsiteX2" fmla="*/ 1674496 w 1674496"/>
                <a:gd name="connsiteY2" fmla="*/ 493852 h 493852"/>
                <a:gd name="connsiteX3" fmla="*/ 0 w 1674496"/>
                <a:gd name="connsiteY3" fmla="*/ 493852 h 493852"/>
                <a:gd name="connsiteX4" fmla="*/ 0 w 1674496"/>
                <a:gd name="connsiteY4" fmla="*/ 0 h 49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496" h="493852">
                  <a:moveTo>
                    <a:pt x="0" y="0"/>
                  </a:moveTo>
                  <a:lnTo>
                    <a:pt x="1674496" y="0"/>
                  </a:lnTo>
                  <a:lnTo>
                    <a:pt x="1674496" y="493852"/>
                  </a:lnTo>
                  <a:lnTo>
                    <a:pt x="0" y="4938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kern="1200"/>
                <a:t>Money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6597166" y="5552682"/>
              <a:ext cx="1674496" cy="493852"/>
            </a:xfrm>
            <a:custGeom>
              <a:avLst/>
              <a:gdLst>
                <a:gd name="connsiteX0" fmla="*/ 0 w 1674496"/>
                <a:gd name="connsiteY0" fmla="*/ 0 h 493852"/>
                <a:gd name="connsiteX1" fmla="*/ 1674496 w 1674496"/>
                <a:gd name="connsiteY1" fmla="*/ 0 h 493852"/>
                <a:gd name="connsiteX2" fmla="*/ 1674496 w 1674496"/>
                <a:gd name="connsiteY2" fmla="*/ 493852 h 493852"/>
                <a:gd name="connsiteX3" fmla="*/ 0 w 1674496"/>
                <a:gd name="connsiteY3" fmla="*/ 493852 h 493852"/>
                <a:gd name="connsiteX4" fmla="*/ 0 w 1674496"/>
                <a:gd name="connsiteY4" fmla="*/ 0 h 49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496" h="493852">
                  <a:moveTo>
                    <a:pt x="0" y="0"/>
                  </a:moveTo>
                  <a:lnTo>
                    <a:pt x="1674496" y="0"/>
                  </a:lnTo>
                  <a:lnTo>
                    <a:pt x="1674496" y="493852"/>
                  </a:lnTo>
                  <a:lnTo>
                    <a:pt x="0" y="4938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kern="1200"/>
                <a:t>Number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8353970" y="5552682"/>
              <a:ext cx="1674496" cy="493852"/>
            </a:xfrm>
            <a:custGeom>
              <a:avLst/>
              <a:gdLst>
                <a:gd name="connsiteX0" fmla="*/ 0 w 1674496"/>
                <a:gd name="connsiteY0" fmla="*/ 0 h 493852"/>
                <a:gd name="connsiteX1" fmla="*/ 1674496 w 1674496"/>
                <a:gd name="connsiteY1" fmla="*/ 0 h 493852"/>
                <a:gd name="connsiteX2" fmla="*/ 1674496 w 1674496"/>
                <a:gd name="connsiteY2" fmla="*/ 493852 h 493852"/>
                <a:gd name="connsiteX3" fmla="*/ 0 w 1674496"/>
                <a:gd name="connsiteY3" fmla="*/ 493852 h 493852"/>
                <a:gd name="connsiteX4" fmla="*/ 0 w 1674496"/>
                <a:gd name="connsiteY4" fmla="*/ 0 h 49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496" h="493852">
                  <a:moveTo>
                    <a:pt x="0" y="0"/>
                  </a:moveTo>
                  <a:lnTo>
                    <a:pt x="1674496" y="0"/>
                  </a:lnTo>
                  <a:lnTo>
                    <a:pt x="1674496" y="493852"/>
                  </a:lnTo>
                  <a:lnTo>
                    <a:pt x="0" y="4938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kern="1200"/>
                <a:t>Ordinal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10110775" y="5552682"/>
              <a:ext cx="1674496" cy="493852"/>
            </a:xfrm>
            <a:custGeom>
              <a:avLst/>
              <a:gdLst>
                <a:gd name="connsiteX0" fmla="*/ 0 w 1674496"/>
                <a:gd name="connsiteY0" fmla="*/ 0 h 493852"/>
                <a:gd name="connsiteX1" fmla="*/ 1674496 w 1674496"/>
                <a:gd name="connsiteY1" fmla="*/ 0 h 493852"/>
                <a:gd name="connsiteX2" fmla="*/ 1674496 w 1674496"/>
                <a:gd name="connsiteY2" fmla="*/ 493852 h 493852"/>
                <a:gd name="connsiteX3" fmla="*/ 0 w 1674496"/>
                <a:gd name="connsiteY3" fmla="*/ 493852 h 493852"/>
                <a:gd name="connsiteX4" fmla="*/ 0 w 1674496"/>
                <a:gd name="connsiteY4" fmla="*/ 0 h 49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496" h="493852">
                  <a:moveTo>
                    <a:pt x="0" y="0"/>
                  </a:moveTo>
                  <a:lnTo>
                    <a:pt x="1674496" y="0"/>
                  </a:lnTo>
                  <a:lnTo>
                    <a:pt x="1674496" y="493852"/>
                  </a:lnTo>
                  <a:lnTo>
                    <a:pt x="0" y="4938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kern="1200"/>
                <a:t>Percentage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6597166" y="6128843"/>
              <a:ext cx="1674496" cy="493852"/>
            </a:xfrm>
            <a:custGeom>
              <a:avLst/>
              <a:gdLst>
                <a:gd name="connsiteX0" fmla="*/ 0 w 1674496"/>
                <a:gd name="connsiteY0" fmla="*/ 0 h 493852"/>
                <a:gd name="connsiteX1" fmla="*/ 1674496 w 1674496"/>
                <a:gd name="connsiteY1" fmla="*/ 0 h 493852"/>
                <a:gd name="connsiteX2" fmla="*/ 1674496 w 1674496"/>
                <a:gd name="connsiteY2" fmla="*/ 493852 h 493852"/>
                <a:gd name="connsiteX3" fmla="*/ 0 w 1674496"/>
                <a:gd name="connsiteY3" fmla="*/ 493852 h 493852"/>
                <a:gd name="connsiteX4" fmla="*/ 0 w 1674496"/>
                <a:gd name="connsiteY4" fmla="*/ 0 h 49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496" h="493852">
                  <a:moveTo>
                    <a:pt x="0" y="0"/>
                  </a:moveTo>
                  <a:lnTo>
                    <a:pt x="1674496" y="0"/>
                  </a:lnTo>
                  <a:lnTo>
                    <a:pt x="1674496" y="493852"/>
                  </a:lnTo>
                  <a:lnTo>
                    <a:pt x="0" y="4938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kern="1200" err="1"/>
                <a:t>Phonenumber</a:t>
              </a:r>
              <a:r>
                <a:rPr lang="en-US" sz="1500" kern="1200"/>
                <a:t> (US)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8353970" y="6128843"/>
              <a:ext cx="1674496" cy="493852"/>
            </a:xfrm>
            <a:custGeom>
              <a:avLst/>
              <a:gdLst>
                <a:gd name="connsiteX0" fmla="*/ 0 w 1674496"/>
                <a:gd name="connsiteY0" fmla="*/ 0 h 493852"/>
                <a:gd name="connsiteX1" fmla="*/ 1674496 w 1674496"/>
                <a:gd name="connsiteY1" fmla="*/ 0 h 493852"/>
                <a:gd name="connsiteX2" fmla="*/ 1674496 w 1674496"/>
                <a:gd name="connsiteY2" fmla="*/ 493852 h 493852"/>
                <a:gd name="connsiteX3" fmla="*/ 0 w 1674496"/>
                <a:gd name="connsiteY3" fmla="*/ 493852 h 493852"/>
                <a:gd name="connsiteX4" fmla="*/ 0 w 1674496"/>
                <a:gd name="connsiteY4" fmla="*/ 0 h 49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496" h="493852">
                  <a:moveTo>
                    <a:pt x="0" y="0"/>
                  </a:moveTo>
                  <a:lnTo>
                    <a:pt x="1674496" y="0"/>
                  </a:lnTo>
                  <a:lnTo>
                    <a:pt x="1674496" y="493852"/>
                  </a:lnTo>
                  <a:lnTo>
                    <a:pt x="0" y="4938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kern="1200"/>
                <a:t>Temperature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10110775" y="6128843"/>
              <a:ext cx="1674496" cy="493852"/>
            </a:xfrm>
            <a:custGeom>
              <a:avLst/>
              <a:gdLst>
                <a:gd name="connsiteX0" fmla="*/ 0 w 1674496"/>
                <a:gd name="connsiteY0" fmla="*/ 0 h 493852"/>
                <a:gd name="connsiteX1" fmla="*/ 1674496 w 1674496"/>
                <a:gd name="connsiteY1" fmla="*/ 0 h 493852"/>
                <a:gd name="connsiteX2" fmla="*/ 1674496 w 1674496"/>
                <a:gd name="connsiteY2" fmla="*/ 493852 h 493852"/>
                <a:gd name="connsiteX3" fmla="*/ 0 w 1674496"/>
                <a:gd name="connsiteY3" fmla="*/ 493852 h 493852"/>
                <a:gd name="connsiteX4" fmla="*/ 0 w 1674496"/>
                <a:gd name="connsiteY4" fmla="*/ 0 h 49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496" h="493852">
                  <a:moveTo>
                    <a:pt x="0" y="0"/>
                  </a:moveTo>
                  <a:lnTo>
                    <a:pt x="1674496" y="0"/>
                  </a:lnTo>
                  <a:lnTo>
                    <a:pt x="1674496" y="493852"/>
                  </a:lnTo>
                  <a:lnTo>
                    <a:pt x="0" y="4938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kern="1200" err="1"/>
                <a:t>Url</a:t>
              </a:r>
              <a:endParaRPr lang="en-US" sz="15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1757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632" y="-1"/>
            <a:ext cx="12447224" cy="6994525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 bwMode="auto">
          <a:xfrm>
            <a:off x="881" y="-1"/>
            <a:ext cx="12434712" cy="6994525"/>
          </a:xfrm>
          <a:prstGeom prst="rect">
            <a:avLst/>
          </a:prstGeom>
          <a:solidFill>
            <a:srgbClr val="000000">
              <a:alpha val="6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err="1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83" y="4127809"/>
            <a:ext cx="12434711" cy="3473909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6528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408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591644" y="4169175"/>
            <a:ext cx="3267127" cy="2106917"/>
            <a:chOff x="4494321" y="4087798"/>
            <a:chExt cx="3203356" cy="2065792"/>
          </a:xfrm>
        </p:grpSpPr>
        <p:sp>
          <p:nvSpPr>
            <p:cNvPr id="14" name="TextBox 13"/>
            <p:cNvSpPr txBox="1"/>
            <p:nvPr/>
          </p:nvSpPr>
          <p:spPr>
            <a:xfrm>
              <a:off x="4494321" y="5039125"/>
              <a:ext cx="3203356" cy="628642"/>
            </a:xfrm>
            <a:prstGeom prst="rect">
              <a:avLst/>
            </a:prstGeom>
            <a:noFill/>
          </p:spPr>
          <p:txBody>
            <a:bodyPr wrap="square" lIns="182802" tIns="146241" rIns="182802" bIns="146241" rtlCol="0">
              <a:spAutoFit/>
            </a:bodyPr>
            <a:lstStyle/>
            <a:p>
              <a:pPr algn="ctr" defTabSz="932205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448" kern="0" spc="50">
                  <a:ln w="3175"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Understanding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504535" y="5558940"/>
              <a:ext cx="3182928" cy="5946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563">
                <a:spcBef>
                  <a:spcPts val="200"/>
                </a:spcBef>
                <a:defRPr/>
              </a:pPr>
              <a:r>
                <a:rPr lang="en-US" sz="1632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Interpret meaning of data </a:t>
              </a:r>
              <a:br>
                <a:rPr lang="en-US" sz="1632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632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including text, voice, images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5654900" y="4087798"/>
              <a:ext cx="882198" cy="882196"/>
              <a:chOff x="5654900" y="4087798"/>
              <a:chExt cx="882198" cy="882196"/>
            </a:xfrm>
          </p:grpSpPr>
          <p:sp>
            <p:nvSpPr>
              <p:cNvPr id="19" name="Oval 18"/>
              <p:cNvSpPr/>
              <p:nvPr/>
            </p:nvSpPr>
            <p:spPr bwMode="auto">
              <a:xfrm>
                <a:off x="5654900" y="4087798"/>
                <a:ext cx="882198" cy="882196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2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11853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879" u="sng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24" name="Freeform 14"/>
              <p:cNvSpPr>
                <a:spLocks noEditPoints="1"/>
              </p:cNvSpPr>
              <p:nvPr/>
            </p:nvSpPr>
            <p:spPr bwMode="auto">
              <a:xfrm>
                <a:off x="5845013" y="4324055"/>
                <a:ext cx="488676" cy="314371"/>
              </a:xfrm>
              <a:custGeom>
                <a:avLst/>
                <a:gdLst>
                  <a:gd name="T0" fmla="*/ 85 w 314"/>
                  <a:gd name="T1" fmla="*/ 62 h 202"/>
                  <a:gd name="T2" fmla="*/ 0 w 314"/>
                  <a:gd name="T3" fmla="*/ 202 h 202"/>
                  <a:gd name="T4" fmla="*/ 314 w 314"/>
                  <a:gd name="T5" fmla="*/ 202 h 202"/>
                  <a:gd name="T6" fmla="*/ 178 w 314"/>
                  <a:gd name="T7" fmla="*/ 7 h 202"/>
                  <a:gd name="T8" fmla="*/ 125 w 314"/>
                  <a:gd name="T9" fmla="*/ 77 h 202"/>
                  <a:gd name="T10" fmla="*/ 125 w 314"/>
                  <a:gd name="T11" fmla="*/ 41 h 202"/>
                  <a:gd name="T12" fmla="*/ 125 w 314"/>
                  <a:gd name="T13" fmla="*/ 22 h 202"/>
                  <a:gd name="T14" fmla="*/ 125 w 314"/>
                  <a:gd name="T15" fmla="*/ 0 h 202"/>
                  <a:gd name="T16" fmla="*/ 70 w 314"/>
                  <a:gd name="T17" fmla="*/ 19 h 202"/>
                  <a:gd name="T18" fmla="*/ 108 w 314"/>
                  <a:gd name="T19" fmla="*/ 34 h 202"/>
                  <a:gd name="T20" fmla="*/ 108 w 314"/>
                  <a:gd name="T21" fmla="*/ 77 h 202"/>
                  <a:gd name="T22" fmla="*/ 85 w 314"/>
                  <a:gd name="T23" fmla="*/ 62 h 202"/>
                  <a:gd name="T24" fmla="*/ 30 w 314"/>
                  <a:gd name="T25" fmla="*/ 185 h 202"/>
                  <a:gd name="T26" fmla="*/ 89 w 314"/>
                  <a:gd name="T27" fmla="*/ 86 h 202"/>
                  <a:gd name="T28" fmla="*/ 123 w 314"/>
                  <a:gd name="T29" fmla="*/ 107 h 202"/>
                  <a:gd name="T30" fmla="*/ 140 w 314"/>
                  <a:gd name="T31" fmla="*/ 86 h 202"/>
                  <a:gd name="T32" fmla="*/ 159 w 314"/>
                  <a:gd name="T33" fmla="*/ 105 h 202"/>
                  <a:gd name="T34" fmla="*/ 174 w 314"/>
                  <a:gd name="T35" fmla="*/ 90 h 202"/>
                  <a:gd name="T36" fmla="*/ 193 w 314"/>
                  <a:gd name="T37" fmla="*/ 110 h 202"/>
                  <a:gd name="T38" fmla="*/ 214 w 314"/>
                  <a:gd name="T39" fmla="*/ 88 h 202"/>
                  <a:gd name="T40" fmla="*/ 282 w 314"/>
                  <a:gd name="T41" fmla="*/ 185 h 202"/>
                  <a:gd name="T42" fmla="*/ 30 w 314"/>
                  <a:gd name="T43" fmla="*/ 185 h 202"/>
                  <a:gd name="T44" fmla="*/ 204 w 314"/>
                  <a:gd name="T45" fmla="*/ 73 h 202"/>
                  <a:gd name="T46" fmla="*/ 193 w 314"/>
                  <a:gd name="T47" fmla="*/ 84 h 202"/>
                  <a:gd name="T48" fmla="*/ 174 w 314"/>
                  <a:gd name="T49" fmla="*/ 67 h 202"/>
                  <a:gd name="T50" fmla="*/ 159 w 314"/>
                  <a:gd name="T51" fmla="*/ 82 h 202"/>
                  <a:gd name="T52" fmla="*/ 151 w 314"/>
                  <a:gd name="T53" fmla="*/ 73 h 202"/>
                  <a:gd name="T54" fmla="*/ 178 w 314"/>
                  <a:gd name="T55" fmla="*/ 34 h 202"/>
                  <a:gd name="T56" fmla="*/ 204 w 314"/>
                  <a:gd name="T57" fmla="*/ 73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14" h="202">
                    <a:moveTo>
                      <a:pt x="85" y="62"/>
                    </a:moveTo>
                    <a:lnTo>
                      <a:pt x="0" y="202"/>
                    </a:lnTo>
                    <a:lnTo>
                      <a:pt x="314" y="202"/>
                    </a:lnTo>
                    <a:lnTo>
                      <a:pt x="178" y="7"/>
                    </a:lnTo>
                    <a:lnTo>
                      <a:pt x="125" y="77"/>
                    </a:lnTo>
                    <a:lnTo>
                      <a:pt x="125" y="41"/>
                    </a:lnTo>
                    <a:lnTo>
                      <a:pt x="125" y="22"/>
                    </a:lnTo>
                    <a:lnTo>
                      <a:pt x="125" y="0"/>
                    </a:lnTo>
                    <a:lnTo>
                      <a:pt x="70" y="19"/>
                    </a:lnTo>
                    <a:lnTo>
                      <a:pt x="108" y="34"/>
                    </a:lnTo>
                    <a:lnTo>
                      <a:pt x="108" y="77"/>
                    </a:lnTo>
                    <a:lnTo>
                      <a:pt x="85" y="62"/>
                    </a:lnTo>
                    <a:close/>
                    <a:moveTo>
                      <a:pt x="30" y="185"/>
                    </a:moveTo>
                    <a:lnTo>
                      <a:pt x="89" y="86"/>
                    </a:lnTo>
                    <a:lnTo>
                      <a:pt x="123" y="107"/>
                    </a:lnTo>
                    <a:lnTo>
                      <a:pt x="140" y="86"/>
                    </a:lnTo>
                    <a:lnTo>
                      <a:pt x="159" y="105"/>
                    </a:lnTo>
                    <a:lnTo>
                      <a:pt x="174" y="90"/>
                    </a:lnTo>
                    <a:lnTo>
                      <a:pt x="193" y="110"/>
                    </a:lnTo>
                    <a:lnTo>
                      <a:pt x="214" y="88"/>
                    </a:lnTo>
                    <a:lnTo>
                      <a:pt x="282" y="185"/>
                    </a:lnTo>
                    <a:lnTo>
                      <a:pt x="30" y="185"/>
                    </a:lnTo>
                    <a:close/>
                    <a:moveTo>
                      <a:pt x="204" y="73"/>
                    </a:moveTo>
                    <a:lnTo>
                      <a:pt x="193" y="84"/>
                    </a:lnTo>
                    <a:lnTo>
                      <a:pt x="174" y="67"/>
                    </a:lnTo>
                    <a:lnTo>
                      <a:pt x="159" y="82"/>
                    </a:lnTo>
                    <a:lnTo>
                      <a:pt x="151" y="73"/>
                    </a:lnTo>
                    <a:lnTo>
                      <a:pt x="178" y="34"/>
                    </a:lnTo>
                    <a:lnTo>
                      <a:pt x="204" y="7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F3F3F"/>
                  </a:solidFill>
                  <a:latin typeface="Segoe UI"/>
                </a:endParaRPr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9073889" y="4173042"/>
            <a:ext cx="2740485" cy="2103050"/>
            <a:chOff x="8892496" y="4091589"/>
            <a:chExt cx="2686994" cy="2062001"/>
          </a:xfrm>
        </p:grpSpPr>
        <p:sp>
          <p:nvSpPr>
            <p:cNvPr id="16" name="TextBox 15"/>
            <p:cNvSpPr txBox="1"/>
            <p:nvPr/>
          </p:nvSpPr>
          <p:spPr>
            <a:xfrm>
              <a:off x="8904704" y="5039125"/>
              <a:ext cx="2662578" cy="628642"/>
            </a:xfrm>
            <a:prstGeom prst="rect">
              <a:avLst/>
            </a:prstGeom>
            <a:noFill/>
          </p:spPr>
          <p:txBody>
            <a:bodyPr wrap="square" lIns="182802" tIns="146241" rIns="182802" bIns="146241" rtlCol="0">
              <a:spAutoFit/>
            </a:bodyPr>
            <a:lstStyle/>
            <a:p>
              <a:pPr algn="ctr" defTabSz="932205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448" kern="0" spc="50">
                  <a:ln w="3175"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Interacting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892496" y="5558940"/>
              <a:ext cx="2686994" cy="5946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563">
                <a:spcBef>
                  <a:spcPts val="200"/>
                </a:spcBef>
                <a:defRPr/>
              </a:pPr>
              <a:r>
                <a:rPr lang="en-US" sz="1632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Interact with people </a:t>
              </a:r>
              <a:br>
                <a:rPr lang="en-US" sz="1632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632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in natural ways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9797013" y="4091589"/>
              <a:ext cx="877960" cy="877960"/>
              <a:chOff x="9797006" y="4091589"/>
              <a:chExt cx="877960" cy="877960"/>
            </a:xfrm>
          </p:grpSpPr>
          <p:sp>
            <p:nvSpPr>
              <p:cNvPr id="22" name="Oval 21"/>
              <p:cNvSpPr/>
              <p:nvPr/>
            </p:nvSpPr>
            <p:spPr bwMode="auto">
              <a:xfrm>
                <a:off x="9797006" y="4091589"/>
                <a:ext cx="877960" cy="87796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2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11853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879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42" name="Freeform 5"/>
              <p:cNvSpPr>
                <a:spLocks noEditPoints="1"/>
              </p:cNvSpPr>
              <p:nvPr/>
            </p:nvSpPr>
            <p:spPr bwMode="auto">
              <a:xfrm>
                <a:off x="10036781" y="4331364"/>
                <a:ext cx="398411" cy="398411"/>
              </a:xfrm>
              <a:custGeom>
                <a:avLst/>
                <a:gdLst>
                  <a:gd name="T0" fmla="*/ 120 w 120"/>
                  <a:gd name="T1" fmla="*/ 120 h 120"/>
                  <a:gd name="T2" fmla="*/ 120 w 120"/>
                  <a:gd name="T3" fmla="*/ 0 h 120"/>
                  <a:gd name="T4" fmla="*/ 0 w 120"/>
                  <a:gd name="T5" fmla="*/ 0 h 120"/>
                  <a:gd name="T6" fmla="*/ 0 w 120"/>
                  <a:gd name="T7" fmla="*/ 120 h 120"/>
                  <a:gd name="T8" fmla="*/ 24 w 120"/>
                  <a:gd name="T9" fmla="*/ 120 h 120"/>
                  <a:gd name="T10" fmla="*/ 24 w 120"/>
                  <a:gd name="T11" fmla="*/ 116 h 120"/>
                  <a:gd name="T12" fmla="*/ 60 w 120"/>
                  <a:gd name="T13" fmla="*/ 80 h 120"/>
                  <a:gd name="T14" fmla="*/ 96 w 120"/>
                  <a:gd name="T15" fmla="*/ 116 h 120"/>
                  <a:gd name="T16" fmla="*/ 96 w 120"/>
                  <a:gd name="T17" fmla="*/ 120 h 120"/>
                  <a:gd name="T18" fmla="*/ 120 w 120"/>
                  <a:gd name="T19" fmla="*/ 120 h 120"/>
                  <a:gd name="T20" fmla="*/ 77 w 120"/>
                  <a:gd name="T21" fmla="*/ 75 h 120"/>
                  <a:gd name="T22" fmla="*/ 92 w 120"/>
                  <a:gd name="T23" fmla="*/ 48 h 120"/>
                  <a:gd name="T24" fmla="*/ 60 w 120"/>
                  <a:gd name="T25" fmla="*/ 16 h 120"/>
                  <a:gd name="T26" fmla="*/ 28 w 120"/>
                  <a:gd name="T27" fmla="*/ 48 h 120"/>
                  <a:gd name="T28" fmla="*/ 43 w 120"/>
                  <a:gd name="T29" fmla="*/ 75 h 120"/>
                  <a:gd name="T30" fmla="*/ 16 w 120"/>
                  <a:gd name="T31" fmla="*/ 112 h 120"/>
                  <a:gd name="T32" fmla="*/ 8 w 120"/>
                  <a:gd name="T33" fmla="*/ 112 h 120"/>
                  <a:gd name="T34" fmla="*/ 8 w 120"/>
                  <a:gd name="T35" fmla="*/ 8 h 120"/>
                  <a:gd name="T36" fmla="*/ 112 w 120"/>
                  <a:gd name="T37" fmla="*/ 8 h 120"/>
                  <a:gd name="T38" fmla="*/ 112 w 120"/>
                  <a:gd name="T39" fmla="*/ 112 h 120"/>
                  <a:gd name="T40" fmla="*/ 104 w 120"/>
                  <a:gd name="T41" fmla="*/ 112 h 120"/>
                  <a:gd name="T42" fmla="*/ 77 w 120"/>
                  <a:gd name="T43" fmla="*/ 75 h 120"/>
                  <a:gd name="T44" fmla="*/ 60 w 120"/>
                  <a:gd name="T45" fmla="*/ 72 h 120"/>
                  <a:gd name="T46" fmla="*/ 36 w 120"/>
                  <a:gd name="T47" fmla="*/ 48 h 120"/>
                  <a:gd name="T48" fmla="*/ 60 w 120"/>
                  <a:gd name="T49" fmla="*/ 24 h 120"/>
                  <a:gd name="T50" fmla="*/ 84 w 120"/>
                  <a:gd name="T51" fmla="*/ 48 h 120"/>
                  <a:gd name="T52" fmla="*/ 60 w 120"/>
                  <a:gd name="T53" fmla="*/ 7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0">
                    <a:moveTo>
                      <a:pt x="120" y="120"/>
                    </a:moveTo>
                    <a:cubicBezTo>
                      <a:pt x="120" y="0"/>
                      <a:pt x="120" y="0"/>
                      <a:pt x="12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4" y="116"/>
                      <a:pt x="24" y="116"/>
                      <a:pt x="24" y="116"/>
                    </a:cubicBezTo>
                    <a:cubicBezTo>
                      <a:pt x="24" y="96"/>
                      <a:pt x="40" y="80"/>
                      <a:pt x="60" y="80"/>
                    </a:cubicBezTo>
                    <a:cubicBezTo>
                      <a:pt x="80" y="80"/>
                      <a:pt x="96" y="96"/>
                      <a:pt x="96" y="116"/>
                    </a:cubicBezTo>
                    <a:cubicBezTo>
                      <a:pt x="96" y="120"/>
                      <a:pt x="96" y="120"/>
                      <a:pt x="96" y="120"/>
                    </a:cubicBezTo>
                    <a:lnTo>
                      <a:pt x="120" y="120"/>
                    </a:lnTo>
                    <a:close/>
                    <a:moveTo>
                      <a:pt x="77" y="75"/>
                    </a:moveTo>
                    <a:cubicBezTo>
                      <a:pt x="86" y="70"/>
                      <a:pt x="92" y="60"/>
                      <a:pt x="92" y="48"/>
                    </a:cubicBezTo>
                    <a:cubicBezTo>
                      <a:pt x="92" y="30"/>
                      <a:pt x="78" y="16"/>
                      <a:pt x="60" y="16"/>
                    </a:cubicBezTo>
                    <a:cubicBezTo>
                      <a:pt x="42" y="16"/>
                      <a:pt x="28" y="30"/>
                      <a:pt x="28" y="48"/>
                    </a:cubicBezTo>
                    <a:cubicBezTo>
                      <a:pt x="28" y="60"/>
                      <a:pt x="34" y="70"/>
                      <a:pt x="43" y="75"/>
                    </a:cubicBezTo>
                    <a:cubicBezTo>
                      <a:pt x="29" y="81"/>
                      <a:pt x="18" y="95"/>
                      <a:pt x="16" y="112"/>
                    </a:cubicBezTo>
                    <a:cubicBezTo>
                      <a:pt x="8" y="112"/>
                      <a:pt x="8" y="112"/>
                      <a:pt x="8" y="112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112" y="8"/>
                      <a:pt x="112" y="8"/>
                      <a:pt x="112" y="8"/>
                    </a:cubicBezTo>
                    <a:cubicBezTo>
                      <a:pt x="112" y="112"/>
                      <a:pt x="112" y="112"/>
                      <a:pt x="112" y="112"/>
                    </a:cubicBezTo>
                    <a:cubicBezTo>
                      <a:pt x="104" y="112"/>
                      <a:pt x="104" y="112"/>
                      <a:pt x="104" y="112"/>
                    </a:cubicBezTo>
                    <a:cubicBezTo>
                      <a:pt x="102" y="95"/>
                      <a:pt x="91" y="81"/>
                      <a:pt x="77" y="75"/>
                    </a:cubicBezTo>
                    <a:moveTo>
                      <a:pt x="60" y="72"/>
                    </a:moveTo>
                    <a:cubicBezTo>
                      <a:pt x="47" y="72"/>
                      <a:pt x="36" y="61"/>
                      <a:pt x="36" y="48"/>
                    </a:cubicBezTo>
                    <a:cubicBezTo>
                      <a:pt x="36" y="35"/>
                      <a:pt x="47" y="24"/>
                      <a:pt x="60" y="24"/>
                    </a:cubicBezTo>
                    <a:cubicBezTo>
                      <a:pt x="73" y="24"/>
                      <a:pt x="84" y="35"/>
                      <a:pt x="84" y="48"/>
                    </a:cubicBezTo>
                    <a:cubicBezTo>
                      <a:pt x="84" y="61"/>
                      <a:pt x="73" y="72"/>
                      <a:pt x="60" y="7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F3F3F"/>
                  </a:solidFill>
                  <a:latin typeface="Segoe UI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622100" y="4173041"/>
            <a:ext cx="2754425" cy="2091212"/>
            <a:chOff x="605676" y="4091589"/>
            <a:chExt cx="2700662" cy="2050394"/>
          </a:xfrm>
        </p:grpSpPr>
        <p:sp>
          <p:nvSpPr>
            <p:cNvPr id="11" name="TextBox 10"/>
            <p:cNvSpPr txBox="1"/>
            <p:nvPr/>
          </p:nvSpPr>
          <p:spPr>
            <a:xfrm>
              <a:off x="605676" y="5039124"/>
              <a:ext cx="2700662" cy="1044653"/>
            </a:xfrm>
            <a:prstGeom prst="rect">
              <a:avLst/>
            </a:prstGeom>
            <a:noFill/>
          </p:spPr>
          <p:txBody>
            <a:bodyPr wrap="square" lIns="182802" tIns="146241" rIns="182802" bIns="146241" rtlCol="0">
              <a:spAutoFit/>
            </a:bodyPr>
            <a:lstStyle/>
            <a:p>
              <a:pPr algn="ctr" defTabSz="932205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448" kern="0" spc="50">
                  <a:ln w="3175"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Reasoning</a:t>
              </a:r>
            </a:p>
            <a:p>
              <a:pPr algn="ctr" defTabSz="932205">
                <a:lnSpc>
                  <a:spcPct val="90000"/>
                </a:lnSpc>
                <a:spcAft>
                  <a:spcPts val="600"/>
                </a:spcAft>
                <a:defRPr/>
              </a:pPr>
              <a:endParaRPr lang="en-US" sz="2448" kern="0" spc="5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32923" y="5558940"/>
              <a:ext cx="2646169" cy="5830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563">
                <a:spcBef>
                  <a:spcPts val="200"/>
                </a:spcBef>
                <a:defRPr/>
              </a:pPr>
              <a:r>
                <a:rPr lang="en-US" sz="1632">
                  <a:gradFill>
                    <a:gsLst>
                      <a:gs pos="5195">
                        <a:prstClr val="white"/>
                      </a:gs>
                      <a:gs pos="18000">
                        <a:prstClr val="white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Learn and form conclusions with imperfect data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1517028" y="4091589"/>
              <a:ext cx="877959" cy="877957"/>
              <a:chOff x="1517027" y="4091589"/>
              <a:chExt cx="877959" cy="877957"/>
            </a:xfrm>
          </p:grpSpPr>
          <p:sp>
            <p:nvSpPr>
              <p:cNvPr id="21" name="Oval 20"/>
              <p:cNvSpPr/>
              <p:nvPr/>
            </p:nvSpPr>
            <p:spPr bwMode="auto">
              <a:xfrm>
                <a:off x="1517027" y="4091589"/>
                <a:ext cx="877959" cy="877957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2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11853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79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Intelligence">
                <a:extLst/>
              </p:cNvPr>
              <p:cNvSpPr>
                <a:spLocks noChangeAspect="1" noEditPoints="1"/>
              </p:cNvSpPr>
              <p:nvPr/>
            </p:nvSpPr>
            <p:spPr bwMode="auto">
              <a:xfrm>
                <a:off x="1765687" y="4347687"/>
                <a:ext cx="380638" cy="365760"/>
              </a:xfrm>
              <a:custGeom>
                <a:avLst/>
                <a:gdLst>
                  <a:gd name="T0" fmla="*/ 90 w 347"/>
                  <a:gd name="T1" fmla="*/ 24 h 333"/>
                  <a:gd name="T2" fmla="*/ 114 w 347"/>
                  <a:gd name="T3" fmla="*/ 0 h 333"/>
                  <a:gd name="T4" fmla="*/ 138 w 347"/>
                  <a:gd name="T5" fmla="*/ 24 h 333"/>
                  <a:gd name="T6" fmla="*/ 114 w 347"/>
                  <a:gd name="T7" fmla="*/ 49 h 333"/>
                  <a:gd name="T8" fmla="*/ 90 w 347"/>
                  <a:gd name="T9" fmla="*/ 24 h 333"/>
                  <a:gd name="T10" fmla="*/ 0 w 347"/>
                  <a:gd name="T11" fmla="*/ 146 h 333"/>
                  <a:gd name="T12" fmla="*/ 37 w 347"/>
                  <a:gd name="T13" fmla="*/ 183 h 333"/>
                  <a:gd name="T14" fmla="*/ 75 w 347"/>
                  <a:gd name="T15" fmla="*/ 146 h 333"/>
                  <a:gd name="T16" fmla="*/ 37 w 347"/>
                  <a:gd name="T17" fmla="*/ 108 h 333"/>
                  <a:gd name="T18" fmla="*/ 0 w 347"/>
                  <a:gd name="T19" fmla="*/ 146 h 333"/>
                  <a:gd name="T20" fmla="*/ 60 w 347"/>
                  <a:gd name="T21" fmla="*/ 273 h 333"/>
                  <a:gd name="T22" fmla="*/ 119 w 347"/>
                  <a:gd name="T23" fmla="*/ 333 h 333"/>
                  <a:gd name="T24" fmla="*/ 179 w 347"/>
                  <a:gd name="T25" fmla="*/ 273 h 333"/>
                  <a:gd name="T26" fmla="*/ 119 w 347"/>
                  <a:gd name="T27" fmla="*/ 213 h 333"/>
                  <a:gd name="T28" fmla="*/ 60 w 347"/>
                  <a:gd name="T29" fmla="*/ 273 h 333"/>
                  <a:gd name="T30" fmla="*/ 134 w 347"/>
                  <a:gd name="T31" fmla="*/ 110 h 333"/>
                  <a:gd name="T32" fmla="*/ 174 w 347"/>
                  <a:gd name="T33" fmla="*/ 149 h 333"/>
                  <a:gd name="T34" fmla="*/ 213 w 347"/>
                  <a:gd name="T35" fmla="*/ 110 h 333"/>
                  <a:gd name="T36" fmla="*/ 174 w 347"/>
                  <a:gd name="T37" fmla="*/ 71 h 333"/>
                  <a:gd name="T38" fmla="*/ 134 w 347"/>
                  <a:gd name="T39" fmla="*/ 110 h 333"/>
                  <a:gd name="T40" fmla="*/ 228 w 347"/>
                  <a:gd name="T41" fmla="*/ 241 h 333"/>
                  <a:gd name="T42" fmla="*/ 287 w 347"/>
                  <a:gd name="T43" fmla="*/ 303 h 333"/>
                  <a:gd name="T44" fmla="*/ 347 w 347"/>
                  <a:gd name="T45" fmla="*/ 241 h 333"/>
                  <a:gd name="T46" fmla="*/ 287 w 347"/>
                  <a:gd name="T47" fmla="*/ 179 h 333"/>
                  <a:gd name="T48" fmla="*/ 228 w 347"/>
                  <a:gd name="T49" fmla="*/ 241 h 333"/>
                  <a:gd name="T50" fmla="*/ 228 w 347"/>
                  <a:gd name="T51" fmla="*/ 250 h 333"/>
                  <a:gd name="T52" fmla="*/ 178 w 347"/>
                  <a:gd name="T53" fmla="*/ 262 h 333"/>
                  <a:gd name="T54" fmla="*/ 74 w 347"/>
                  <a:gd name="T55" fmla="*/ 139 h 333"/>
                  <a:gd name="T56" fmla="*/ 136 w 347"/>
                  <a:gd name="T57" fmla="*/ 120 h 333"/>
                  <a:gd name="T58" fmla="*/ 137 w 347"/>
                  <a:gd name="T59" fmla="*/ 216 h 333"/>
                  <a:gd name="T60" fmla="*/ 162 w 347"/>
                  <a:gd name="T61" fmla="*/ 148 h 333"/>
                  <a:gd name="T62" fmla="*/ 86 w 347"/>
                  <a:gd name="T63" fmla="*/ 223 h 333"/>
                  <a:gd name="T64" fmla="*/ 57 w 347"/>
                  <a:gd name="T65" fmla="*/ 177 h 333"/>
                  <a:gd name="T66" fmla="*/ 232 w 347"/>
                  <a:gd name="T67" fmla="*/ 217 h 333"/>
                  <a:gd name="T68" fmla="*/ 71 w 347"/>
                  <a:gd name="T69" fmla="*/ 161 h 333"/>
                  <a:gd name="T70" fmla="*/ 102 w 347"/>
                  <a:gd name="T71" fmla="*/ 46 h 333"/>
                  <a:gd name="T72" fmla="*/ 58 w 347"/>
                  <a:gd name="T73" fmla="*/ 115 h 333"/>
                  <a:gd name="T74" fmla="*/ 249 w 347"/>
                  <a:gd name="T75" fmla="*/ 194 h 333"/>
                  <a:gd name="T76" fmla="*/ 200 w 347"/>
                  <a:gd name="T77" fmla="*/ 139 h 333"/>
                  <a:gd name="T78" fmla="*/ 112 w 347"/>
                  <a:gd name="T79" fmla="*/ 213 h 333"/>
                  <a:gd name="T80" fmla="*/ 114 w 347"/>
                  <a:gd name="T81" fmla="*/ 49 h 333"/>
                  <a:gd name="T82" fmla="*/ 126 w 347"/>
                  <a:gd name="T83" fmla="*/ 45 h 333"/>
                  <a:gd name="T84" fmla="*/ 151 w 347"/>
                  <a:gd name="T85" fmla="*/ 78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47" h="333">
                    <a:moveTo>
                      <a:pt x="90" y="24"/>
                    </a:moveTo>
                    <a:cubicBezTo>
                      <a:pt x="90" y="11"/>
                      <a:pt x="100" y="0"/>
                      <a:pt x="114" y="0"/>
                    </a:cubicBezTo>
                    <a:cubicBezTo>
                      <a:pt x="127" y="0"/>
                      <a:pt x="138" y="11"/>
                      <a:pt x="138" y="24"/>
                    </a:cubicBezTo>
                    <a:cubicBezTo>
                      <a:pt x="138" y="38"/>
                      <a:pt x="127" y="49"/>
                      <a:pt x="114" y="49"/>
                    </a:cubicBezTo>
                    <a:cubicBezTo>
                      <a:pt x="100" y="49"/>
                      <a:pt x="90" y="38"/>
                      <a:pt x="90" y="24"/>
                    </a:cubicBezTo>
                    <a:close/>
                    <a:moveTo>
                      <a:pt x="0" y="146"/>
                    </a:moveTo>
                    <a:cubicBezTo>
                      <a:pt x="0" y="166"/>
                      <a:pt x="17" y="183"/>
                      <a:pt x="37" y="183"/>
                    </a:cubicBezTo>
                    <a:cubicBezTo>
                      <a:pt x="58" y="183"/>
                      <a:pt x="75" y="166"/>
                      <a:pt x="75" y="146"/>
                    </a:cubicBezTo>
                    <a:cubicBezTo>
                      <a:pt x="75" y="125"/>
                      <a:pt x="58" y="108"/>
                      <a:pt x="37" y="108"/>
                    </a:cubicBezTo>
                    <a:cubicBezTo>
                      <a:pt x="17" y="108"/>
                      <a:pt x="0" y="125"/>
                      <a:pt x="0" y="146"/>
                    </a:cubicBezTo>
                    <a:close/>
                    <a:moveTo>
                      <a:pt x="60" y="273"/>
                    </a:moveTo>
                    <a:cubicBezTo>
                      <a:pt x="60" y="306"/>
                      <a:pt x="86" y="333"/>
                      <a:pt x="119" y="333"/>
                    </a:cubicBezTo>
                    <a:cubicBezTo>
                      <a:pt x="152" y="333"/>
                      <a:pt x="179" y="306"/>
                      <a:pt x="179" y="273"/>
                    </a:cubicBezTo>
                    <a:cubicBezTo>
                      <a:pt x="179" y="240"/>
                      <a:pt x="152" y="213"/>
                      <a:pt x="119" y="213"/>
                    </a:cubicBezTo>
                    <a:cubicBezTo>
                      <a:pt x="86" y="213"/>
                      <a:pt x="60" y="240"/>
                      <a:pt x="60" y="273"/>
                    </a:cubicBezTo>
                    <a:close/>
                    <a:moveTo>
                      <a:pt x="134" y="110"/>
                    </a:moveTo>
                    <a:cubicBezTo>
                      <a:pt x="134" y="132"/>
                      <a:pt x="152" y="149"/>
                      <a:pt x="174" y="149"/>
                    </a:cubicBezTo>
                    <a:cubicBezTo>
                      <a:pt x="195" y="149"/>
                      <a:pt x="213" y="132"/>
                      <a:pt x="213" y="110"/>
                    </a:cubicBezTo>
                    <a:cubicBezTo>
                      <a:pt x="213" y="89"/>
                      <a:pt x="195" y="71"/>
                      <a:pt x="174" y="71"/>
                    </a:cubicBezTo>
                    <a:cubicBezTo>
                      <a:pt x="152" y="71"/>
                      <a:pt x="134" y="89"/>
                      <a:pt x="134" y="110"/>
                    </a:cubicBezTo>
                    <a:close/>
                    <a:moveTo>
                      <a:pt x="228" y="241"/>
                    </a:moveTo>
                    <a:cubicBezTo>
                      <a:pt x="228" y="275"/>
                      <a:pt x="254" y="303"/>
                      <a:pt x="287" y="303"/>
                    </a:cubicBezTo>
                    <a:cubicBezTo>
                      <a:pt x="320" y="303"/>
                      <a:pt x="347" y="275"/>
                      <a:pt x="347" y="241"/>
                    </a:cubicBezTo>
                    <a:cubicBezTo>
                      <a:pt x="347" y="207"/>
                      <a:pt x="320" y="179"/>
                      <a:pt x="287" y="179"/>
                    </a:cubicBezTo>
                    <a:cubicBezTo>
                      <a:pt x="254" y="179"/>
                      <a:pt x="228" y="207"/>
                      <a:pt x="228" y="241"/>
                    </a:cubicBezTo>
                    <a:close/>
                    <a:moveTo>
                      <a:pt x="228" y="250"/>
                    </a:moveTo>
                    <a:cubicBezTo>
                      <a:pt x="178" y="262"/>
                      <a:pt x="178" y="262"/>
                      <a:pt x="178" y="262"/>
                    </a:cubicBezTo>
                    <a:moveTo>
                      <a:pt x="74" y="139"/>
                    </a:moveTo>
                    <a:cubicBezTo>
                      <a:pt x="136" y="120"/>
                      <a:pt x="136" y="120"/>
                      <a:pt x="136" y="120"/>
                    </a:cubicBezTo>
                    <a:moveTo>
                      <a:pt x="137" y="216"/>
                    </a:moveTo>
                    <a:cubicBezTo>
                      <a:pt x="162" y="148"/>
                      <a:pt x="162" y="148"/>
                      <a:pt x="162" y="148"/>
                    </a:cubicBezTo>
                    <a:moveTo>
                      <a:pt x="86" y="223"/>
                    </a:moveTo>
                    <a:cubicBezTo>
                      <a:pt x="57" y="177"/>
                      <a:pt x="57" y="177"/>
                      <a:pt x="57" y="177"/>
                    </a:cubicBezTo>
                    <a:moveTo>
                      <a:pt x="232" y="217"/>
                    </a:moveTo>
                    <a:cubicBezTo>
                      <a:pt x="71" y="161"/>
                      <a:pt x="71" y="161"/>
                      <a:pt x="71" y="161"/>
                    </a:cubicBezTo>
                    <a:moveTo>
                      <a:pt x="102" y="46"/>
                    </a:moveTo>
                    <a:cubicBezTo>
                      <a:pt x="58" y="115"/>
                      <a:pt x="58" y="115"/>
                      <a:pt x="58" y="115"/>
                    </a:cubicBezTo>
                    <a:moveTo>
                      <a:pt x="249" y="194"/>
                    </a:moveTo>
                    <a:cubicBezTo>
                      <a:pt x="200" y="139"/>
                      <a:pt x="200" y="139"/>
                      <a:pt x="200" y="139"/>
                    </a:cubicBezTo>
                    <a:moveTo>
                      <a:pt x="112" y="213"/>
                    </a:moveTo>
                    <a:cubicBezTo>
                      <a:pt x="114" y="49"/>
                      <a:pt x="114" y="49"/>
                      <a:pt x="114" y="49"/>
                    </a:cubicBezTo>
                    <a:moveTo>
                      <a:pt x="126" y="45"/>
                    </a:moveTo>
                    <a:cubicBezTo>
                      <a:pt x="151" y="78"/>
                      <a:pt x="151" y="78"/>
                      <a:pt x="151" y="78"/>
                    </a:cubicBezTo>
                  </a:path>
                </a:pathLst>
              </a:custGeom>
              <a:noFill/>
              <a:ln w="19050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918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1545337" y="1719262"/>
            <a:ext cx="9333286" cy="2099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96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Artificial Intelligence</a:t>
            </a:r>
          </a:p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“Intelligence exhibited by machines […] mimicking functions associated with human minds” </a:t>
            </a:r>
            <a:br>
              <a:rPr lang="en-US" sz="3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</a:br>
            <a:r>
              <a:rPr lang="en-US" sz="3200" i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- Wikipedia</a:t>
            </a:r>
            <a:endParaRPr lang="en-US" sz="2800" i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05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7472E-6 L 0 -0.2262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3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9668 L 0 -2.17885E-6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3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3.60991E-6 -3.62233E-6 L -3.60991E-6 0.06787 " pathEditMode="relative" rAng="0" ptsTypes="AA">
                                      <p:cBhvr>
                                        <p:cTn id="17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3.60991E-6 -3.62233E-6 L -3.60991E-6 0.06787 " pathEditMode="relative" rAng="0" ptsTypes="AA">
                                      <p:cBhvr>
                                        <p:cTn id="22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3.60991E-6 -3.62233E-6 L -3.60991E-6 0.06787 " pathEditMode="relative" rAng="0" ptsTypes="AA">
                                      <p:cBhvr>
                                        <p:cTn id="27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F7259-A796-4DCD-B7FD-7F21FDE9F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LUIS + Bing Spell Check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A59328-D79C-4EE9-B3C0-D378C4B41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521" y="1409030"/>
            <a:ext cx="6796682" cy="502914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74639" y="3688671"/>
            <a:ext cx="4823206" cy="3108543"/>
            <a:chOff x="274639" y="3688671"/>
            <a:chExt cx="4823206" cy="3108543"/>
          </a:xfrm>
        </p:grpSpPr>
        <p:sp>
          <p:nvSpPr>
            <p:cNvPr id="10" name="Rectangle 1">
              <a:extLst>
                <a:ext uri="{FF2B5EF4-FFF2-40B4-BE49-F238E27FC236}">
                  <a16:creationId xmlns:a16="http://schemas.microsoft.com/office/drawing/2014/main" id="{394CAEA8-A31F-4B97-A386-DB153A1394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639" y="3688671"/>
              <a:ext cx="4823206" cy="3108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{ "query":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"tell me a </a:t>
              </a:r>
              <a:r>
                <a:rPr kumimoji="0" lang="en-US" altLang="en-US" sz="2800" i="0" u="none" strike="noStrike" kern="1200" cap="none" spc="0" normalizeH="0" baseline="0" noProof="0" err="1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jke</a:t>
              </a:r>
              <a:r>
                <a:rPr kumimoji="0" lang="en-US" altLang="en-US" sz="280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", "</a:t>
              </a:r>
              <a:r>
                <a:rPr kumimoji="0" lang="en-US" altLang="en-US" sz="2800" i="0" u="none" strike="noStrike" kern="1200" cap="none" spc="0" normalizeH="0" baseline="0" noProof="0" err="1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alteredQuery</a:t>
              </a:r>
              <a:r>
                <a:rPr kumimoji="0" lang="en-US" altLang="en-US" sz="280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":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"tell me a joke", "</a:t>
              </a:r>
              <a:r>
                <a:rPr kumimoji="0" lang="en-US" altLang="en-US" sz="2800" i="0" u="none" strike="noStrike" kern="1200" cap="none" spc="0" normalizeH="0" baseline="0" noProof="0" err="1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topScoringIntent</a:t>
              </a:r>
              <a:r>
                <a:rPr kumimoji="0" lang="en-US" altLang="en-US" sz="280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": { "intent": "Joke", </a:t>
              </a:r>
              <a:r>
                <a:rPr kumimoji="0" lang="en-US" altLang="en-US" sz="280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"score": 0.99875766 </a:t>
              </a:r>
              <a:r>
                <a:rPr kumimoji="0" lang="en-US" altLang="en-US" sz="280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}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EEB2990-ECCD-4C8E-8571-D5547A28CE31}"/>
                </a:ext>
              </a:extLst>
            </p:cNvPr>
            <p:cNvSpPr/>
            <p:nvPr/>
          </p:nvSpPr>
          <p:spPr bwMode="auto">
            <a:xfrm>
              <a:off x="304769" y="4577382"/>
              <a:ext cx="3383243" cy="914400"/>
            </a:xfrm>
            <a:prstGeom prst="rect">
              <a:avLst/>
            </a:prstGeom>
            <a:noFill/>
            <a:ln w="57150" cap="flat" cmpd="sng" algn="ctr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74639" y="1409030"/>
            <a:ext cx="4823206" cy="2246769"/>
            <a:chOff x="274639" y="1409030"/>
            <a:chExt cx="4823206" cy="224676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AA4C231-BBB7-4495-9717-E5715A5175B4}"/>
                </a:ext>
              </a:extLst>
            </p:cNvPr>
            <p:cNvSpPr/>
            <p:nvPr/>
          </p:nvSpPr>
          <p:spPr>
            <a:xfrm>
              <a:off x="274639" y="1409030"/>
              <a:ext cx="4823206" cy="2246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{ "query": </a:t>
              </a:r>
            </a:p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"tell me a </a:t>
              </a:r>
              <a:r>
                <a:rPr kumimoji="0" lang="en-GB" sz="2800" b="0" i="0" u="none" strike="noStrike" kern="1200" cap="none" spc="0" normalizeH="0" baseline="0" noProof="0" err="1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jke</a:t>
              </a:r>
              <a:r>
                <a:rPr kumimoji="0" lang="en-GB" sz="2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", "</a:t>
              </a:r>
              <a:r>
                <a:rPr kumimoji="0" lang="en-GB" sz="2800" b="0" i="0" u="none" strike="noStrike" kern="1200" cap="none" spc="0" normalizeH="0" baseline="0" noProof="0" err="1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topScoringIntent</a:t>
              </a:r>
              <a:r>
                <a:rPr kumimoji="0" lang="en-GB" sz="2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": { "intent": "Joke", </a:t>
              </a:r>
              <a:r>
                <a:rPr kumimoji="0" lang="en-GB" sz="2800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"score": 0.45167464 </a:t>
              </a:r>
              <a:r>
                <a:rPr kumimoji="0" lang="en-GB" sz="2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}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724352-4DBF-485F-A9F4-60E63B33A0A4}"/>
                </a:ext>
              </a:extLst>
            </p:cNvPr>
            <p:cNvSpPr/>
            <p:nvPr/>
          </p:nvSpPr>
          <p:spPr bwMode="auto">
            <a:xfrm>
              <a:off x="304769" y="1446902"/>
              <a:ext cx="3383243" cy="826224"/>
            </a:xfrm>
            <a:prstGeom prst="rect">
              <a:avLst/>
            </a:prstGeom>
            <a:noFill/>
            <a:ln w="57150" cap="flat" cmpd="sng" algn="ctr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105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Creating a new bot with LUIS</a:t>
            </a:r>
          </a:p>
        </p:txBody>
      </p:sp>
    </p:spTree>
    <p:extLst>
      <p:ext uri="{BB962C8B-B14F-4D97-AF65-F5344CB8AC3E}">
        <p14:creationId xmlns:p14="http://schemas.microsoft.com/office/powerpoint/2010/main" val="404052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Developer Landscape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90323136"/>
              </p:ext>
            </p:extLst>
          </p:nvPr>
        </p:nvGraphicFramePr>
        <p:xfrm>
          <a:off x="438913" y="1411042"/>
          <a:ext cx="11558016" cy="2153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Left-Right Arrow 2"/>
          <p:cNvSpPr/>
          <p:nvPr/>
        </p:nvSpPr>
        <p:spPr bwMode="auto">
          <a:xfrm>
            <a:off x="438913" y="3344862"/>
            <a:ext cx="11558016" cy="914400"/>
          </a:xfrm>
          <a:prstGeom prst="left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002050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926" y="3762511"/>
            <a:ext cx="776118" cy="23389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13519" y="3688499"/>
            <a:ext cx="1190340" cy="24129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31044" y="3815497"/>
            <a:ext cx="788096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8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2DC5E9-74AB-4A6A-88E5-4897D89B1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Code </a:t>
            </a:r>
            <a:r>
              <a:rPr lang="fr-CA" err="1"/>
              <a:t>samples</a:t>
            </a:r>
            <a:r>
              <a:rPr lang="fr-CA"/>
              <a:t> on </a:t>
            </a:r>
            <a:r>
              <a:rPr lang="fr-CA" err="1"/>
              <a:t>my</a:t>
            </a:r>
            <a:r>
              <a:rPr lang="fr-CA"/>
              <a:t> GitHub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E06D844-E439-455F-B0CC-320068521E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BD5E4E7-EB23-4F4E-8960-7750D503D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1485"/>
            <a:ext cx="12414205" cy="531495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7D40C06-7D23-4A5E-997C-6C514D2A3793}"/>
              </a:ext>
            </a:extLst>
          </p:cNvPr>
          <p:cNvSpPr txBox="1"/>
          <p:nvPr/>
        </p:nvSpPr>
        <p:spPr>
          <a:xfrm flipH="1">
            <a:off x="919777" y="6228271"/>
            <a:ext cx="10900187" cy="66479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fr-CA" sz="2400">
                <a:hlinkClick r:id="rId4"/>
              </a:rPr>
              <a:t>https://github.com/hinault/bot-application-with-azure-cognitive-services</a:t>
            </a:r>
            <a:endParaRPr lang="fr-CA" sz="2400"/>
          </a:p>
        </p:txBody>
      </p:sp>
    </p:spTree>
    <p:extLst>
      <p:ext uri="{BB962C8B-B14F-4D97-AF65-F5344CB8AC3E}">
        <p14:creationId xmlns:p14="http://schemas.microsoft.com/office/powerpoint/2010/main" val="17440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err="1"/>
              <a:t>References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605704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fr-CA">
                <a:hlinkClick r:id="rId2"/>
              </a:rPr>
              <a:t>https://aischool.microsoft.com/</a:t>
            </a:r>
            <a:endParaRPr lang="fr-CA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CA">
                <a:hlinkClick r:id="rId3"/>
              </a:rPr>
              <a:t>https://github.com/hinault/bot-application-with-azure-cognitive-services</a:t>
            </a:r>
            <a:endParaRPr lang="fr-CA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CA">
                <a:hlinkClick r:id="rId4"/>
              </a:rPr>
              <a:t>https://www.luis.ai/</a:t>
            </a:r>
            <a:endParaRPr lang="fr-CA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CA">
                <a:hlinkClick r:id="rId5"/>
              </a:rPr>
              <a:t>https://qnamaker.ai/</a:t>
            </a:r>
            <a:endParaRPr lang="fr-CA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CA">
                <a:hlinkClick r:id="rId6"/>
              </a:rPr>
              <a:t>https://blog.botframework.com/</a:t>
            </a:r>
            <a:endParaRPr lang="fr-CA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CA">
                <a:hlinkClick r:id="rId7"/>
              </a:rPr>
              <a:t>https://github.com/Microsoft/BotFramework-Samples</a:t>
            </a:r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0084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1" y="1"/>
            <a:ext cx="12434712" cy="6994525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 bwMode="auto">
          <a:xfrm>
            <a:off x="881" y="0"/>
            <a:ext cx="12434712" cy="7020996"/>
          </a:xfrm>
          <a:prstGeom prst="rect">
            <a:avLst/>
          </a:prstGeom>
          <a:solidFill>
            <a:srgbClr val="000000">
              <a:alpha val="7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err="1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4497415" y="2470402"/>
            <a:ext cx="955778" cy="955778"/>
          </a:xfrm>
          <a:prstGeom prst="ellipse">
            <a:avLst/>
          </a:prstGeom>
          <a:solidFill>
            <a:schemeClr val="tx2">
              <a:alpha val="85000"/>
            </a:schemeClr>
          </a:solidFill>
          <a:ln w="19050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2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Shakey reasoning robot</a:t>
            </a:r>
          </a:p>
          <a:p>
            <a:pPr algn="ctr" defTabSz="951028" fontAlgn="base">
              <a:lnSpc>
                <a:spcPct val="90000"/>
              </a:lnSpc>
              <a:spcBef>
                <a:spcPts val="204"/>
              </a:spcBef>
              <a:spcAft>
                <a:spcPct val="0"/>
              </a:spcAft>
              <a:defRPr/>
            </a:pPr>
            <a:r>
              <a:rPr lang="en-US" sz="102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1969</a:t>
            </a:r>
          </a:p>
        </p:txBody>
      </p:sp>
      <p:sp>
        <p:nvSpPr>
          <p:cNvPr id="93" name="Oval 92"/>
          <p:cNvSpPr/>
          <p:nvPr/>
        </p:nvSpPr>
        <p:spPr bwMode="auto">
          <a:xfrm>
            <a:off x="2394679" y="3691396"/>
            <a:ext cx="955778" cy="955778"/>
          </a:xfrm>
          <a:prstGeom prst="ellipse">
            <a:avLst/>
          </a:prstGeom>
          <a:solidFill>
            <a:schemeClr val="tx2">
              <a:alpha val="85000"/>
            </a:schemeClr>
          </a:solidFill>
          <a:ln w="19050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2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AT&amp;T Voder</a:t>
            </a:r>
          </a:p>
          <a:p>
            <a:pPr algn="ctr" defTabSz="951028" fontAlgn="base">
              <a:lnSpc>
                <a:spcPct val="90000"/>
              </a:lnSpc>
              <a:spcBef>
                <a:spcPts val="204"/>
              </a:spcBef>
              <a:spcAft>
                <a:spcPct val="0"/>
              </a:spcAft>
              <a:defRPr/>
            </a:pPr>
            <a:r>
              <a:rPr lang="en-US" sz="102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1939</a:t>
            </a:r>
          </a:p>
        </p:txBody>
      </p:sp>
      <p:sp>
        <p:nvSpPr>
          <p:cNvPr id="94" name="Oval 93"/>
          <p:cNvSpPr/>
          <p:nvPr/>
        </p:nvSpPr>
        <p:spPr bwMode="auto">
          <a:xfrm>
            <a:off x="5416630" y="3938312"/>
            <a:ext cx="955778" cy="955778"/>
          </a:xfrm>
          <a:prstGeom prst="ellipse">
            <a:avLst/>
          </a:prstGeom>
          <a:solidFill>
            <a:schemeClr val="tx2">
              <a:alpha val="85000"/>
            </a:schemeClr>
          </a:solidFill>
          <a:ln w="19050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2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GUI </a:t>
            </a:r>
          </a:p>
          <a:p>
            <a:pPr algn="ctr" defTabSz="951028" fontAlgn="base">
              <a:lnSpc>
                <a:spcPct val="90000"/>
              </a:lnSpc>
              <a:spcBef>
                <a:spcPts val="204"/>
              </a:spcBef>
              <a:spcAft>
                <a:spcPct val="0"/>
              </a:spcAft>
              <a:defRPr/>
            </a:pPr>
            <a:r>
              <a:rPr lang="en-US" sz="102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1981</a:t>
            </a:r>
          </a:p>
        </p:txBody>
      </p:sp>
      <p:sp>
        <p:nvSpPr>
          <p:cNvPr id="95" name="Oval 94"/>
          <p:cNvSpPr/>
          <p:nvPr/>
        </p:nvSpPr>
        <p:spPr bwMode="auto">
          <a:xfrm>
            <a:off x="6138210" y="1813321"/>
            <a:ext cx="955778" cy="955778"/>
          </a:xfrm>
          <a:prstGeom prst="ellipse">
            <a:avLst/>
          </a:prstGeom>
          <a:solidFill>
            <a:schemeClr val="tx2">
              <a:alpha val="85000"/>
            </a:schemeClr>
          </a:solidFill>
          <a:ln w="19050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2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Sphinx voice </a:t>
            </a:r>
            <a:br>
              <a:rPr lang="en-US" sz="102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</a:br>
            <a:r>
              <a:rPr lang="en-US" sz="102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recognition</a:t>
            </a:r>
          </a:p>
          <a:p>
            <a:pPr algn="ctr" defTabSz="951028" fontAlgn="base">
              <a:lnSpc>
                <a:spcPct val="90000"/>
              </a:lnSpc>
              <a:spcBef>
                <a:spcPts val="204"/>
              </a:spcBef>
              <a:spcAft>
                <a:spcPct val="0"/>
              </a:spcAft>
              <a:defRPr/>
            </a:pPr>
            <a:r>
              <a:rPr lang="en-US" sz="102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1992</a:t>
            </a:r>
          </a:p>
        </p:txBody>
      </p:sp>
      <p:sp>
        <p:nvSpPr>
          <p:cNvPr id="96" name="Oval 95"/>
          <p:cNvSpPr/>
          <p:nvPr/>
        </p:nvSpPr>
        <p:spPr bwMode="auto">
          <a:xfrm>
            <a:off x="6737115" y="3269313"/>
            <a:ext cx="955778" cy="955778"/>
          </a:xfrm>
          <a:prstGeom prst="ellipse">
            <a:avLst/>
          </a:prstGeom>
          <a:solidFill>
            <a:schemeClr val="tx2">
              <a:alpha val="85000"/>
            </a:schemeClr>
          </a:solidFill>
          <a:ln w="19050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2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VaMP self-driving car </a:t>
            </a:r>
          </a:p>
          <a:p>
            <a:pPr algn="ctr" defTabSz="951028" fontAlgn="base">
              <a:lnSpc>
                <a:spcPct val="90000"/>
              </a:lnSpc>
              <a:spcBef>
                <a:spcPts val="204"/>
              </a:spcBef>
              <a:spcAft>
                <a:spcPct val="0"/>
              </a:spcAft>
              <a:defRPr/>
            </a:pPr>
            <a:r>
              <a:rPr lang="en-US" sz="102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1994</a:t>
            </a:r>
          </a:p>
        </p:txBody>
      </p:sp>
      <p:sp>
        <p:nvSpPr>
          <p:cNvPr id="97" name="Oval 96"/>
          <p:cNvSpPr/>
          <p:nvPr/>
        </p:nvSpPr>
        <p:spPr bwMode="auto">
          <a:xfrm>
            <a:off x="1329060" y="2500947"/>
            <a:ext cx="955778" cy="955778"/>
          </a:xfrm>
          <a:prstGeom prst="ellipse">
            <a:avLst/>
          </a:prstGeom>
          <a:solidFill>
            <a:schemeClr val="tx2">
              <a:alpha val="85000"/>
            </a:schemeClr>
          </a:solidFill>
          <a:ln w="19050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2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Grant calculator</a:t>
            </a:r>
          </a:p>
          <a:p>
            <a:pPr algn="ctr" defTabSz="951028" fontAlgn="base">
              <a:lnSpc>
                <a:spcPct val="90000"/>
              </a:lnSpc>
              <a:spcBef>
                <a:spcPts val="204"/>
              </a:spcBef>
              <a:spcAft>
                <a:spcPct val="0"/>
              </a:spcAft>
              <a:defRPr/>
            </a:pPr>
            <a:r>
              <a:rPr lang="en-US" sz="102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1877</a:t>
            </a:r>
          </a:p>
        </p:txBody>
      </p:sp>
      <p:sp>
        <p:nvSpPr>
          <p:cNvPr id="99" name="Rectangle 98"/>
          <p:cNvSpPr/>
          <p:nvPr/>
        </p:nvSpPr>
        <p:spPr>
          <a:xfrm>
            <a:off x="8026667" y="2819742"/>
            <a:ext cx="1804880" cy="295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51304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142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 Semibold" panose="020B0702040204020203" pitchFamily="34" charset="0"/>
              </a:rPr>
              <a:t>Compute power</a:t>
            </a:r>
          </a:p>
        </p:txBody>
      </p:sp>
      <p:sp>
        <p:nvSpPr>
          <p:cNvPr id="84" name="Freeform: Shape 83"/>
          <p:cNvSpPr/>
          <p:nvPr/>
        </p:nvSpPr>
        <p:spPr bwMode="auto">
          <a:xfrm>
            <a:off x="10269999" y="410288"/>
            <a:ext cx="2166846" cy="4240724"/>
          </a:xfrm>
          <a:custGeom>
            <a:avLst/>
            <a:gdLst>
              <a:gd name="connsiteX0" fmla="*/ 2124546 w 2124552"/>
              <a:gd name="connsiteY0" fmla="*/ 0 h 4309204"/>
              <a:gd name="connsiteX1" fmla="*/ 2120341 w 2124552"/>
              <a:gd name="connsiteY1" fmla="*/ 3735089 h 4309204"/>
              <a:gd name="connsiteX2" fmla="*/ 2120113 w 2124552"/>
              <a:gd name="connsiteY2" fmla="*/ 3963333 h 4309204"/>
              <a:gd name="connsiteX3" fmla="*/ 61596 w 2124552"/>
              <a:gd name="connsiteY3" fmla="*/ 4157950 h 4309204"/>
              <a:gd name="connsiteX4" fmla="*/ 66876 w 2124552"/>
              <a:gd name="connsiteY4" fmla="*/ 4184105 h 4309204"/>
              <a:gd name="connsiteX5" fmla="*/ 43140 w 2124552"/>
              <a:gd name="connsiteY5" fmla="*/ 4301675 h 4309204"/>
              <a:gd name="connsiteX6" fmla="*/ 39053 w 2124552"/>
              <a:gd name="connsiteY6" fmla="*/ 4309204 h 4309204"/>
              <a:gd name="connsiteX7" fmla="*/ 52064 w 2124552"/>
              <a:gd name="connsiteY7" fmla="*/ 4267289 h 4309204"/>
              <a:gd name="connsiteX8" fmla="*/ 58201 w 2124552"/>
              <a:gd name="connsiteY8" fmla="*/ 4206416 h 4309204"/>
              <a:gd name="connsiteX9" fmla="*/ 6616 w 2124552"/>
              <a:gd name="connsiteY9" fmla="*/ 4037540 h 4309204"/>
              <a:gd name="connsiteX10" fmla="*/ 0 w 2124552"/>
              <a:gd name="connsiteY10" fmla="*/ 4029521 h 4309204"/>
              <a:gd name="connsiteX11" fmla="*/ 2124546 w 2124552"/>
              <a:gd name="connsiteY11" fmla="*/ 0 h 4309204"/>
              <a:gd name="connsiteX0" fmla="*/ 2124546 w 2124552"/>
              <a:gd name="connsiteY0" fmla="*/ 0 h 4301675"/>
              <a:gd name="connsiteX1" fmla="*/ 2120341 w 2124552"/>
              <a:gd name="connsiteY1" fmla="*/ 3735089 h 4301675"/>
              <a:gd name="connsiteX2" fmla="*/ 2120113 w 2124552"/>
              <a:gd name="connsiteY2" fmla="*/ 3963333 h 4301675"/>
              <a:gd name="connsiteX3" fmla="*/ 61596 w 2124552"/>
              <a:gd name="connsiteY3" fmla="*/ 4157950 h 4301675"/>
              <a:gd name="connsiteX4" fmla="*/ 66876 w 2124552"/>
              <a:gd name="connsiteY4" fmla="*/ 4184105 h 4301675"/>
              <a:gd name="connsiteX5" fmla="*/ 43140 w 2124552"/>
              <a:gd name="connsiteY5" fmla="*/ 4301675 h 4301675"/>
              <a:gd name="connsiteX6" fmla="*/ 52064 w 2124552"/>
              <a:gd name="connsiteY6" fmla="*/ 4267289 h 4301675"/>
              <a:gd name="connsiteX7" fmla="*/ 58201 w 2124552"/>
              <a:gd name="connsiteY7" fmla="*/ 4206416 h 4301675"/>
              <a:gd name="connsiteX8" fmla="*/ 6616 w 2124552"/>
              <a:gd name="connsiteY8" fmla="*/ 4037540 h 4301675"/>
              <a:gd name="connsiteX9" fmla="*/ 0 w 2124552"/>
              <a:gd name="connsiteY9" fmla="*/ 4029521 h 4301675"/>
              <a:gd name="connsiteX10" fmla="*/ 2124546 w 2124552"/>
              <a:gd name="connsiteY10" fmla="*/ 0 h 4301675"/>
              <a:gd name="connsiteX0" fmla="*/ 2124546 w 2124552"/>
              <a:gd name="connsiteY0" fmla="*/ 0 h 4267289"/>
              <a:gd name="connsiteX1" fmla="*/ 2120341 w 2124552"/>
              <a:gd name="connsiteY1" fmla="*/ 3735089 h 4267289"/>
              <a:gd name="connsiteX2" fmla="*/ 2120113 w 2124552"/>
              <a:gd name="connsiteY2" fmla="*/ 3963333 h 4267289"/>
              <a:gd name="connsiteX3" fmla="*/ 61596 w 2124552"/>
              <a:gd name="connsiteY3" fmla="*/ 4157950 h 4267289"/>
              <a:gd name="connsiteX4" fmla="*/ 66876 w 2124552"/>
              <a:gd name="connsiteY4" fmla="*/ 4184105 h 4267289"/>
              <a:gd name="connsiteX5" fmla="*/ 52064 w 2124552"/>
              <a:gd name="connsiteY5" fmla="*/ 4267289 h 4267289"/>
              <a:gd name="connsiteX6" fmla="*/ 58201 w 2124552"/>
              <a:gd name="connsiteY6" fmla="*/ 4206416 h 4267289"/>
              <a:gd name="connsiteX7" fmla="*/ 6616 w 2124552"/>
              <a:gd name="connsiteY7" fmla="*/ 4037540 h 4267289"/>
              <a:gd name="connsiteX8" fmla="*/ 0 w 2124552"/>
              <a:gd name="connsiteY8" fmla="*/ 4029521 h 4267289"/>
              <a:gd name="connsiteX9" fmla="*/ 2124546 w 2124552"/>
              <a:gd name="connsiteY9" fmla="*/ 0 h 4267289"/>
              <a:gd name="connsiteX0" fmla="*/ 2124546 w 2124552"/>
              <a:gd name="connsiteY0" fmla="*/ 0 h 4214400"/>
              <a:gd name="connsiteX1" fmla="*/ 2120341 w 2124552"/>
              <a:gd name="connsiteY1" fmla="*/ 3735089 h 4214400"/>
              <a:gd name="connsiteX2" fmla="*/ 2120113 w 2124552"/>
              <a:gd name="connsiteY2" fmla="*/ 3963333 h 4214400"/>
              <a:gd name="connsiteX3" fmla="*/ 61596 w 2124552"/>
              <a:gd name="connsiteY3" fmla="*/ 4157950 h 4214400"/>
              <a:gd name="connsiteX4" fmla="*/ 66876 w 2124552"/>
              <a:gd name="connsiteY4" fmla="*/ 4184105 h 4214400"/>
              <a:gd name="connsiteX5" fmla="*/ 58201 w 2124552"/>
              <a:gd name="connsiteY5" fmla="*/ 4206416 h 4214400"/>
              <a:gd name="connsiteX6" fmla="*/ 6616 w 2124552"/>
              <a:gd name="connsiteY6" fmla="*/ 4037540 h 4214400"/>
              <a:gd name="connsiteX7" fmla="*/ 0 w 2124552"/>
              <a:gd name="connsiteY7" fmla="*/ 4029521 h 4214400"/>
              <a:gd name="connsiteX8" fmla="*/ 2124546 w 2124552"/>
              <a:gd name="connsiteY8" fmla="*/ 0 h 4214400"/>
              <a:gd name="connsiteX0" fmla="*/ 2124546 w 2124552"/>
              <a:gd name="connsiteY0" fmla="*/ 0 h 4184105"/>
              <a:gd name="connsiteX1" fmla="*/ 2120341 w 2124552"/>
              <a:gd name="connsiteY1" fmla="*/ 3735089 h 4184105"/>
              <a:gd name="connsiteX2" fmla="*/ 2120113 w 2124552"/>
              <a:gd name="connsiteY2" fmla="*/ 3963333 h 4184105"/>
              <a:gd name="connsiteX3" fmla="*/ 61596 w 2124552"/>
              <a:gd name="connsiteY3" fmla="*/ 4157950 h 4184105"/>
              <a:gd name="connsiteX4" fmla="*/ 66876 w 2124552"/>
              <a:gd name="connsiteY4" fmla="*/ 4184105 h 4184105"/>
              <a:gd name="connsiteX5" fmla="*/ 6616 w 2124552"/>
              <a:gd name="connsiteY5" fmla="*/ 4037540 h 4184105"/>
              <a:gd name="connsiteX6" fmla="*/ 0 w 2124552"/>
              <a:gd name="connsiteY6" fmla="*/ 4029521 h 4184105"/>
              <a:gd name="connsiteX7" fmla="*/ 2124546 w 2124552"/>
              <a:gd name="connsiteY7" fmla="*/ 0 h 4184105"/>
              <a:gd name="connsiteX0" fmla="*/ 2124546 w 2124552"/>
              <a:gd name="connsiteY0" fmla="*/ 0 h 4157950"/>
              <a:gd name="connsiteX1" fmla="*/ 2120341 w 2124552"/>
              <a:gd name="connsiteY1" fmla="*/ 3735089 h 4157950"/>
              <a:gd name="connsiteX2" fmla="*/ 2120113 w 2124552"/>
              <a:gd name="connsiteY2" fmla="*/ 3963333 h 4157950"/>
              <a:gd name="connsiteX3" fmla="*/ 61596 w 2124552"/>
              <a:gd name="connsiteY3" fmla="*/ 4157950 h 4157950"/>
              <a:gd name="connsiteX4" fmla="*/ 6616 w 2124552"/>
              <a:gd name="connsiteY4" fmla="*/ 4037540 h 4157950"/>
              <a:gd name="connsiteX5" fmla="*/ 0 w 2124552"/>
              <a:gd name="connsiteY5" fmla="*/ 4029521 h 4157950"/>
              <a:gd name="connsiteX6" fmla="*/ 2124546 w 2124552"/>
              <a:gd name="connsiteY6" fmla="*/ 0 h 4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552" h="4157950">
                <a:moveTo>
                  <a:pt x="2124546" y="0"/>
                </a:moveTo>
                <a:cubicBezTo>
                  <a:pt x="2124712" y="1431986"/>
                  <a:pt x="2121742" y="2490059"/>
                  <a:pt x="2120341" y="3735089"/>
                </a:cubicBezTo>
                <a:lnTo>
                  <a:pt x="2120113" y="3963333"/>
                </a:lnTo>
                <a:lnTo>
                  <a:pt x="61596" y="4157950"/>
                </a:lnTo>
                <a:lnTo>
                  <a:pt x="6616" y="4037540"/>
                </a:lnTo>
                <a:lnTo>
                  <a:pt x="0" y="4029521"/>
                </a:lnTo>
                <a:lnTo>
                  <a:pt x="2124546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solidFill>
              <a:schemeClr val="bg2"/>
            </a:solidFill>
          </a:ln>
        </p:spPr>
        <p:txBody>
          <a:bodyPr wrap="square" lIns="186521" tIns="149217" rIns="186521" bIns="149217" rtlCol="0">
            <a:noAutofit/>
          </a:bodyPr>
          <a:lstStyle/>
          <a:p>
            <a:pPr defTabSz="932597">
              <a:lnSpc>
                <a:spcPct val="90000"/>
              </a:lnSpc>
              <a:spcAft>
                <a:spcPts val="612"/>
              </a:spcAft>
              <a:defRPr/>
            </a:pPr>
            <a:endParaRPr lang="en-US" sz="2448" err="1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8946731" y="3429555"/>
            <a:ext cx="884816" cy="2958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51304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142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 Semibold" panose="020B0702040204020203" pitchFamily="34" charset="0"/>
              </a:rPr>
              <a:t>Big Data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8763619" y="2149384"/>
            <a:ext cx="1067928" cy="4975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51304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142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 Semibold" panose="020B0702040204020203" pitchFamily="34" charset="0"/>
              </a:rPr>
              <a:t>Powerful </a:t>
            </a:r>
            <a:br>
              <a:rPr lang="en-US" sz="142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</a:br>
            <a:r>
              <a:rPr lang="en-US" sz="142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 Semibold" panose="020B0702040204020203" pitchFamily="34" charset="0"/>
              </a:rPr>
              <a:t>a</a:t>
            </a:r>
            <a:r>
              <a:rPr lang="en-US" sz="1428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 Semibold" panose="020B0702040204020203" pitchFamily="34" charset="0"/>
              </a:rPr>
              <a:t>lgorithms</a:t>
            </a:r>
            <a:endParaRPr lang="en-US" sz="142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 Semibold" panose="020B0702040204020203" pitchFamily="34" charset="0"/>
            </a:endParaRPr>
          </a:p>
        </p:txBody>
      </p:sp>
      <p:grpSp>
        <p:nvGrpSpPr>
          <p:cNvPr id="102" name="Group 101"/>
          <p:cNvGrpSpPr/>
          <p:nvPr/>
        </p:nvGrpSpPr>
        <p:grpSpPr>
          <a:xfrm>
            <a:off x="10162564" y="978014"/>
            <a:ext cx="1885215" cy="3534702"/>
            <a:chOff x="10172391" y="1176480"/>
            <a:chExt cx="1848418" cy="3465709"/>
          </a:xfrm>
        </p:grpSpPr>
        <p:sp>
          <p:nvSpPr>
            <p:cNvPr id="103" name="Freeform 102"/>
            <p:cNvSpPr/>
            <p:nvPr/>
          </p:nvSpPr>
          <p:spPr bwMode="auto">
            <a:xfrm flipV="1">
              <a:off x="10236541" y="1176480"/>
              <a:ext cx="1784268" cy="3418002"/>
            </a:xfrm>
            <a:custGeom>
              <a:avLst/>
              <a:gdLst>
                <a:gd name="connsiteX0" fmla="*/ 0 w 3192378"/>
                <a:gd name="connsiteY0" fmla="*/ 0 h 818147"/>
                <a:gd name="connsiteX1" fmla="*/ 2374231 w 3192378"/>
                <a:gd name="connsiteY1" fmla="*/ 0 h 818147"/>
                <a:gd name="connsiteX2" fmla="*/ 3192378 w 3192378"/>
                <a:gd name="connsiteY2" fmla="*/ 818147 h 818147"/>
                <a:gd name="connsiteX0" fmla="*/ 0 w 4731315"/>
                <a:gd name="connsiteY0" fmla="*/ 0 h 2357084"/>
                <a:gd name="connsiteX1" fmla="*/ 2374231 w 4731315"/>
                <a:gd name="connsiteY1" fmla="*/ 0 h 2357084"/>
                <a:gd name="connsiteX2" fmla="*/ 4731315 w 4731315"/>
                <a:gd name="connsiteY2" fmla="*/ 2357084 h 2357084"/>
                <a:gd name="connsiteX0" fmla="*/ 0 w 5028302"/>
                <a:gd name="connsiteY0" fmla="*/ 6750 h 2357084"/>
                <a:gd name="connsiteX1" fmla="*/ 2671218 w 5028302"/>
                <a:gd name="connsiteY1" fmla="*/ 0 h 2357084"/>
                <a:gd name="connsiteX2" fmla="*/ 5028302 w 5028302"/>
                <a:gd name="connsiteY2" fmla="*/ 2357084 h 2357084"/>
                <a:gd name="connsiteX0" fmla="*/ 0 w 5183546"/>
                <a:gd name="connsiteY0" fmla="*/ 6750 h 2357084"/>
                <a:gd name="connsiteX1" fmla="*/ 2826462 w 5183546"/>
                <a:gd name="connsiteY1" fmla="*/ 0 h 2357084"/>
                <a:gd name="connsiteX2" fmla="*/ 5183546 w 5183546"/>
                <a:gd name="connsiteY2" fmla="*/ 2357084 h 2357084"/>
                <a:gd name="connsiteX0" fmla="*/ 0 w 2357084"/>
                <a:gd name="connsiteY0" fmla="*/ 0 h 2357084"/>
                <a:gd name="connsiteX1" fmla="*/ 2357084 w 2357084"/>
                <a:gd name="connsiteY1" fmla="*/ 2357084 h 23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7084" h="2357084">
                  <a:moveTo>
                    <a:pt x="0" y="0"/>
                  </a:moveTo>
                  <a:lnTo>
                    <a:pt x="2357084" y="2357084"/>
                  </a:lnTo>
                </a:path>
              </a:pathLst>
            </a:custGeom>
            <a:noFill/>
            <a:ln w="19050">
              <a:solidFill>
                <a:schemeClr val="bg2"/>
              </a:solidFill>
              <a:prstDash val="sysDash"/>
              <a:headEnd type="none" w="med" len="med"/>
              <a:tailEnd type="triangl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04" name="Freeform 103"/>
            <p:cNvSpPr/>
            <p:nvPr/>
          </p:nvSpPr>
          <p:spPr bwMode="auto">
            <a:xfrm flipV="1">
              <a:off x="10172391" y="1501713"/>
              <a:ext cx="1593735" cy="3053011"/>
            </a:xfrm>
            <a:custGeom>
              <a:avLst/>
              <a:gdLst>
                <a:gd name="connsiteX0" fmla="*/ 0 w 3192378"/>
                <a:gd name="connsiteY0" fmla="*/ 0 h 818147"/>
                <a:gd name="connsiteX1" fmla="*/ 2374231 w 3192378"/>
                <a:gd name="connsiteY1" fmla="*/ 0 h 818147"/>
                <a:gd name="connsiteX2" fmla="*/ 3192378 w 3192378"/>
                <a:gd name="connsiteY2" fmla="*/ 818147 h 818147"/>
                <a:gd name="connsiteX0" fmla="*/ 0 w 4731315"/>
                <a:gd name="connsiteY0" fmla="*/ 0 h 2357084"/>
                <a:gd name="connsiteX1" fmla="*/ 2374231 w 4731315"/>
                <a:gd name="connsiteY1" fmla="*/ 0 h 2357084"/>
                <a:gd name="connsiteX2" fmla="*/ 4731315 w 4731315"/>
                <a:gd name="connsiteY2" fmla="*/ 2357084 h 2357084"/>
                <a:gd name="connsiteX0" fmla="*/ 0 w 5028302"/>
                <a:gd name="connsiteY0" fmla="*/ 6750 h 2357084"/>
                <a:gd name="connsiteX1" fmla="*/ 2671218 w 5028302"/>
                <a:gd name="connsiteY1" fmla="*/ 0 h 2357084"/>
                <a:gd name="connsiteX2" fmla="*/ 5028302 w 5028302"/>
                <a:gd name="connsiteY2" fmla="*/ 2357084 h 2357084"/>
                <a:gd name="connsiteX0" fmla="*/ 0 w 5183546"/>
                <a:gd name="connsiteY0" fmla="*/ 6750 h 2357084"/>
                <a:gd name="connsiteX1" fmla="*/ 2826462 w 5183546"/>
                <a:gd name="connsiteY1" fmla="*/ 0 h 2357084"/>
                <a:gd name="connsiteX2" fmla="*/ 5183546 w 5183546"/>
                <a:gd name="connsiteY2" fmla="*/ 2357084 h 2357084"/>
                <a:gd name="connsiteX0" fmla="*/ 0 w 2357084"/>
                <a:gd name="connsiteY0" fmla="*/ 0 h 2357084"/>
                <a:gd name="connsiteX1" fmla="*/ 2357084 w 2357084"/>
                <a:gd name="connsiteY1" fmla="*/ 2357084 h 23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7084" h="2357084">
                  <a:moveTo>
                    <a:pt x="0" y="0"/>
                  </a:moveTo>
                  <a:lnTo>
                    <a:pt x="2357084" y="2357084"/>
                  </a:lnTo>
                </a:path>
              </a:pathLst>
            </a:custGeom>
            <a:noFill/>
            <a:ln w="19050">
              <a:solidFill>
                <a:schemeClr val="bg2"/>
              </a:solidFill>
              <a:prstDash val="sysDash"/>
              <a:headEnd type="none" w="med" len="med"/>
              <a:tailEnd type="triangl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05" name="Freeform 104"/>
            <p:cNvSpPr/>
            <p:nvPr/>
          </p:nvSpPr>
          <p:spPr bwMode="auto">
            <a:xfrm flipV="1">
              <a:off x="10283708" y="1411745"/>
              <a:ext cx="1700922" cy="3230444"/>
            </a:xfrm>
            <a:custGeom>
              <a:avLst/>
              <a:gdLst>
                <a:gd name="connsiteX0" fmla="*/ 0 w 3192378"/>
                <a:gd name="connsiteY0" fmla="*/ 0 h 818147"/>
                <a:gd name="connsiteX1" fmla="*/ 2374231 w 3192378"/>
                <a:gd name="connsiteY1" fmla="*/ 0 h 818147"/>
                <a:gd name="connsiteX2" fmla="*/ 3192378 w 3192378"/>
                <a:gd name="connsiteY2" fmla="*/ 818147 h 818147"/>
                <a:gd name="connsiteX0" fmla="*/ 0 w 4731315"/>
                <a:gd name="connsiteY0" fmla="*/ 0 h 2357084"/>
                <a:gd name="connsiteX1" fmla="*/ 2374231 w 4731315"/>
                <a:gd name="connsiteY1" fmla="*/ 0 h 2357084"/>
                <a:gd name="connsiteX2" fmla="*/ 4731315 w 4731315"/>
                <a:gd name="connsiteY2" fmla="*/ 2357084 h 2357084"/>
                <a:gd name="connsiteX0" fmla="*/ 0 w 5028302"/>
                <a:gd name="connsiteY0" fmla="*/ 6750 h 2357084"/>
                <a:gd name="connsiteX1" fmla="*/ 2671218 w 5028302"/>
                <a:gd name="connsiteY1" fmla="*/ 0 h 2357084"/>
                <a:gd name="connsiteX2" fmla="*/ 5028302 w 5028302"/>
                <a:gd name="connsiteY2" fmla="*/ 2357084 h 2357084"/>
                <a:gd name="connsiteX0" fmla="*/ 0 w 5183546"/>
                <a:gd name="connsiteY0" fmla="*/ 6750 h 2357084"/>
                <a:gd name="connsiteX1" fmla="*/ 2826462 w 5183546"/>
                <a:gd name="connsiteY1" fmla="*/ 0 h 2357084"/>
                <a:gd name="connsiteX2" fmla="*/ 5183546 w 5183546"/>
                <a:gd name="connsiteY2" fmla="*/ 2357084 h 2357084"/>
                <a:gd name="connsiteX0" fmla="*/ 0 w 2357084"/>
                <a:gd name="connsiteY0" fmla="*/ 0 h 2357084"/>
                <a:gd name="connsiteX1" fmla="*/ 2357084 w 2357084"/>
                <a:gd name="connsiteY1" fmla="*/ 2357084 h 23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7084" h="2357084">
                  <a:moveTo>
                    <a:pt x="0" y="0"/>
                  </a:moveTo>
                  <a:lnTo>
                    <a:pt x="2357084" y="2357084"/>
                  </a:lnTo>
                </a:path>
              </a:pathLst>
            </a:custGeom>
            <a:noFill/>
            <a:ln w="19050">
              <a:solidFill>
                <a:schemeClr val="bg2"/>
              </a:solidFill>
              <a:prstDash val="sysDash"/>
              <a:headEnd type="none" w="med" len="med"/>
              <a:tailEnd type="triangl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9717526" y="4400611"/>
            <a:ext cx="620105" cy="616117"/>
            <a:chOff x="9055598" y="1924971"/>
            <a:chExt cx="1156011" cy="1148576"/>
          </a:xfrm>
        </p:grpSpPr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H="1" flipV="1">
              <a:off x="9055598" y="1951674"/>
              <a:ext cx="1149350" cy="1112978"/>
            </a:xfrm>
            <a:prstGeom prst="rect">
              <a:avLst/>
            </a:prstGeom>
          </p:spPr>
        </p:pic>
        <p:sp>
          <p:nvSpPr>
            <p:cNvPr id="108" name="Oval 107"/>
            <p:cNvSpPr/>
            <p:nvPr/>
          </p:nvSpPr>
          <p:spPr bwMode="auto">
            <a:xfrm>
              <a:off x="9063033" y="1924971"/>
              <a:ext cx="1148576" cy="1148576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110" name="Straight Connector 109"/>
          <p:cNvCxnSpPr>
            <a:cxnSpLocks/>
          </p:cNvCxnSpPr>
          <p:nvPr/>
        </p:nvCxnSpPr>
        <p:spPr>
          <a:xfrm>
            <a:off x="10025792" y="2389844"/>
            <a:ext cx="0" cy="1983336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/>
          <p:nvPr/>
        </p:nvSpPr>
        <p:spPr bwMode="auto">
          <a:xfrm>
            <a:off x="9928987" y="2303053"/>
            <a:ext cx="186521" cy="186521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2" name="Oval 111"/>
          <p:cNvSpPr/>
          <p:nvPr/>
        </p:nvSpPr>
        <p:spPr bwMode="auto">
          <a:xfrm>
            <a:off x="9928987" y="2877667"/>
            <a:ext cx="186521" cy="186521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3" name="Oval 112"/>
          <p:cNvSpPr/>
          <p:nvPr/>
        </p:nvSpPr>
        <p:spPr bwMode="auto">
          <a:xfrm>
            <a:off x="9928987" y="3473755"/>
            <a:ext cx="186521" cy="186521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4" name="Straight Connector 113"/>
          <p:cNvCxnSpPr>
            <a:cxnSpLocks/>
          </p:cNvCxnSpPr>
          <p:nvPr/>
        </p:nvCxnSpPr>
        <p:spPr>
          <a:xfrm>
            <a:off x="1795576" y="3465320"/>
            <a:ext cx="0" cy="2111020"/>
          </a:xfrm>
          <a:prstGeom prst="line">
            <a:avLst/>
          </a:prstGeom>
          <a:ln w="12700">
            <a:solidFill>
              <a:schemeClr val="bg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cxnSpLocks/>
          </p:cNvCxnSpPr>
          <p:nvPr/>
        </p:nvCxnSpPr>
        <p:spPr>
          <a:xfrm>
            <a:off x="2859616" y="4654190"/>
            <a:ext cx="0" cy="922150"/>
          </a:xfrm>
          <a:prstGeom prst="line">
            <a:avLst/>
          </a:prstGeom>
          <a:ln w="12700">
            <a:solidFill>
              <a:schemeClr val="bg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cxnSpLocks/>
          </p:cNvCxnSpPr>
          <p:nvPr/>
        </p:nvCxnSpPr>
        <p:spPr>
          <a:xfrm>
            <a:off x="4975304" y="3427926"/>
            <a:ext cx="0" cy="2148413"/>
          </a:xfrm>
          <a:prstGeom prst="line">
            <a:avLst/>
          </a:prstGeom>
          <a:ln w="12700">
            <a:solidFill>
              <a:schemeClr val="bg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cxnSpLocks/>
          </p:cNvCxnSpPr>
          <p:nvPr/>
        </p:nvCxnSpPr>
        <p:spPr>
          <a:xfrm>
            <a:off x="5896280" y="4890359"/>
            <a:ext cx="0" cy="685980"/>
          </a:xfrm>
          <a:prstGeom prst="line">
            <a:avLst/>
          </a:prstGeom>
          <a:ln w="12700">
            <a:solidFill>
              <a:schemeClr val="bg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cxnSpLocks/>
          </p:cNvCxnSpPr>
          <p:nvPr/>
        </p:nvCxnSpPr>
        <p:spPr>
          <a:xfrm>
            <a:off x="6604726" y="2767773"/>
            <a:ext cx="0" cy="2808566"/>
          </a:xfrm>
          <a:prstGeom prst="line">
            <a:avLst/>
          </a:prstGeom>
          <a:ln w="12700">
            <a:solidFill>
              <a:schemeClr val="bg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cxnSpLocks/>
          </p:cNvCxnSpPr>
          <p:nvPr/>
        </p:nvCxnSpPr>
        <p:spPr>
          <a:xfrm>
            <a:off x="7215004" y="4225090"/>
            <a:ext cx="0" cy="1351249"/>
          </a:xfrm>
          <a:prstGeom prst="line">
            <a:avLst/>
          </a:prstGeom>
          <a:ln w="12700">
            <a:solidFill>
              <a:schemeClr val="bg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reeform: Shape 87"/>
          <p:cNvSpPr/>
          <p:nvPr/>
        </p:nvSpPr>
        <p:spPr bwMode="auto">
          <a:xfrm>
            <a:off x="637550" y="4452093"/>
            <a:ext cx="11799296" cy="1148107"/>
          </a:xfrm>
          <a:custGeom>
            <a:avLst/>
            <a:gdLst>
              <a:gd name="connsiteX0" fmla="*/ 11568987 w 11568987"/>
              <a:gd name="connsiteY0" fmla="*/ 0 h 1125697"/>
              <a:gd name="connsiteX1" fmla="*/ 11568987 w 11568987"/>
              <a:gd name="connsiteY1" fmla="*/ 1105538 h 1125697"/>
              <a:gd name="connsiteX2" fmla="*/ 9191698 w 11568987"/>
              <a:gd name="connsiteY2" fmla="*/ 1105538 h 1125697"/>
              <a:gd name="connsiteX3" fmla="*/ 9191698 w 11568987"/>
              <a:gd name="connsiteY3" fmla="*/ 906404 h 1125697"/>
              <a:gd name="connsiteX4" fmla="*/ 9190469 w 11568987"/>
              <a:gd name="connsiteY4" fmla="*/ 906407 h 1125697"/>
              <a:gd name="connsiteX5" fmla="*/ 9190469 w 11568987"/>
              <a:gd name="connsiteY5" fmla="*/ 1105538 h 1125697"/>
              <a:gd name="connsiteX6" fmla="*/ 42333 w 11568987"/>
              <a:gd name="connsiteY6" fmla="*/ 1125697 h 1125697"/>
              <a:gd name="connsiteX7" fmla="*/ 0 w 11568987"/>
              <a:gd name="connsiteY7" fmla="*/ 1091576 h 1125697"/>
              <a:gd name="connsiteX8" fmla="*/ 8907725 w 11568987"/>
              <a:gd name="connsiteY8" fmla="*/ 267416 h 1125697"/>
              <a:gd name="connsiteX9" fmla="*/ 8926633 w 11568987"/>
              <a:gd name="connsiteY9" fmla="*/ 361073 h 1125697"/>
              <a:gd name="connsiteX10" fmla="*/ 9115124 w 11568987"/>
              <a:gd name="connsiteY10" fmla="*/ 531970 h 1125697"/>
              <a:gd name="connsiteX11" fmla="*/ 9190469 w 11568987"/>
              <a:gd name="connsiteY11" fmla="*/ 543361 h 1125697"/>
              <a:gd name="connsiteX12" fmla="*/ 9190469 w 11568987"/>
              <a:gd name="connsiteY12" fmla="*/ 716581 h 1125697"/>
              <a:gd name="connsiteX13" fmla="*/ 9191698 w 11568987"/>
              <a:gd name="connsiteY13" fmla="*/ 716468 h 1125697"/>
              <a:gd name="connsiteX14" fmla="*/ 9191698 w 11568987"/>
              <a:gd name="connsiteY14" fmla="*/ 521467 h 1125697"/>
              <a:gd name="connsiteX15" fmla="*/ 9209265 w 11568987"/>
              <a:gd name="connsiteY15" fmla="*/ 523238 h 1125697"/>
              <a:gd name="connsiteX16" fmla="*/ 9511311 w 11568987"/>
              <a:gd name="connsiteY16" fmla="*/ 221192 h 1125697"/>
              <a:gd name="connsiteX17" fmla="*/ 9506031 w 11568987"/>
              <a:gd name="connsiteY17" fmla="*/ 195037 h 1125697"/>
              <a:gd name="connsiteX0" fmla="*/ 11568987 w 11568987"/>
              <a:gd name="connsiteY0" fmla="*/ 0 h 1125697"/>
              <a:gd name="connsiteX1" fmla="*/ 11568987 w 11568987"/>
              <a:gd name="connsiteY1" fmla="*/ 1105538 h 1125697"/>
              <a:gd name="connsiteX2" fmla="*/ 9191698 w 11568987"/>
              <a:gd name="connsiteY2" fmla="*/ 1105538 h 1125697"/>
              <a:gd name="connsiteX3" fmla="*/ 9191698 w 11568987"/>
              <a:gd name="connsiteY3" fmla="*/ 906404 h 1125697"/>
              <a:gd name="connsiteX4" fmla="*/ 9190469 w 11568987"/>
              <a:gd name="connsiteY4" fmla="*/ 1105538 h 1125697"/>
              <a:gd name="connsiteX5" fmla="*/ 42333 w 11568987"/>
              <a:gd name="connsiteY5" fmla="*/ 1125697 h 1125697"/>
              <a:gd name="connsiteX6" fmla="*/ 0 w 11568987"/>
              <a:gd name="connsiteY6" fmla="*/ 1091576 h 1125697"/>
              <a:gd name="connsiteX7" fmla="*/ 8907725 w 11568987"/>
              <a:gd name="connsiteY7" fmla="*/ 267416 h 1125697"/>
              <a:gd name="connsiteX8" fmla="*/ 8926633 w 11568987"/>
              <a:gd name="connsiteY8" fmla="*/ 361073 h 1125697"/>
              <a:gd name="connsiteX9" fmla="*/ 9115124 w 11568987"/>
              <a:gd name="connsiteY9" fmla="*/ 531970 h 1125697"/>
              <a:gd name="connsiteX10" fmla="*/ 9190469 w 11568987"/>
              <a:gd name="connsiteY10" fmla="*/ 543361 h 1125697"/>
              <a:gd name="connsiteX11" fmla="*/ 9190469 w 11568987"/>
              <a:gd name="connsiteY11" fmla="*/ 716581 h 1125697"/>
              <a:gd name="connsiteX12" fmla="*/ 9191698 w 11568987"/>
              <a:gd name="connsiteY12" fmla="*/ 716468 h 1125697"/>
              <a:gd name="connsiteX13" fmla="*/ 9191698 w 11568987"/>
              <a:gd name="connsiteY13" fmla="*/ 521467 h 1125697"/>
              <a:gd name="connsiteX14" fmla="*/ 9209265 w 11568987"/>
              <a:gd name="connsiteY14" fmla="*/ 523238 h 1125697"/>
              <a:gd name="connsiteX15" fmla="*/ 9511311 w 11568987"/>
              <a:gd name="connsiteY15" fmla="*/ 221192 h 1125697"/>
              <a:gd name="connsiteX16" fmla="*/ 9506031 w 11568987"/>
              <a:gd name="connsiteY16" fmla="*/ 195037 h 1125697"/>
              <a:gd name="connsiteX17" fmla="*/ 11568987 w 11568987"/>
              <a:gd name="connsiteY17" fmla="*/ 0 h 1125697"/>
              <a:gd name="connsiteX0" fmla="*/ 11568987 w 11568987"/>
              <a:gd name="connsiteY0" fmla="*/ 0 h 1125697"/>
              <a:gd name="connsiteX1" fmla="*/ 11568987 w 11568987"/>
              <a:gd name="connsiteY1" fmla="*/ 1105538 h 1125697"/>
              <a:gd name="connsiteX2" fmla="*/ 9191698 w 11568987"/>
              <a:gd name="connsiteY2" fmla="*/ 1105538 h 1125697"/>
              <a:gd name="connsiteX3" fmla="*/ 9190469 w 11568987"/>
              <a:gd name="connsiteY3" fmla="*/ 1105538 h 1125697"/>
              <a:gd name="connsiteX4" fmla="*/ 42333 w 11568987"/>
              <a:gd name="connsiteY4" fmla="*/ 1125697 h 1125697"/>
              <a:gd name="connsiteX5" fmla="*/ 0 w 11568987"/>
              <a:gd name="connsiteY5" fmla="*/ 1091576 h 1125697"/>
              <a:gd name="connsiteX6" fmla="*/ 8907725 w 11568987"/>
              <a:gd name="connsiteY6" fmla="*/ 267416 h 1125697"/>
              <a:gd name="connsiteX7" fmla="*/ 8926633 w 11568987"/>
              <a:gd name="connsiteY7" fmla="*/ 361073 h 1125697"/>
              <a:gd name="connsiteX8" fmla="*/ 9115124 w 11568987"/>
              <a:gd name="connsiteY8" fmla="*/ 531970 h 1125697"/>
              <a:gd name="connsiteX9" fmla="*/ 9190469 w 11568987"/>
              <a:gd name="connsiteY9" fmla="*/ 543361 h 1125697"/>
              <a:gd name="connsiteX10" fmla="*/ 9190469 w 11568987"/>
              <a:gd name="connsiteY10" fmla="*/ 716581 h 1125697"/>
              <a:gd name="connsiteX11" fmla="*/ 9191698 w 11568987"/>
              <a:gd name="connsiteY11" fmla="*/ 716468 h 1125697"/>
              <a:gd name="connsiteX12" fmla="*/ 9191698 w 11568987"/>
              <a:gd name="connsiteY12" fmla="*/ 521467 h 1125697"/>
              <a:gd name="connsiteX13" fmla="*/ 9209265 w 11568987"/>
              <a:gd name="connsiteY13" fmla="*/ 523238 h 1125697"/>
              <a:gd name="connsiteX14" fmla="*/ 9511311 w 11568987"/>
              <a:gd name="connsiteY14" fmla="*/ 221192 h 1125697"/>
              <a:gd name="connsiteX15" fmla="*/ 9506031 w 11568987"/>
              <a:gd name="connsiteY15" fmla="*/ 195037 h 1125697"/>
              <a:gd name="connsiteX16" fmla="*/ 11568987 w 11568987"/>
              <a:gd name="connsiteY16" fmla="*/ 0 h 1125697"/>
              <a:gd name="connsiteX0" fmla="*/ 11568987 w 11568987"/>
              <a:gd name="connsiteY0" fmla="*/ 0 h 1125697"/>
              <a:gd name="connsiteX1" fmla="*/ 11568987 w 11568987"/>
              <a:gd name="connsiteY1" fmla="*/ 1105538 h 1125697"/>
              <a:gd name="connsiteX2" fmla="*/ 9191698 w 11568987"/>
              <a:gd name="connsiteY2" fmla="*/ 1105538 h 1125697"/>
              <a:gd name="connsiteX3" fmla="*/ 42333 w 11568987"/>
              <a:gd name="connsiteY3" fmla="*/ 1125697 h 1125697"/>
              <a:gd name="connsiteX4" fmla="*/ 0 w 11568987"/>
              <a:gd name="connsiteY4" fmla="*/ 1091576 h 1125697"/>
              <a:gd name="connsiteX5" fmla="*/ 8907725 w 11568987"/>
              <a:gd name="connsiteY5" fmla="*/ 267416 h 1125697"/>
              <a:gd name="connsiteX6" fmla="*/ 8926633 w 11568987"/>
              <a:gd name="connsiteY6" fmla="*/ 361073 h 1125697"/>
              <a:gd name="connsiteX7" fmla="*/ 9115124 w 11568987"/>
              <a:gd name="connsiteY7" fmla="*/ 531970 h 1125697"/>
              <a:gd name="connsiteX8" fmla="*/ 9190469 w 11568987"/>
              <a:gd name="connsiteY8" fmla="*/ 543361 h 1125697"/>
              <a:gd name="connsiteX9" fmla="*/ 9190469 w 11568987"/>
              <a:gd name="connsiteY9" fmla="*/ 716581 h 1125697"/>
              <a:gd name="connsiteX10" fmla="*/ 9191698 w 11568987"/>
              <a:gd name="connsiteY10" fmla="*/ 716468 h 1125697"/>
              <a:gd name="connsiteX11" fmla="*/ 9191698 w 11568987"/>
              <a:gd name="connsiteY11" fmla="*/ 521467 h 1125697"/>
              <a:gd name="connsiteX12" fmla="*/ 9209265 w 11568987"/>
              <a:gd name="connsiteY12" fmla="*/ 523238 h 1125697"/>
              <a:gd name="connsiteX13" fmla="*/ 9511311 w 11568987"/>
              <a:gd name="connsiteY13" fmla="*/ 221192 h 1125697"/>
              <a:gd name="connsiteX14" fmla="*/ 9506031 w 11568987"/>
              <a:gd name="connsiteY14" fmla="*/ 195037 h 1125697"/>
              <a:gd name="connsiteX15" fmla="*/ 11568987 w 11568987"/>
              <a:gd name="connsiteY15" fmla="*/ 0 h 1125697"/>
              <a:gd name="connsiteX0" fmla="*/ 11568987 w 11568987"/>
              <a:gd name="connsiteY0" fmla="*/ 0 h 1125697"/>
              <a:gd name="connsiteX1" fmla="*/ 11568987 w 11568987"/>
              <a:gd name="connsiteY1" fmla="*/ 1105538 h 1125697"/>
              <a:gd name="connsiteX2" fmla="*/ 42333 w 11568987"/>
              <a:gd name="connsiteY2" fmla="*/ 1125697 h 1125697"/>
              <a:gd name="connsiteX3" fmla="*/ 0 w 11568987"/>
              <a:gd name="connsiteY3" fmla="*/ 1091576 h 1125697"/>
              <a:gd name="connsiteX4" fmla="*/ 8907725 w 11568987"/>
              <a:gd name="connsiteY4" fmla="*/ 267416 h 1125697"/>
              <a:gd name="connsiteX5" fmla="*/ 8926633 w 11568987"/>
              <a:gd name="connsiteY5" fmla="*/ 361073 h 1125697"/>
              <a:gd name="connsiteX6" fmla="*/ 9115124 w 11568987"/>
              <a:gd name="connsiteY6" fmla="*/ 531970 h 1125697"/>
              <a:gd name="connsiteX7" fmla="*/ 9190469 w 11568987"/>
              <a:gd name="connsiteY7" fmla="*/ 543361 h 1125697"/>
              <a:gd name="connsiteX8" fmla="*/ 9190469 w 11568987"/>
              <a:gd name="connsiteY8" fmla="*/ 716581 h 1125697"/>
              <a:gd name="connsiteX9" fmla="*/ 9191698 w 11568987"/>
              <a:gd name="connsiteY9" fmla="*/ 716468 h 1125697"/>
              <a:gd name="connsiteX10" fmla="*/ 9191698 w 11568987"/>
              <a:gd name="connsiteY10" fmla="*/ 521467 h 1125697"/>
              <a:gd name="connsiteX11" fmla="*/ 9209265 w 11568987"/>
              <a:gd name="connsiteY11" fmla="*/ 523238 h 1125697"/>
              <a:gd name="connsiteX12" fmla="*/ 9511311 w 11568987"/>
              <a:gd name="connsiteY12" fmla="*/ 221192 h 1125697"/>
              <a:gd name="connsiteX13" fmla="*/ 9506031 w 11568987"/>
              <a:gd name="connsiteY13" fmla="*/ 195037 h 1125697"/>
              <a:gd name="connsiteX14" fmla="*/ 11568987 w 11568987"/>
              <a:gd name="connsiteY14" fmla="*/ 0 h 1125697"/>
              <a:gd name="connsiteX0" fmla="*/ 11568987 w 11568987"/>
              <a:gd name="connsiteY0" fmla="*/ 0 h 1125697"/>
              <a:gd name="connsiteX1" fmla="*/ 11568987 w 11568987"/>
              <a:gd name="connsiteY1" fmla="*/ 1105538 h 1125697"/>
              <a:gd name="connsiteX2" fmla="*/ 42333 w 11568987"/>
              <a:gd name="connsiteY2" fmla="*/ 1125697 h 1125697"/>
              <a:gd name="connsiteX3" fmla="*/ 0 w 11568987"/>
              <a:gd name="connsiteY3" fmla="*/ 1091576 h 1125697"/>
              <a:gd name="connsiteX4" fmla="*/ 8907725 w 11568987"/>
              <a:gd name="connsiteY4" fmla="*/ 267416 h 1125697"/>
              <a:gd name="connsiteX5" fmla="*/ 8926633 w 11568987"/>
              <a:gd name="connsiteY5" fmla="*/ 361073 h 1125697"/>
              <a:gd name="connsiteX6" fmla="*/ 9115124 w 11568987"/>
              <a:gd name="connsiteY6" fmla="*/ 531970 h 1125697"/>
              <a:gd name="connsiteX7" fmla="*/ 9190469 w 11568987"/>
              <a:gd name="connsiteY7" fmla="*/ 543361 h 1125697"/>
              <a:gd name="connsiteX8" fmla="*/ 9190469 w 11568987"/>
              <a:gd name="connsiteY8" fmla="*/ 716581 h 1125697"/>
              <a:gd name="connsiteX9" fmla="*/ 9191698 w 11568987"/>
              <a:gd name="connsiteY9" fmla="*/ 521467 h 1125697"/>
              <a:gd name="connsiteX10" fmla="*/ 9209265 w 11568987"/>
              <a:gd name="connsiteY10" fmla="*/ 523238 h 1125697"/>
              <a:gd name="connsiteX11" fmla="*/ 9511311 w 11568987"/>
              <a:gd name="connsiteY11" fmla="*/ 221192 h 1125697"/>
              <a:gd name="connsiteX12" fmla="*/ 9506031 w 11568987"/>
              <a:gd name="connsiteY12" fmla="*/ 195037 h 1125697"/>
              <a:gd name="connsiteX13" fmla="*/ 11568987 w 11568987"/>
              <a:gd name="connsiteY13" fmla="*/ 0 h 1125697"/>
              <a:gd name="connsiteX0" fmla="*/ 11568987 w 11568987"/>
              <a:gd name="connsiteY0" fmla="*/ 0 h 1125697"/>
              <a:gd name="connsiteX1" fmla="*/ 11568987 w 11568987"/>
              <a:gd name="connsiteY1" fmla="*/ 1105538 h 1125697"/>
              <a:gd name="connsiteX2" fmla="*/ 42333 w 11568987"/>
              <a:gd name="connsiteY2" fmla="*/ 1125697 h 1125697"/>
              <a:gd name="connsiteX3" fmla="*/ 0 w 11568987"/>
              <a:gd name="connsiteY3" fmla="*/ 1091576 h 1125697"/>
              <a:gd name="connsiteX4" fmla="*/ 8907725 w 11568987"/>
              <a:gd name="connsiteY4" fmla="*/ 267416 h 1125697"/>
              <a:gd name="connsiteX5" fmla="*/ 8926633 w 11568987"/>
              <a:gd name="connsiteY5" fmla="*/ 361073 h 1125697"/>
              <a:gd name="connsiteX6" fmla="*/ 9115124 w 11568987"/>
              <a:gd name="connsiteY6" fmla="*/ 531970 h 1125697"/>
              <a:gd name="connsiteX7" fmla="*/ 9190469 w 11568987"/>
              <a:gd name="connsiteY7" fmla="*/ 543361 h 1125697"/>
              <a:gd name="connsiteX8" fmla="*/ 9191698 w 11568987"/>
              <a:gd name="connsiteY8" fmla="*/ 521467 h 1125697"/>
              <a:gd name="connsiteX9" fmla="*/ 9209265 w 11568987"/>
              <a:gd name="connsiteY9" fmla="*/ 523238 h 1125697"/>
              <a:gd name="connsiteX10" fmla="*/ 9511311 w 11568987"/>
              <a:gd name="connsiteY10" fmla="*/ 221192 h 1125697"/>
              <a:gd name="connsiteX11" fmla="*/ 9506031 w 11568987"/>
              <a:gd name="connsiteY11" fmla="*/ 195037 h 1125697"/>
              <a:gd name="connsiteX12" fmla="*/ 11568987 w 11568987"/>
              <a:gd name="connsiteY12" fmla="*/ 0 h 112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568987" h="1125697">
                <a:moveTo>
                  <a:pt x="11568987" y="0"/>
                </a:moveTo>
                <a:lnTo>
                  <a:pt x="11568987" y="1105538"/>
                </a:lnTo>
                <a:lnTo>
                  <a:pt x="42333" y="1125697"/>
                </a:lnTo>
                <a:lnTo>
                  <a:pt x="0" y="1091576"/>
                </a:lnTo>
                <a:lnTo>
                  <a:pt x="8907725" y="267416"/>
                </a:lnTo>
                <a:lnTo>
                  <a:pt x="8926633" y="361073"/>
                </a:lnTo>
                <a:cubicBezTo>
                  <a:pt x="8961023" y="442380"/>
                  <a:pt x="9030002" y="505494"/>
                  <a:pt x="9115124" y="531970"/>
                </a:cubicBezTo>
                <a:lnTo>
                  <a:pt x="9190469" y="543361"/>
                </a:lnTo>
                <a:cubicBezTo>
                  <a:pt x="9190879" y="536063"/>
                  <a:pt x="9191288" y="528765"/>
                  <a:pt x="9191698" y="521467"/>
                </a:cubicBezTo>
                <a:lnTo>
                  <a:pt x="9209265" y="523238"/>
                </a:lnTo>
                <a:cubicBezTo>
                  <a:pt x="9376080" y="523238"/>
                  <a:pt x="9511311" y="388007"/>
                  <a:pt x="9511311" y="221192"/>
                </a:cubicBezTo>
                <a:lnTo>
                  <a:pt x="9506031" y="195037"/>
                </a:lnTo>
                <a:lnTo>
                  <a:pt x="11568987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txBody>
          <a:bodyPr wrap="square" lIns="186521" tIns="149217" rIns="186521" bIns="149217" rtlCol="0">
            <a:noAutofit/>
          </a:bodyPr>
          <a:lstStyle/>
          <a:p>
            <a:pPr defTabSz="932597">
              <a:lnSpc>
                <a:spcPct val="90000"/>
              </a:lnSpc>
              <a:spcAft>
                <a:spcPts val="612"/>
              </a:spcAft>
              <a:defRPr/>
            </a:pPr>
            <a:endParaRPr lang="en-US" sz="2448" err="1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153" name="Rectangle 152"/>
          <p:cNvSpPr/>
          <p:nvPr/>
        </p:nvSpPr>
        <p:spPr bwMode="auto">
          <a:xfrm>
            <a:off x="883" y="5586761"/>
            <a:ext cx="12434711" cy="1419817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2" name="Straight Arrow Connector 121"/>
          <p:cNvCxnSpPr/>
          <p:nvPr/>
        </p:nvCxnSpPr>
        <p:spPr>
          <a:xfrm flipV="1">
            <a:off x="881" y="5576340"/>
            <a:ext cx="12162043" cy="13487"/>
          </a:xfrm>
          <a:prstGeom prst="straightConnector1">
            <a:avLst/>
          </a:prstGeom>
          <a:ln w="19050">
            <a:solidFill>
              <a:schemeClr val="bg1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22"/>
          <p:cNvSpPr/>
          <p:nvPr/>
        </p:nvSpPr>
        <p:spPr bwMode="auto">
          <a:xfrm>
            <a:off x="9928987" y="5489491"/>
            <a:ext cx="186521" cy="186521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556322" y="5770855"/>
            <a:ext cx="1585426" cy="373041"/>
          </a:xfrm>
          <a:prstGeom prst="rect">
            <a:avLst/>
          </a:prstGeom>
          <a:noFill/>
          <a:ln>
            <a:noFill/>
          </a:ln>
        </p:spPr>
        <p:txBody>
          <a:bodyPr wrap="square" lIns="186521" tIns="0" rIns="186521" bIns="0" rtlCol="0" anchor="ctr">
            <a:noAutofit/>
          </a:bodyPr>
          <a:lstStyle/>
          <a:p>
            <a:pPr defTabSz="932597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1428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Mechanical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756309" y="5770855"/>
            <a:ext cx="1585426" cy="373041"/>
          </a:xfrm>
          <a:prstGeom prst="rect">
            <a:avLst/>
          </a:prstGeom>
          <a:noFill/>
          <a:ln>
            <a:noFill/>
          </a:ln>
        </p:spPr>
        <p:txBody>
          <a:bodyPr wrap="square" lIns="186521" tIns="0" rIns="186521" bIns="0" rtlCol="0" anchor="ctr">
            <a:noAutofit/>
          </a:bodyPr>
          <a:lstStyle/>
          <a:p>
            <a:pPr defTabSz="932597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1428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Electronics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5381701" y="5770855"/>
            <a:ext cx="1585426" cy="373041"/>
          </a:xfrm>
          <a:prstGeom prst="rect">
            <a:avLst/>
          </a:prstGeom>
          <a:noFill/>
          <a:ln>
            <a:noFill/>
          </a:ln>
        </p:spPr>
        <p:txBody>
          <a:bodyPr wrap="square" lIns="186521" tIns="0" rIns="186521" bIns="0" rtlCol="0" anchor="ctr">
            <a:noAutofit/>
          </a:bodyPr>
          <a:lstStyle/>
          <a:p>
            <a:pPr defTabSz="932597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1428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Computers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9989284" y="5770855"/>
            <a:ext cx="1585426" cy="373041"/>
          </a:xfrm>
          <a:prstGeom prst="rect">
            <a:avLst/>
          </a:prstGeom>
          <a:noFill/>
          <a:ln>
            <a:noFill/>
          </a:ln>
        </p:spPr>
        <p:txBody>
          <a:bodyPr wrap="square" lIns="186521" tIns="0" rIns="186521" bIns="0" rtlCol="0" anchor="ctr">
            <a:noAutofit/>
          </a:bodyPr>
          <a:lstStyle/>
          <a:p>
            <a:pPr defTabSz="932597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1428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Cloud + AI</a:t>
            </a:r>
          </a:p>
        </p:txBody>
      </p:sp>
      <p:cxnSp>
        <p:nvCxnSpPr>
          <p:cNvPr id="130" name="Straight Connector 129"/>
          <p:cNvCxnSpPr/>
          <p:nvPr/>
        </p:nvCxnSpPr>
        <p:spPr>
          <a:xfrm>
            <a:off x="595588" y="5770855"/>
            <a:ext cx="0" cy="373041"/>
          </a:xfrm>
          <a:prstGeom prst="line">
            <a:avLst/>
          </a:prstGeom>
          <a:noFill/>
          <a:ln w="19050" cap="flat" cmpd="sng" algn="ctr">
            <a:solidFill>
              <a:schemeClr val="bg2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31" name="Straight Connector 130"/>
          <p:cNvCxnSpPr/>
          <p:nvPr/>
        </p:nvCxnSpPr>
        <p:spPr>
          <a:xfrm>
            <a:off x="1795575" y="5770855"/>
            <a:ext cx="0" cy="373041"/>
          </a:xfrm>
          <a:prstGeom prst="line">
            <a:avLst/>
          </a:prstGeom>
          <a:noFill/>
          <a:ln w="19050" cap="flat" cmpd="sng" algn="ctr">
            <a:solidFill>
              <a:schemeClr val="bg2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32" name="Straight Connector 131"/>
          <p:cNvCxnSpPr/>
          <p:nvPr/>
        </p:nvCxnSpPr>
        <p:spPr>
          <a:xfrm>
            <a:off x="5420966" y="5770855"/>
            <a:ext cx="0" cy="373041"/>
          </a:xfrm>
          <a:prstGeom prst="line">
            <a:avLst/>
          </a:prstGeom>
          <a:noFill/>
          <a:ln w="19050" cap="flat" cmpd="sng" algn="ctr">
            <a:solidFill>
              <a:schemeClr val="bg2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33" name="Straight Connector 132"/>
          <p:cNvCxnSpPr/>
          <p:nvPr/>
        </p:nvCxnSpPr>
        <p:spPr>
          <a:xfrm>
            <a:off x="10028551" y="5770855"/>
            <a:ext cx="0" cy="373041"/>
          </a:xfrm>
          <a:prstGeom prst="line">
            <a:avLst/>
          </a:prstGeom>
          <a:noFill/>
          <a:ln w="19050" cap="flat" cmpd="sng" algn="ctr">
            <a:solidFill>
              <a:schemeClr val="bg2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134" name="Group 133"/>
          <p:cNvGrpSpPr/>
          <p:nvPr/>
        </p:nvGrpSpPr>
        <p:grpSpPr>
          <a:xfrm>
            <a:off x="307176" y="6254486"/>
            <a:ext cx="576825" cy="345404"/>
            <a:chOff x="228586" y="3732906"/>
            <a:chExt cx="3193704" cy="1912400"/>
          </a:xfrm>
          <a:solidFill>
            <a:schemeClr val="bg1"/>
          </a:solidFill>
        </p:grpSpPr>
        <p:sp>
          <p:nvSpPr>
            <p:cNvPr id="135" name="Freeform 134"/>
            <p:cNvSpPr/>
            <p:nvPr/>
          </p:nvSpPr>
          <p:spPr bwMode="auto">
            <a:xfrm>
              <a:off x="228586" y="3732906"/>
              <a:ext cx="1912399" cy="1912400"/>
            </a:xfrm>
            <a:custGeom>
              <a:avLst/>
              <a:gdLst>
                <a:gd name="connsiteX0" fmla="*/ 1107714 w 1912399"/>
                <a:gd name="connsiteY0" fmla="*/ 0 h 1912400"/>
                <a:gd name="connsiteX1" fmla="*/ 1295367 w 1912399"/>
                <a:gd name="connsiteY1" fmla="*/ 49424 h 1912400"/>
                <a:gd name="connsiteX2" fmla="*/ 1292561 w 1912399"/>
                <a:gd name="connsiteY2" fmla="*/ 272823 h 1912400"/>
                <a:gd name="connsiteX3" fmla="*/ 1319590 w 1912399"/>
                <a:gd name="connsiteY3" fmla="*/ 285843 h 1912400"/>
                <a:gd name="connsiteX4" fmla="*/ 1373480 w 1912399"/>
                <a:gd name="connsiteY4" fmla="*/ 318582 h 1912400"/>
                <a:gd name="connsiteX5" fmla="*/ 1564000 w 1912399"/>
                <a:gd name="connsiteY5" fmla="*/ 202638 h 1912400"/>
                <a:gd name="connsiteX6" fmla="*/ 1702074 w 1912399"/>
                <a:gd name="connsiteY6" fmla="*/ 338990 h 1912400"/>
                <a:gd name="connsiteX7" fmla="*/ 1588749 w 1912399"/>
                <a:gd name="connsiteY7" fmla="*/ 530579 h 1912400"/>
                <a:gd name="connsiteX8" fmla="*/ 1626555 w 1912399"/>
                <a:gd name="connsiteY8" fmla="*/ 592808 h 1912400"/>
                <a:gd name="connsiteX9" fmla="*/ 1636116 w 1912399"/>
                <a:gd name="connsiteY9" fmla="*/ 612656 h 1912400"/>
                <a:gd name="connsiteX10" fmla="*/ 1859351 w 1912399"/>
                <a:gd name="connsiteY10" fmla="*/ 607499 h 1912400"/>
                <a:gd name="connsiteX11" fmla="*/ 1910750 w 1912399"/>
                <a:gd name="connsiteY11" fmla="*/ 794621 h 1912400"/>
                <a:gd name="connsiteX12" fmla="*/ 1715952 w 1912399"/>
                <a:gd name="connsiteY12" fmla="*/ 904364 h 1912400"/>
                <a:gd name="connsiteX13" fmla="*/ 1718570 w 1912399"/>
                <a:gd name="connsiteY13" fmla="*/ 956199 h 1912400"/>
                <a:gd name="connsiteX14" fmla="*/ 1716491 w 1912399"/>
                <a:gd name="connsiteY14" fmla="*/ 997357 h 1912400"/>
                <a:gd name="connsiteX15" fmla="*/ 1912399 w 1912399"/>
                <a:gd name="connsiteY15" fmla="*/ 1105023 h 1912400"/>
                <a:gd name="connsiteX16" fmla="*/ 1862975 w 1912399"/>
                <a:gd name="connsiteY16" fmla="*/ 1292677 h 1912400"/>
                <a:gd name="connsiteX17" fmla="*/ 1640864 w 1912399"/>
                <a:gd name="connsiteY17" fmla="*/ 1289887 h 1912400"/>
                <a:gd name="connsiteX18" fmla="*/ 1626555 w 1912399"/>
                <a:gd name="connsiteY18" fmla="*/ 1319591 h 1912400"/>
                <a:gd name="connsiteX19" fmla="*/ 1594634 w 1912399"/>
                <a:gd name="connsiteY19" fmla="*/ 1372134 h 1912400"/>
                <a:gd name="connsiteX20" fmla="*/ 1709760 w 1912399"/>
                <a:gd name="connsiteY20" fmla="*/ 1561309 h 1912400"/>
                <a:gd name="connsiteX21" fmla="*/ 1573408 w 1912399"/>
                <a:gd name="connsiteY21" fmla="*/ 1699383 h 1912400"/>
                <a:gd name="connsiteX22" fmla="*/ 1383815 w 1912399"/>
                <a:gd name="connsiteY22" fmla="*/ 1587240 h 1912400"/>
                <a:gd name="connsiteX23" fmla="*/ 1382447 w 1912399"/>
                <a:gd name="connsiteY23" fmla="*/ 1588369 h 1912400"/>
                <a:gd name="connsiteX24" fmla="*/ 1319589 w 1912399"/>
                <a:gd name="connsiteY24" fmla="*/ 1626556 h 1912400"/>
                <a:gd name="connsiteX25" fmla="*/ 1299743 w 1912399"/>
                <a:gd name="connsiteY25" fmla="*/ 1636116 h 1912400"/>
                <a:gd name="connsiteX26" fmla="*/ 1304898 w 1912399"/>
                <a:gd name="connsiteY26" fmla="*/ 1859353 h 1912400"/>
                <a:gd name="connsiteX27" fmla="*/ 1117777 w 1912399"/>
                <a:gd name="connsiteY27" fmla="*/ 1910752 h 1912400"/>
                <a:gd name="connsiteX28" fmla="*/ 1008034 w 1912399"/>
                <a:gd name="connsiteY28" fmla="*/ 1715953 h 1912400"/>
                <a:gd name="connsiteX29" fmla="*/ 956198 w 1912399"/>
                <a:gd name="connsiteY29" fmla="*/ 1718570 h 1912400"/>
                <a:gd name="connsiteX30" fmla="*/ 912424 w 1912399"/>
                <a:gd name="connsiteY30" fmla="*/ 1716359 h 1912400"/>
                <a:gd name="connsiteX31" fmla="*/ 804686 w 1912399"/>
                <a:gd name="connsiteY31" fmla="*/ 1912400 h 1912400"/>
                <a:gd name="connsiteX32" fmla="*/ 617034 w 1912399"/>
                <a:gd name="connsiteY32" fmla="*/ 1862976 h 1912400"/>
                <a:gd name="connsiteX33" fmla="*/ 619840 w 1912399"/>
                <a:gd name="connsiteY33" fmla="*/ 1639577 h 1912400"/>
                <a:gd name="connsiteX34" fmla="*/ 592809 w 1912399"/>
                <a:gd name="connsiteY34" fmla="*/ 1626557 h 1912400"/>
                <a:gd name="connsiteX35" fmla="*/ 538918 w 1912399"/>
                <a:gd name="connsiteY35" fmla="*/ 1593816 h 1912400"/>
                <a:gd name="connsiteX36" fmla="*/ 348399 w 1912399"/>
                <a:gd name="connsiteY36" fmla="*/ 1709761 h 1912400"/>
                <a:gd name="connsiteX37" fmla="*/ 210325 w 1912399"/>
                <a:gd name="connsiteY37" fmla="*/ 1573408 h 1912400"/>
                <a:gd name="connsiteX38" fmla="*/ 323649 w 1912399"/>
                <a:gd name="connsiteY38" fmla="*/ 1381820 h 1912400"/>
                <a:gd name="connsiteX39" fmla="*/ 285842 w 1912399"/>
                <a:gd name="connsiteY39" fmla="*/ 1319591 h 1912400"/>
                <a:gd name="connsiteX40" fmla="*/ 276283 w 1912399"/>
                <a:gd name="connsiteY40" fmla="*/ 1299744 h 1912400"/>
                <a:gd name="connsiteX41" fmla="*/ 53046 w 1912399"/>
                <a:gd name="connsiteY41" fmla="*/ 1304899 h 1912400"/>
                <a:gd name="connsiteX42" fmla="*/ 1647 w 1912399"/>
                <a:gd name="connsiteY42" fmla="*/ 1117778 h 1912400"/>
                <a:gd name="connsiteX43" fmla="*/ 196447 w 1912399"/>
                <a:gd name="connsiteY43" fmla="*/ 1008034 h 1912400"/>
                <a:gd name="connsiteX44" fmla="*/ 193829 w 1912399"/>
                <a:gd name="connsiteY44" fmla="*/ 956199 h 1912400"/>
                <a:gd name="connsiteX45" fmla="*/ 196172 w 1912399"/>
                <a:gd name="connsiteY45" fmla="*/ 909806 h 1912400"/>
                <a:gd name="connsiteX46" fmla="*/ 0 w 1912399"/>
                <a:gd name="connsiteY46" fmla="*/ 801994 h 1912400"/>
                <a:gd name="connsiteX47" fmla="*/ 49424 w 1912399"/>
                <a:gd name="connsiteY47" fmla="*/ 614342 h 1912400"/>
                <a:gd name="connsiteX48" fmla="*/ 274111 w 1912399"/>
                <a:gd name="connsiteY48" fmla="*/ 617163 h 1912400"/>
                <a:gd name="connsiteX49" fmla="*/ 285843 w 1912399"/>
                <a:gd name="connsiteY49" fmla="*/ 592809 h 1912400"/>
                <a:gd name="connsiteX50" fmla="*/ 319400 w 1912399"/>
                <a:gd name="connsiteY50" fmla="*/ 537571 h 1912400"/>
                <a:gd name="connsiteX51" fmla="*/ 202639 w 1912399"/>
                <a:gd name="connsiteY51" fmla="*/ 345707 h 1912400"/>
                <a:gd name="connsiteX52" fmla="*/ 338991 w 1912399"/>
                <a:gd name="connsiteY52" fmla="*/ 207633 h 1912400"/>
                <a:gd name="connsiteX53" fmla="*/ 532824 w 1912399"/>
                <a:gd name="connsiteY53" fmla="*/ 322285 h 1912400"/>
                <a:gd name="connsiteX54" fmla="*/ 592809 w 1912399"/>
                <a:gd name="connsiteY54" fmla="*/ 285843 h 1912400"/>
                <a:gd name="connsiteX55" fmla="*/ 612656 w 1912399"/>
                <a:gd name="connsiteY55" fmla="*/ 276282 h 1912400"/>
                <a:gd name="connsiteX56" fmla="*/ 607499 w 1912399"/>
                <a:gd name="connsiteY56" fmla="*/ 53048 h 1912400"/>
                <a:gd name="connsiteX57" fmla="*/ 794621 w 1912399"/>
                <a:gd name="connsiteY57" fmla="*/ 1649 h 1912400"/>
                <a:gd name="connsiteX58" fmla="*/ 904364 w 1912399"/>
                <a:gd name="connsiteY58" fmla="*/ 196447 h 1912400"/>
                <a:gd name="connsiteX59" fmla="*/ 956199 w 1912399"/>
                <a:gd name="connsiteY59" fmla="*/ 193829 h 1912400"/>
                <a:gd name="connsiteX60" fmla="*/ 999976 w 1912399"/>
                <a:gd name="connsiteY60" fmla="*/ 196040 h 1912400"/>
                <a:gd name="connsiteX61" fmla="*/ 1107714 w 1912399"/>
                <a:gd name="connsiteY61" fmla="*/ 0 h 1912400"/>
                <a:gd name="connsiteX62" fmla="*/ 956199 w 1912399"/>
                <a:gd name="connsiteY62" fmla="*/ 400859 h 1912400"/>
                <a:gd name="connsiteX63" fmla="*/ 400859 w 1912399"/>
                <a:gd name="connsiteY63" fmla="*/ 956199 h 1912400"/>
                <a:gd name="connsiteX64" fmla="*/ 956199 w 1912399"/>
                <a:gd name="connsiteY64" fmla="*/ 1511540 h 1912400"/>
                <a:gd name="connsiteX65" fmla="*/ 1511539 w 1912399"/>
                <a:gd name="connsiteY65" fmla="*/ 956200 h 1912400"/>
                <a:gd name="connsiteX66" fmla="*/ 956199 w 1912399"/>
                <a:gd name="connsiteY66" fmla="*/ 400859 h 191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1912399" h="1912400">
                  <a:moveTo>
                    <a:pt x="1107714" y="0"/>
                  </a:moveTo>
                  <a:lnTo>
                    <a:pt x="1295367" y="49424"/>
                  </a:lnTo>
                  <a:lnTo>
                    <a:pt x="1292561" y="272823"/>
                  </a:lnTo>
                  <a:lnTo>
                    <a:pt x="1319590" y="285843"/>
                  </a:lnTo>
                  <a:lnTo>
                    <a:pt x="1373480" y="318582"/>
                  </a:lnTo>
                  <a:lnTo>
                    <a:pt x="1564000" y="202638"/>
                  </a:lnTo>
                  <a:lnTo>
                    <a:pt x="1702074" y="338990"/>
                  </a:lnTo>
                  <a:lnTo>
                    <a:pt x="1588749" y="530579"/>
                  </a:lnTo>
                  <a:lnTo>
                    <a:pt x="1626555" y="592808"/>
                  </a:lnTo>
                  <a:lnTo>
                    <a:pt x="1636116" y="612656"/>
                  </a:lnTo>
                  <a:lnTo>
                    <a:pt x="1859351" y="607499"/>
                  </a:lnTo>
                  <a:lnTo>
                    <a:pt x="1910750" y="794621"/>
                  </a:lnTo>
                  <a:lnTo>
                    <a:pt x="1715952" y="904364"/>
                  </a:lnTo>
                  <a:lnTo>
                    <a:pt x="1718570" y="956199"/>
                  </a:lnTo>
                  <a:lnTo>
                    <a:pt x="1716491" y="997357"/>
                  </a:lnTo>
                  <a:lnTo>
                    <a:pt x="1912399" y="1105023"/>
                  </a:lnTo>
                  <a:lnTo>
                    <a:pt x="1862975" y="1292677"/>
                  </a:lnTo>
                  <a:lnTo>
                    <a:pt x="1640864" y="1289887"/>
                  </a:lnTo>
                  <a:lnTo>
                    <a:pt x="1626555" y="1319591"/>
                  </a:lnTo>
                  <a:lnTo>
                    <a:pt x="1594634" y="1372134"/>
                  </a:lnTo>
                  <a:lnTo>
                    <a:pt x="1709760" y="1561309"/>
                  </a:lnTo>
                  <a:lnTo>
                    <a:pt x="1573408" y="1699383"/>
                  </a:lnTo>
                  <a:lnTo>
                    <a:pt x="1383815" y="1587240"/>
                  </a:lnTo>
                  <a:lnTo>
                    <a:pt x="1382447" y="1588369"/>
                  </a:lnTo>
                  <a:cubicBezTo>
                    <a:pt x="1362167" y="1602069"/>
                    <a:pt x="1341194" y="1614819"/>
                    <a:pt x="1319589" y="1626556"/>
                  </a:cubicBezTo>
                  <a:lnTo>
                    <a:pt x="1299743" y="1636116"/>
                  </a:lnTo>
                  <a:lnTo>
                    <a:pt x="1304898" y="1859353"/>
                  </a:lnTo>
                  <a:lnTo>
                    <a:pt x="1117777" y="1910752"/>
                  </a:lnTo>
                  <a:lnTo>
                    <a:pt x="1008034" y="1715953"/>
                  </a:lnTo>
                  <a:lnTo>
                    <a:pt x="956198" y="1718570"/>
                  </a:lnTo>
                  <a:lnTo>
                    <a:pt x="912424" y="1716359"/>
                  </a:lnTo>
                  <a:lnTo>
                    <a:pt x="804686" y="1912400"/>
                  </a:lnTo>
                  <a:lnTo>
                    <a:pt x="617034" y="1862976"/>
                  </a:lnTo>
                  <a:lnTo>
                    <a:pt x="619840" y="1639577"/>
                  </a:lnTo>
                  <a:lnTo>
                    <a:pt x="592809" y="1626557"/>
                  </a:lnTo>
                  <a:lnTo>
                    <a:pt x="538918" y="1593816"/>
                  </a:lnTo>
                  <a:lnTo>
                    <a:pt x="348399" y="1709761"/>
                  </a:lnTo>
                  <a:lnTo>
                    <a:pt x="210325" y="1573408"/>
                  </a:lnTo>
                  <a:lnTo>
                    <a:pt x="323649" y="1381820"/>
                  </a:lnTo>
                  <a:lnTo>
                    <a:pt x="285842" y="1319591"/>
                  </a:lnTo>
                  <a:lnTo>
                    <a:pt x="276283" y="1299744"/>
                  </a:lnTo>
                  <a:lnTo>
                    <a:pt x="53046" y="1304899"/>
                  </a:lnTo>
                  <a:lnTo>
                    <a:pt x="1647" y="1117778"/>
                  </a:lnTo>
                  <a:lnTo>
                    <a:pt x="196447" y="1008034"/>
                  </a:lnTo>
                  <a:lnTo>
                    <a:pt x="193829" y="956199"/>
                  </a:lnTo>
                  <a:lnTo>
                    <a:pt x="196172" y="909806"/>
                  </a:lnTo>
                  <a:lnTo>
                    <a:pt x="0" y="801994"/>
                  </a:lnTo>
                  <a:lnTo>
                    <a:pt x="49424" y="614342"/>
                  </a:lnTo>
                  <a:lnTo>
                    <a:pt x="274111" y="617163"/>
                  </a:lnTo>
                  <a:lnTo>
                    <a:pt x="285843" y="592809"/>
                  </a:lnTo>
                  <a:lnTo>
                    <a:pt x="319400" y="537571"/>
                  </a:lnTo>
                  <a:lnTo>
                    <a:pt x="202639" y="345707"/>
                  </a:lnTo>
                  <a:lnTo>
                    <a:pt x="338991" y="207633"/>
                  </a:lnTo>
                  <a:lnTo>
                    <a:pt x="532824" y="322285"/>
                  </a:lnTo>
                  <a:lnTo>
                    <a:pt x="592809" y="285843"/>
                  </a:lnTo>
                  <a:lnTo>
                    <a:pt x="612656" y="276282"/>
                  </a:lnTo>
                  <a:lnTo>
                    <a:pt x="607499" y="53048"/>
                  </a:lnTo>
                  <a:lnTo>
                    <a:pt x="794621" y="1649"/>
                  </a:lnTo>
                  <a:lnTo>
                    <a:pt x="904364" y="196447"/>
                  </a:lnTo>
                  <a:lnTo>
                    <a:pt x="956199" y="193829"/>
                  </a:lnTo>
                  <a:lnTo>
                    <a:pt x="999976" y="196040"/>
                  </a:lnTo>
                  <a:lnTo>
                    <a:pt x="1107714" y="0"/>
                  </a:lnTo>
                  <a:close/>
                  <a:moveTo>
                    <a:pt x="956199" y="400859"/>
                  </a:moveTo>
                  <a:cubicBezTo>
                    <a:pt x="649493" y="400859"/>
                    <a:pt x="400859" y="649493"/>
                    <a:pt x="400859" y="956199"/>
                  </a:cubicBezTo>
                  <a:cubicBezTo>
                    <a:pt x="400859" y="1262906"/>
                    <a:pt x="649493" y="1511540"/>
                    <a:pt x="956199" y="1511540"/>
                  </a:cubicBezTo>
                  <a:cubicBezTo>
                    <a:pt x="1262905" y="1511540"/>
                    <a:pt x="1511539" y="1262907"/>
                    <a:pt x="1511539" y="956200"/>
                  </a:cubicBezTo>
                  <a:cubicBezTo>
                    <a:pt x="1511539" y="649493"/>
                    <a:pt x="1262905" y="400859"/>
                    <a:pt x="956199" y="400859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6" name="Freeform 135"/>
            <p:cNvSpPr/>
            <p:nvPr/>
          </p:nvSpPr>
          <p:spPr bwMode="auto">
            <a:xfrm>
              <a:off x="2206217" y="3740498"/>
              <a:ext cx="1216073" cy="1216072"/>
            </a:xfrm>
            <a:custGeom>
              <a:avLst/>
              <a:gdLst>
                <a:gd name="connsiteX0" fmla="*/ 663445 w 1216072"/>
                <a:gd name="connsiteY0" fmla="*/ 0 h 1216073"/>
                <a:gd name="connsiteX1" fmla="*/ 811145 w 1216072"/>
                <a:gd name="connsiteY1" fmla="*/ 32526 h 1216073"/>
                <a:gd name="connsiteX2" fmla="*/ 815964 w 1216072"/>
                <a:gd name="connsiteY2" fmla="*/ 203212 h 1216073"/>
                <a:gd name="connsiteX3" fmla="*/ 838272 w 1216072"/>
                <a:gd name="connsiteY3" fmla="*/ 214050 h 1216073"/>
                <a:gd name="connsiteX4" fmla="*/ 903383 w 1216072"/>
                <a:gd name="connsiteY4" fmla="*/ 263017 h 1216073"/>
                <a:gd name="connsiteX5" fmla="*/ 1064745 w 1216072"/>
                <a:gd name="connsiteY5" fmla="*/ 208886 h 1216073"/>
                <a:gd name="connsiteX6" fmla="*/ 1146186 w 1216072"/>
                <a:gd name="connsiteY6" fmla="*/ 336326 h 1216073"/>
                <a:gd name="connsiteX7" fmla="*/ 1029630 w 1216072"/>
                <a:gd name="connsiteY7" fmla="*/ 459655 h 1216073"/>
                <a:gd name="connsiteX8" fmla="*/ 1039439 w 1216072"/>
                <a:gd name="connsiteY8" fmla="*/ 486861 h 1216073"/>
                <a:gd name="connsiteX9" fmla="*/ 1052615 w 1216072"/>
                <a:gd name="connsiteY9" fmla="*/ 576773 h 1216073"/>
                <a:gd name="connsiteX10" fmla="*/ 1052170 w 1216072"/>
                <a:gd name="connsiteY10" fmla="*/ 584784 h 1216073"/>
                <a:gd name="connsiteX11" fmla="*/ 1216072 w 1216072"/>
                <a:gd name="connsiteY11" fmla="*/ 666344 h 1216073"/>
                <a:gd name="connsiteX12" fmla="*/ 1183546 w 1216072"/>
                <a:gd name="connsiteY12" fmla="*/ 814044 h 1216073"/>
                <a:gd name="connsiteX13" fmla="*/ 992894 w 1216072"/>
                <a:gd name="connsiteY13" fmla="*/ 819426 h 1216073"/>
                <a:gd name="connsiteX14" fmla="*/ 987368 w 1216072"/>
                <a:gd name="connsiteY14" fmla="*/ 830798 h 1216073"/>
                <a:gd name="connsiteX15" fmla="*/ 936193 w 1216072"/>
                <a:gd name="connsiteY15" fmla="*/ 898847 h 1216073"/>
                <a:gd name="connsiteX16" fmla="*/ 993031 w 1216072"/>
                <a:gd name="connsiteY16" fmla="*/ 1068283 h 1216073"/>
                <a:gd name="connsiteX17" fmla="*/ 865591 w 1216072"/>
                <a:gd name="connsiteY17" fmla="*/ 1149724 h 1216073"/>
                <a:gd name="connsiteX18" fmla="*/ 733691 w 1216072"/>
                <a:gd name="connsiteY18" fmla="*/ 1025066 h 1216073"/>
                <a:gd name="connsiteX19" fmla="*/ 714557 w 1216072"/>
                <a:gd name="connsiteY19" fmla="*/ 1031964 h 1216073"/>
                <a:gd name="connsiteX20" fmla="*/ 632049 w 1216072"/>
                <a:gd name="connsiteY20" fmla="*/ 1044056 h 1216073"/>
                <a:gd name="connsiteX21" fmla="*/ 546450 w 1216072"/>
                <a:gd name="connsiteY21" fmla="*/ 1216073 h 1216073"/>
                <a:gd name="connsiteX22" fmla="*/ 398749 w 1216072"/>
                <a:gd name="connsiteY22" fmla="*/ 1183547 h 1216073"/>
                <a:gd name="connsiteX23" fmla="*/ 393312 w 1216072"/>
                <a:gd name="connsiteY23" fmla="*/ 990917 h 1216073"/>
                <a:gd name="connsiteX24" fmla="*/ 370622 w 1216072"/>
                <a:gd name="connsiteY24" fmla="*/ 979894 h 1216073"/>
                <a:gd name="connsiteX25" fmla="*/ 301827 w 1216072"/>
                <a:gd name="connsiteY25" fmla="*/ 928157 h 1216073"/>
                <a:gd name="connsiteX26" fmla="*/ 300170 w 1216072"/>
                <a:gd name="connsiteY26" fmla="*/ 926325 h 1216073"/>
                <a:gd name="connsiteX27" fmla="*/ 122125 w 1216072"/>
                <a:gd name="connsiteY27" fmla="*/ 986051 h 1216073"/>
                <a:gd name="connsiteX28" fmla="*/ 40684 w 1216072"/>
                <a:gd name="connsiteY28" fmla="*/ 858611 h 1216073"/>
                <a:gd name="connsiteX29" fmla="*/ 173443 w 1216072"/>
                <a:gd name="connsiteY29" fmla="*/ 718142 h 1216073"/>
                <a:gd name="connsiteX30" fmla="*/ 169454 w 1216072"/>
                <a:gd name="connsiteY30" fmla="*/ 707082 h 1216073"/>
                <a:gd name="connsiteX31" fmla="*/ 157850 w 1216072"/>
                <a:gd name="connsiteY31" fmla="*/ 627897 h 1216073"/>
                <a:gd name="connsiteX32" fmla="*/ 0 w 1216072"/>
                <a:gd name="connsiteY32" fmla="*/ 549347 h 1216073"/>
                <a:gd name="connsiteX33" fmla="*/ 32527 w 1216072"/>
                <a:gd name="connsiteY33" fmla="*/ 401646 h 1216073"/>
                <a:gd name="connsiteX34" fmla="*/ 205188 w 1216072"/>
                <a:gd name="connsiteY34" fmla="*/ 396774 h 1216073"/>
                <a:gd name="connsiteX35" fmla="*/ 221525 w 1216072"/>
                <a:gd name="connsiteY35" fmla="*/ 363147 h 1216073"/>
                <a:gd name="connsiteX36" fmla="*/ 272704 w 1216072"/>
                <a:gd name="connsiteY36" fmla="*/ 295095 h 1216073"/>
                <a:gd name="connsiteX37" fmla="*/ 215866 w 1216072"/>
                <a:gd name="connsiteY37" fmla="*/ 125661 h 1216073"/>
                <a:gd name="connsiteX38" fmla="*/ 343306 w 1216072"/>
                <a:gd name="connsiteY38" fmla="*/ 44221 h 1216073"/>
                <a:gd name="connsiteX39" fmla="*/ 475204 w 1216072"/>
                <a:gd name="connsiteY39" fmla="*/ 168877 h 1216073"/>
                <a:gd name="connsiteX40" fmla="*/ 494337 w 1216072"/>
                <a:gd name="connsiteY40" fmla="*/ 161979 h 1216073"/>
                <a:gd name="connsiteX41" fmla="*/ 584248 w 1216072"/>
                <a:gd name="connsiteY41" fmla="*/ 148804 h 1216073"/>
                <a:gd name="connsiteX42" fmla="*/ 589260 w 1216072"/>
                <a:gd name="connsiteY42" fmla="*/ 149081 h 1216073"/>
                <a:gd name="connsiteX43" fmla="*/ 663445 w 1216072"/>
                <a:gd name="connsiteY43" fmla="*/ 0 h 1216073"/>
                <a:gd name="connsiteX44" fmla="*/ 596535 w 1216072"/>
                <a:gd name="connsiteY44" fmla="*/ 421434 h 1216073"/>
                <a:gd name="connsiteX45" fmla="*/ 428909 w 1216072"/>
                <a:gd name="connsiteY45" fmla="*/ 604883 h 1216073"/>
                <a:gd name="connsiteX46" fmla="*/ 612359 w 1216072"/>
                <a:gd name="connsiteY46" fmla="*/ 772510 h 1216073"/>
                <a:gd name="connsiteX47" fmla="*/ 779985 w 1216072"/>
                <a:gd name="connsiteY47" fmla="*/ 589060 h 1216073"/>
                <a:gd name="connsiteX48" fmla="*/ 596535 w 1216072"/>
                <a:gd name="connsiteY48" fmla="*/ 421434 h 1216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6072" h="1216073">
                  <a:moveTo>
                    <a:pt x="663445" y="0"/>
                  </a:moveTo>
                  <a:lnTo>
                    <a:pt x="811145" y="32526"/>
                  </a:lnTo>
                  <a:lnTo>
                    <a:pt x="815964" y="203212"/>
                  </a:lnTo>
                  <a:lnTo>
                    <a:pt x="838272" y="214050"/>
                  </a:lnTo>
                  <a:lnTo>
                    <a:pt x="903383" y="263017"/>
                  </a:lnTo>
                  <a:lnTo>
                    <a:pt x="1064745" y="208886"/>
                  </a:lnTo>
                  <a:lnTo>
                    <a:pt x="1146186" y="336326"/>
                  </a:lnTo>
                  <a:lnTo>
                    <a:pt x="1029630" y="459655"/>
                  </a:lnTo>
                  <a:lnTo>
                    <a:pt x="1039439" y="486861"/>
                  </a:lnTo>
                  <a:cubicBezTo>
                    <a:pt x="1046723" y="515767"/>
                    <a:pt x="1051221" y="545833"/>
                    <a:pt x="1052615" y="576773"/>
                  </a:cubicBezTo>
                  <a:lnTo>
                    <a:pt x="1052170" y="584784"/>
                  </a:lnTo>
                  <a:lnTo>
                    <a:pt x="1216072" y="666344"/>
                  </a:lnTo>
                  <a:lnTo>
                    <a:pt x="1183546" y="814044"/>
                  </a:lnTo>
                  <a:lnTo>
                    <a:pt x="992894" y="819426"/>
                  </a:lnTo>
                  <a:lnTo>
                    <a:pt x="987368" y="830798"/>
                  </a:lnTo>
                  <a:lnTo>
                    <a:pt x="936193" y="898847"/>
                  </a:lnTo>
                  <a:lnTo>
                    <a:pt x="993031" y="1068283"/>
                  </a:lnTo>
                  <a:lnTo>
                    <a:pt x="865591" y="1149724"/>
                  </a:lnTo>
                  <a:lnTo>
                    <a:pt x="733691" y="1025066"/>
                  </a:lnTo>
                  <a:lnTo>
                    <a:pt x="714557" y="1031964"/>
                  </a:lnTo>
                  <a:lnTo>
                    <a:pt x="632049" y="1044056"/>
                  </a:lnTo>
                  <a:lnTo>
                    <a:pt x="546450" y="1216073"/>
                  </a:lnTo>
                  <a:lnTo>
                    <a:pt x="398749" y="1183547"/>
                  </a:lnTo>
                  <a:lnTo>
                    <a:pt x="393312" y="990917"/>
                  </a:lnTo>
                  <a:lnTo>
                    <a:pt x="370622" y="979894"/>
                  </a:lnTo>
                  <a:cubicBezTo>
                    <a:pt x="346052" y="964860"/>
                    <a:pt x="323017" y="947520"/>
                    <a:pt x="301827" y="928157"/>
                  </a:cubicBezTo>
                  <a:lnTo>
                    <a:pt x="300170" y="926325"/>
                  </a:lnTo>
                  <a:lnTo>
                    <a:pt x="122125" y="986051"/>
                  </a:lnTo>
                  <a:lnTo>
                    <a:pt x="40684" y="858611"/>
                  </a:lnTo>
                  <a:lnTo>
                    <a:pt x="173443" y="718142"/>
                  </a:lnTo>
                  <a:lnTo>
                    <a:pt x="169454" y="707082"/>
                  </a:lnTo>
                  <a:lnTo>
                    <a:pt x="157850" y="627897"/>
                  </a:lnTo>
                  <a:lnTo>
                    <a:pt x="0" y="549347"/>
                  </a:lnTo>
                  <a:lnTo>
                    <a:pt x="32527" y="401646"/>
                  </a:lnTo>
                  <a:lnTo>
                    <a:pt x="205188" y="396774"/>
                  </a:lnTo>
                  <a:lnTo>
                    <a:pt x="221525" y="363147"/>
                  </a:lnTo>
                  <a:lnTo>
                    <a:pt x="272704" y="295095"/>
                  </a:lnTo>
                  <a:lnTo>
                    <a:pt x="215866" y="125661"/>
                  </a:lnTo>
                  <a:lnTo>
                    <a:pt x="343306" y="44221"/>
                  </a:lnTo>
                  <a:lnTo>
                    <a:pt x="475204" y="168877"/>
                  </a:lnTo>
                  <a:lnTo>
                    <a:pt x="494337" y="161979"/>
                  </a:lnTo>
                  <a:cubicBezTo>
                    <a:pt x="523243" y="154695"/>
                    <a:pt x="553308" y="150198"/>
                    <a:pt x="584248" y="148804"/>
                  </a:cubicBezTo>
                  <a:lnTo>
                    <a:pt x="589260" y="149081"/>
                  </a:lnTo>
                  <a:lnTo>
                    <a:pt x="663445" y="0"/>
                  </a:lnTo>
                  <a:close/>
                  <a:moveTo>
                    <a:pt x="596535" y="421434"/>
                  </a:moveTo>
                  <a:cubicBezTo>
                    <a:pt x="499588" y="425803"/>
                    <a:pt x="424539" y="507937"/>
                    <a:pt x="428909" y="604883"/>
                  </a:cubicBezTo>
                  <a:cubicBezTo>
                    <a:pt x="433278" y="701831"/>
                    <a:pt x="515411" y="776880"/>
                    <a:pt x="612359" y="772510"/>
                  </a:cubicBezTo>
                  <a:cubicBezTo>
                    <a:pt x="709305" y="768141"/>
                    <a:pt x="784355" y="686007"/>
                    <a:pt x="779985" y="589060"/>
                  </a:cubicBezTo>
                  <a:cubicBezTo>
                    <a:pt x="775616" y="492114"/>
                    <a:pt x="693483" y="417064"/>
                    <a:pt x="596535" y="421434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0" name="Oval 149"/>
          <p:cNvSpPr/>
          <p:nvPr/>
        </p:nvSpPr>
        <p:spPr bwMode="auto">
          <a:xfrm>
            <a:off x="1703154" y="5489491"/>
            <a:ext cx="186521" cy="186521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1" name="Oval 150"/>
          <p:cNvSpPr/>
          <p:nvPr/>
        </p:nvSpPr>
        <p:spPr bwMode="auto">
          <a:xfrm>
            <a:off x="5320314" y="5489491"/>
            <a:ext cx="186521" cy="186521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4" name="Title 1"/>
          <p:cNvSpPr txBox="1">
            <a:spLocks/>
          </p:cNvSpPr>
          <p:nvPr/>
        </p:nvSpPr>
        <p:spPr>
          <a:xfrm>
            <a:off x="274298" y="340736"/>
            <a:ext cx="11887878" cy="917575"/>
          </a:xfrm>
          <a:prstGeom prst="rect">
            <a:avLst/>
          </a:prstGeom>
        </p:spPr>
        <p:txBody>
          <a:bodyPr vert="horz" wrap="square" lIns="149217" tIns="93260" rIns="149217" bIns="9326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32563">
              <a:defRPr/>
            </a:pPr>
            <a:r>
              <a:rPr lang="en-US" sz="4896" spc="-102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Why now?</a:t>
            </a:r>
          </a:p>
        </p:txBody>
      </p:sp>
      <p:cxnSp>
        <p:nvCxnSpPr>
          <p:cNvPr id="109" name="Straight Arrow Connector 108"/>
          <p:cNvCxnSpPr/>
          <p:nvPr/>
        </p:nvCxnSpPr>
        <p:spPr>
          <a:xfrm flipV="1">
            <a:off x="595589" y="4724831"/>
            <a:ext cx="9127016" cy="857922"/>
          </a:xfrm>
          <a:prstGeom prst="straightConnector1">
            <a:avLst/>
          </a:prstGeom>
          <a:ln w="19050">
            <a:solidFill>
              <a:schemeClr val="bg2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 bwMode="auto">
          <a:xfrm>
            <a:off x="9720836" y="4390190"/>
            <a:ext cx="616117" cy="616117"/>
          </a:xfrm>
          <a:prstGeom prst="ellipse">
            <a:avLst/>
          </a:prstGeom>
          <a:noFill/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4" name="Oval 123"/>
          <p:cNvSpPr/>
          <p:nvPr/>
        </p:nvSpPr>
        <p:spPr bwMode="auto">
          <a:xfrm>
            <a:off x="509233" y="5489491"/>
            <a:ext cx="186521" cy="186521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7" name="IoT">
            <a:extLst/>
          </p:cNvPr>
          <p:cNvSpPr>
            <a:spLocks noChangeAspect="1" noEditPoints="1"/>
          </p:cNvSpPr>
          <p:nvPr/>
        </p:nvSpPr>
        <p:spPr bwMode="auto">
          <a:xfrm>
            <a:off x="9843499" y="6224634"/>
            <a:ext cx="373041" cy="373639"/>
          </a:xfrm>
          <a:custGeom>
            <a:avLst/>
            <a:gdLst>
              <a:gd name="T0" fmla="*/ 235 w 352"/>
              <a:gd name="T1" fmla="*/ 176 h 352"/>
              <a:gd name="T2" fmla="*/ 176 w 352"/>
              <a:gd name="T3" fmla="*/ 235 h 352"/>
              <a:gd name="T4" fmla="*/ 117 w 352"/>
              <a:gd name="T5" fmla="*/ 176 h 352"/>
              <a:gd name="T6" fmla="*/ 176 w 352"/>
              <a:gd name="T7" fmla="*/ 117 h 352"/>
              <a:gd name="T8" fmla="*/ 235 w 352"/>
              <a:gd name="T9" fmla="*/ 176 h 352"/>
              <a:gd name="T10" fmla="*/ 270 w 352"/>
              <a:gd name="T11" fmla="*/ 0 h 352"/>
              <a:gd name="T12" fmla="*/ 235 w 352"/>
              <a:gd name="T13" fmla="*/ 35 h 352"/>
              <a:gd name="T14" fmla="*/ 270 w 352"/>
              <a:gd name="T15" fmla="*/ 70 h 352"/>
              <a:gd name="T16" fmla="*/ 305 w 352"/>
              <a:gd name="T17" fmla="*/ 35 h 352"/>
              <a:gd name="T18" fmla="*/ 270 w 352"/>
              <a:gd name="T19" fmla="*/ 0 h 352"/>
              <a:gd name="T20" fmla="*/ 82 w 352"/>
              <a:gd name="T21" fmla="*/ 23 h 352"/>
              <a:gd name="T22" fmla="*/ 47 w 352"/>
              <a:gd name="T23" fmla="*/ 59 h 352"/>
              <a:gd name="T24" fmla="*/ 82 w 352"/>
              <a:gd name="T25" fmla="*/ 94 h 352"/>
              <a:gd name="T26" fmla="*/ 117 w 352"/>
              <a:gd name="T27" fmla="*/ 59 h 352"/>
              <a:gd name="T28" fmla="*/ 82 w 352"/>
              <a:gd name="T29" fmla="*/ 23 h 352"/>
              <a:gd name="T30" fmla="*/ 35 w 352"/>
              <a:gd name="T31" fmla="*/ 211 h 352"/>
              <a:gd name="T32" fmla="*/ 0 w 352"/>
              <a:gd name="T33" fmla="*/ 246 h 352"/>
              <a:gd name="T34" fmla="*/ 35 w 352"/>
              <a:gd name="T35" fmla="*/ 282 h 352"/>
              <a:gd name="T36" fmla="*/ 70 w 352"/>
              <a:gd name="T37" fmla="*/ 246 h 352"/>
              <a:gd name="T38" fmla="*/ 35 w 352"/>
              <a:gd name="T39" fmla="*/ 211 h 352"/>
              <a:gd name="T40" fmla="*/ 223 w 352"/>
              <a:gd name="T41" fmla="*/ 282 h 352"/>
              <a:gd name="T42" fmla="*/ 188 w 352"/>
              <a:gd name="T43" fmla="*/ 317 h 352"/>
              <a:gd name="T44" fmla="*/ 223 w 352"/>
              <a:gd name="T45" fmla="*/ 352 h 352"/>
              <a:gd name="T46" fmla="*/ 258 w 352"/>
              <a:gd name="T47" fmla="*/ 317 h 352"/>
              <a:gd name="T48" fmla="*/ 223 w 352"/>
              <a:gd name="T49" fmla="*/ 282 h 352"/>
              <a:gd name="T50" fmla="*/ 317 w 352"/>
              <a:gd name="T51" fmla="*/ 164 h 352"/>
              <a:gd name="T52" fmla="*/ 282 w 352"/>
              <a:gd name="T53" fmla="*/ 199 h 352"/>
              <a:gd name="T54" fmla="*/ 317 w 352"/>
              <a:gd name="T55" fmla="*/ 235 h 352"/>
              <a:gd name="T56" fmla="*/ 352 w 352"/>
              <a:gd name="T57" fmla="*/ 199 h 352"/>
              <a:gd name="T58" fmla="*/ 317 w 352"/>
              <a:gd name="T59" fmla="*/ 164 h 352"/>
              <a:gd name="T60" fmla="*/ 250 w 352"/>
              <a:gd name="T61" fmla="*/ 64 h 352"/>
              <a:gd name="T62" fmla="*/ 209 w 352"/>
              <a:gd name="T63" fmla="*/ 127 h 352"/>
              <a:gd name="T64" fmla="*/ 139 w 352"/>
              <a:gd name="T65" fmla="*/ 130 h 352"/>
              <a:gd name="T66" fmla="*/ 104 w 352"/>
              <a:gd name="T67" fmla="*/ 86 h 352"/>
              <a:gd name="T68" fmla="*/ 67 w 352"/>
              <a:gd name="T69" fmla="*/ 231 h 352"/>
              <a:gd name="T70" fmla="*/ 124 w 352"/>
              <a:gd name="T71" fmla="*/ 202 h 352"/>
              <a:gd name="T72" fmla="*/ 212 w 352"/>
              <a:gd name="T73" fmla="*/ 283 h 352"/>
              <a:gd name="T74" fmla="*/ 195 w 352"/>
              <a:gd name="T75" fmla="*/ 232 h 352"/>
              <a:gd name="T76" fmla="*/ 234 w 352"/>
              <a:gd name="T77" fmla="*/ 186 h 352"/>
              <a:gd name="T78" fmla="*/ 282 w 352"/>
              <a:gd name="T79" fmla="*/ 194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52" h="352">
                <a:moveTo>
                  <a:pt x="235" y="176"/>
                </a:moveTo>
                <a:cubicBezTo>
                  <a:pt x="235" y="208"/>
                  <a:pt x="208" y="235"/>
                  <a:pt x="176" y="235"/>
                </a:cubicBezTo>
                <a:cubicBezTo>
                  <a:pt x="144" y="235"/>
                  <a:pt x="117" y="208"/>
                  <a:pt x="117" y="176"/>
                </a:cubicBezTo>
                <a:cubicBezTo>
                  <a:pt x="117" y="144"/>
                  <a:pt x="144" y="117"/>
                  <a:pt x="176" y="117"/>
                </a:cubicBezTo>
                <a:cubicBezTo>
                  <a:pt x="208" y="117"/>
                  <a:pt x="235" y="144"/>
                  <a:pt x="235" y="176"/>
                </a:cubicBezTo>
                <a:close/>
                <a:moveTo>
                  <a:pt x="270" y="0"/>
                </a:moveTo>
                <a:cubicBezTo>
                  <a:pt x="250" y="0"/>
                  <a:pt x="235" y="16"/>
                  <a:pt x="235" y="35"/>
                </a:cubicBezTo>
                <a:cubicBezTo>
                  <a:pt x="235" y="55"/>
                  <a:pt x="250" y="70"/>
                  <a:pt x="270" y="70"/>
                </a:cubicBezTo>
                <a:cubicBezTo>
                  <a:pt x="289" y="70"/>
                  <a:pt x="305" y="55"/>
                  <a:pt x="305" y="35"/>
                </a:cubicBezTo>
                <a:cubicBezTo>
                  <a:pt x="305" y="16"/>
                  <a:pt x="289" y="0"/>
                  <a:pt x="270" y="0"/>
                </a:cubicBezTo>
                <a:close/>
                <a:moveTo>
                  <a:pt x="82" y="23"/>
                </a:moveTo>
                <a:cubicBezTo>
                  <a:pt x="63" y="23"/>
                  <a:pt x="47" y="39"/>
                  <a:pt x="47" y="59"/>
                </a:cubicBezTo>
                <a:cubicBezTo>
                  <a:pt x="47" y="78"/>
                  <a:pt x="63" y="94"/>
                  <a:pt x="82" y="94"/>
                </a:cubicBezTo>
                <a:cubicBezTo>
                  <a:pt x="102" y="94"/>
                  <a:pt x="117" y="78"/>
                  <a:pt x="117" y="59"/>
                </a:cubicBezTo>
                <a:cubicBezTo>
                  <a:pt x="117" y="39"/>
                  <a:pt x="102" y="23"/>
                  <a:pt x="82" y="23"/>
                </a:cubicBezTo>
                <a:close/>
                <a:moveTo>
                  <a:pt x="35" y="211"/>
                </a:moveTo>
                <a:cubicBezTo>
                  <a:pt x="16" y="211"/>
                  <a:pt x="0" y="227"/>
                  <a:pt x="0" y="246"/>
                </a:cubicBezTo>
                <a:cubicBezTo>
                  <a:pt x="0" y="266"/>
                  <a:pt x="16" y="282"/>
                  <a:pt x="35" y="282"/>
                </a:cubicBezTo>
                <a:cubicBezTo>
                  <a:pt x="55" y="282"/>
                  <a:pt x="70" y="266"/>
                  <a:pt x="70" y="246"/>
                </a:cubicBezTo>
                <a:cubicBezTo>
                  <a:pt x="70" y="227"/>
                  <a:pt x="55" y="211"/>
                  <a:pt x="35" y="211"/>
                </a:cubicBezTo>
                <a:close/>
                <a:moveTo>
                  <a:pt x="223" y="282"/>
                </a:moveTo>
                <a:cubicBezTo>
                  <a:pt x="203" y="282"/>
                  <a:pt x="188" y="297"/>
                  <a:pt x="188" y="317"/>
                </a:cubicBezTo>
                <a:cubicBezTo>
                  <a:pt x="188" y="336"/>
                  <a:pt x="203" y="352"/>
                  <a:pt x="223" y="352"/>
                </a:cubicBezTo>
                <a:cubicBezTo>
                  <a:pt x="242" y="352"/>
                  <a:pt x="258" y="336"/>
                  <a:pt x="258" y="317"/>
                </a:cubicBezTo>
                <a:cubicBezTo>
                  <a:pt x="258" y="297"/>
                  <a:pt x="242" y="282"/>
                  <a:pt x="223" y="282"/>
                </a:cubicBezTo>
                <a:close/>
                <a:moveTo>
                  <a:pt x="317" y="164"/>
                </a:moveTo>
                <a:cubicBezTo>
                  <a:pt x="297" y="164"/>
                  <a:pt x="282" y="180"/>
                  <a:pt x="282" y="199"/>
                </a:cubicBezTo>
                <a:cubicBezTo>
                  <a:pt x="282" y="219"/>
                  <a:pt x="297" y="235"/>
                  <a:pt x="317" y="235"/>
                </a:cubicBezTo>
                <a:cubicBezTo>
                  <a:pt x="336" y="235"/>
                  <a:pt x="352" y="219"/>
                  <a:pt x="352" y="199"/>
                </a:cubicBezTo>
                <a:cubicBezTo>
                  <a:pt x="352" y="180"/>
                  <a:pt x="336" y="164"/>
                  <a:pt x="317" y="164"/>
                </a:cubicBezTo>
                <a:close/>
                <a:moveTo>
                  <a:pt x="250" y="64"/>
                </a:moveTo>
                <a:cubicBezTo>
                  <a:pt x="209" y="127"/>
                  <a:pt x="209" y="127"/>
                  <a:pt x="209" y="127"/>
                </a:cubicBezTo>
                <a:moveTo>
                  <a:pt x="139" y="130"/>
                </a:moveTo>
                <a:cubicBezTo>
                  <a:pt x="104" y="86"/>
                  <a:pt x="104" y="86"/>
                  <a:pt x="104" y="86"/>
                </a:cubicBezTo>
                <a:moveTo>
                  <a:pt x="67" y="231"/>
                </a:moveTo>
                <a:cubicBezTo>
                  <a:pt x="124" y="202"/>
                  <a:pt x="124" y="202"/>
                  <a:pt x="124" y="202"/>
                </a:cubicBezTo>
                <a:moveTo>
                  <a:pt x="212" y="283"/>
                </a:moveTo>
                <a:cubicBezTo>
                  <a:pt x="195" y="232"/>
                  <a:pt x="195" y="232"/>
                  <a:pt x="195" y="232"/>
                </a:cubicBezTo>
                <a:moveTo>
                  <a:pt x="234" y="186"/>
                </a:moveTo>
                <a:cubicBezTo>
                  <a:pt x="282" y="194"/>
                  <a:pt x="282" y="194"/>
                  <a:pt x="282" y="194"/>
                </a:cubicBezTo>
              </a:path>
            </a:pathLst>
          </a:custGeom>
          <a:noFill/>
          <a:ln w="15875" cap="sq">
            <a:solidFill>
              <a:schemeClr val="bg1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  <p:sp>
        <p:nvSpPr>
          <p:cNvPr id="68" name="desktop">
            <a:extLst/>
          </p:cNvPr>
          <p:cNvSpPr>
            <a:spLocks noChangeAspect="1" noEditPoints="1"/>
          </p:cNvSpPr>
          <p:nvPr/>
        </p:nvSpPr>
        <p:spPr bwMode="auto">
          <a:xfrm>
            <a:off x="5231350" y="6224634"/>
            <a:ext cx="379233" cy="373041"/>
          </a:xfrm>
          <a:custGeom>
            <a:avLst/>
            <a:gdLst>
              <a:gd name="T0" fmla="*/ 245 w 245"/>
              <a:gd name="T1" fmla="*/ 67 h 241"/>
              <a:gd name="T2" fmla="*/ 245 w 245"/>
              <a:gd name="T3" fmla="*/ 138 h 241"/>
              <a:gd name="T4" fmla="*/ 0 w 245"/>
              <a:gd name="T5" fmla="*/ 138 h 241"/>
              <a:gd name="T6" fmla="*/ 0 w 245"/>
              <a:gd name="T7" fmla="*/ 0 h 241"/>
              <a:gd name="T8" fmla="*/ 245 w 245"/>
              <a:gd name="T9" fmla="*/ 0 h 241"/>
              <a:gd name="T10" fmla="*/ 245 w 245"/>
              <a:gd name="T11" fmla="*/ 67 h 241"/>
              <a:gd name="T12" fmla="*/ 224 w 245"/>
              <a:gd name="T13" fmla="*/ 222 h 241"/>
              <a:gd name="T14" fmla="*/ 212 w 245"/>
              <a:gd name="T15" fmla="*/ 204 h 241"/>
              <a:gd name="T16" fmla="*/ 33 w 245"/>
              <a:gd name="T17" fmla="*/ 204 h 241"/>
              <a:gd name="T18" fmla="*/ 7 w 245"/>
              <a:gd name="T19" fmla="*/ 241 h 241"/>
              <a:gd name="T20" fmla="*/ 238 w 245"/>
              <a:gd name="T21" fmla="*/ 241 h 241"/>
              <a:gd name="T22" fmla="*/ 224 w 245"/>
              <a:gd name="T23" fmla="*/ 222 h 241"/>
              <a:gd name="T24" fmla="*/ 79 w 245"/>
              <a:gd name="T25" fmla="*/ 172 h 241"/>
              <a:gd name="T26" fmla="*/ 165 w 245"/>
              <a:gd name="T27" fmla="*/ 172 h 241"/>
              <a:gd name="T28" fmla="*/ 123 w 245"/>
              <a:gd name="T29" fmla="*/ 139 h 241"/>
              <a:gd name="T30" fmla="*/ 123 w 245"/>
              <a:gd name="T31" fmla="*/ 171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45" h="241">
                <a:moveTo>
                  <a:pt x="245" y="67"/>
                </a:moveTo>
                <a:lnTo>
                  <a:pt x="245" y="138"/>
                </a:lnTo>
                <a:lnTo>
                  <a:pt x="0" y="138"/>
                </a:lnTo>
                <a:lnTo>
                  <a:pt x="0" y="0"/>
                </a:lnTo>
                <a:lnTo>
                  <a:pt x="245" y="0"/>
                </a:lnTo>
                <a:lnTo>
                  <a:pt x="245" y="67"/>
                </a:lnTo>
                <a:moveTo>
                  <a:pt x="224" y="222"/>
                </a:moveTo>
                <a:lnTo>
                  <a:pt x="212" y="204"/>
                </a:lnTo>
                <a:lnTo>
                  <a:pt x="33" y="204"/>
                </a:lnTo>
                <a:lnTo>
                  <a:pt x="7" y="241"/>
                </a:lnTo>
                <a:lnTo>
                  <a:pt x="238" y="241"/>
                </a:lnTo>
                <a:lnTo>
                  <a:pt x="224" y="222"/>
                </a:lnTo>
                <a:moveTo>
                  <a:pt x="79" y="172"/>
                </a:moveTo>
                <a:lnTo>
                  <a:pt x="165" y="172"/>
                </a:lnTo>
                <a:moveTo>
                  <a:pt x="123" y="139"/>
                </a:moveTo>
                <a:lnTo>
                  <a:pt x="123" y="171"/>
                </a:lnTo>
              </a:path>
            </a:pathLst>
          </a:custGeom>
          <a:noFill/>
          <a:ln w="15875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  <p:sp>
        <p:nvSpPr>
          <p:cNvPr id="69" name="light">
            <a:extLst/>
          </p:cNvPr>
          <p:cNvSpPr>
            <a:spLocks noChangeAspect="1" noEditPoints="1"/>
          </p:cNvSpPr>
          <p:nvPr/>
        </p:nvSpPr>
        <p:spPr bwMode="auto">
          <a:xfrm>
            <a:off x="1677715" y="6224634"/>
            <a:ext cx="251263" cy="373041"/>
          </a:xfrm>
          <a:custGeom>
            <a:avLst/>
            <a:gdLst>
              <a:gd name="T0" fmla="*/ 156 w 224"/>
              <a:gd name="T1" fmla="*/ 312 h 334"/>
              <a:gd name="T2" fmla="*/ 134 w 224"/>
              <a:gd name="T3" fmla="*/ 334 h 334"/>
              <a:gd name="T4" fmla="*/ 89 w 224"/>
              <a:gd name="T5" fmla="*/ 334 h 334"/>
              <a:gd name="T6" fmla="*/ 67 w 224"/>
              <a:gd name="T7" fmla="*/ 312 h 334"/>
              <a:gd name="T8" fmla="*/ 67 w 224"/>
              <a:gd name="T9" fmla="*/ 261 h 334"/>
              <a:gd name="T10" fmla="*/ 37 w 224"/>
              <a:gd name="T11" fmla="*/ 195 h 334"/>
              <a:gd name="T12" fmla="*/ 27 w 224"/>
              <a:gd name="T13" fmla="*/ 185 h 334"/>
              <a:gd name="T14" fmla="*/ 0 w 224"/>
              <a:gd name="T15" fmla="*/ 112 h 334"/>
              <a:gd name="T16" fmla="*/ 112 w 224"/>
              <a:gd name="T17" fmla="*/ 0 h 334"/>
              <a:gd name="T18" fmla="*/ 224 w 224"/>
              <a:gd name="T19" fmla="*/ 112 h 334"/>
              <a:gd name="T20" fmla="*/ 197 w 224"/>
              <a:gd name="T21" fmla="*/ 185 h 334"/>
              <a:gd name="T22" fmla="*/ 200 w 224"/>
              <a:gd name="T23" fmla="*/ 181 h 334"/>
              <a:gd name="T24" fmla="*/ 197 w 224"/>
              <a:gd name="T25" fmla="*/ 185 h 334"/>
              <a:gd name="T26" fmla="*/ 156 w 224"/>
              <a:gd name="T27" fmla="*/ 265 h 334"/>
              <a:gd name="T28" fmla="*/ 156 w 224"/>
              <a:gd name="T29" fmla="*/ 312 h 334"/>
              <a:gd name="T30" fmla="*/ 156 w 224"/>
              <a:gd name="T31" fmla="*/ 312 h 334"/>
              <a:gd name="T32" fmla="*/ 67 w 224"/>
              <a:gd name="T33" fmla="*/ 269 h 334"/>
              <a:gd name="T34" fmla="*/ 156 w 224"/>
              <a:gd name="T35" fmla="*/ 269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24" h="334">
                <a:moveTo>
                  <a:pt x="156" y="312"/>
                </a:moveTo>
                <a:cubicBezTo>
                  <a:pt x="156" y="324"/>
                  <a:pt x="146" y="334"/>
                  <a:pt x="134" y="334"/>
                </a:cubicBezTo>
                <a:cubicBezTo>
                  <a:pt x="89" y="334"/>
                  <a:pt x="89" y="334"/>
                  <a:pt x="89" y="334"/>
                </a:cubicBezTo>
                <a:cubicBezTo>
                  <a:pt x="76" y="334"/>
                  <a:pt x="67" y="324"/>
                  <a:pt x="67" y="312"/>
                </a:cubicBezTo>
                <a:cubicBezTo>
                  <a:pt x="67" y="312"/>
                  <a:pt x="67" y="300"/>
                  <a:pt x="67" y="261"/>
                </a:cubicBezTo>
                <a:cubicBezTo>
                  <a:pt x="67" y="221"/>
                  <a:pt x="37" y="195"/>
                  <a:pt x="37" y="195"/>
                </a:cubicBezTo>
                <a:cubicBezTo>
                  <a:pt x="27" y="185"/>
                  <a:pt x="27" y="185"/>
                  <a:pt x="27" y="185"/>
                </a:cubicBezTo>
                <a:cubicBezTo>
                  <a:pt x="10" y="166"/>
                  <a:pt x="0" y="140"/>
                  <a:pt x="0" y="112"/>
                </a:cubicBezTo>
                <a:cubicBezTo>
                  <a:pt x="0" y="50"/>
                  <a:pt x="50" y="0"/>
                  <a:pt x="112" y="0"/>
                </a:cubicBezTo>
                <a:cubicBezTo>
                  <a:pt x="174" y="0"/>
                  <a:pt x="224" y="50"/>
                  <a:pt x="224" y="112"/>
                </a:cubicBezTo>
                <a:cubicBezTo>
                  <a:pt x="224" y="140"/>
                  <a:pt x="214" y="166"/>
                  <a:pt x="197" y="185"/>
                </a:cubicBezTo>
                <a:moveTo>
                  <a:pt x="200" y="181"/>
                </a:moveTo>
                <a:cubicBezTo>
                  <a:pt x="197" y="185"/>
                  <a:pt x="197" y="185"/>
                  <a:pt x="197" y="185"/>
                </a:cubicBezTo>
                <a:cubicBezTo>
                  <a:pt x="197" y="185"/>
                  <a:pt x="156" y="217"/>
                  <a:pt x="156" y="265"/>
                </a:cubicBezTo>
                <a:cubicBezTo>
                  <a:pt x="156" y="312"/>
                  <a:pt x="156" y="312"/>
                  <a:pt x="156" y="312"/>
                </a:cubicBezTo>
                <a:cubicBezTo>
                  <a:pt x="156" y="312"/>
                  <a:pt x="156" y="312"/>
                  <a:pt x="156" y="312"/>
                </a:cubicBezTo>
                <a:moveTo>
                  <a:pt x="67" y="269"/>
                </a:moveTo>
                <a:cubicBezTo>
                  <a:pt x="156" y="269"/>
                  <a:pt x="156" y="269"/>
                  <a:pt x="156" y="269"/>
                </a:cubicBezTo>
              </a:path>
            </a:pathLst>
          </a:custGeom>
          <a:noFill/>
          <a:ln w="15875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905794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5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9" grpId="0"/>
      <p:bldP spid="84" grpId="0" animBg="1"/>
      <p:bldP spid="100" grpId="0"/>
      <p:bldP spid="101" grpId="0"/>
      <p:bldP spid="111" grpId="0" animBg="1"/>
      <p:bldP spid="112" grpId="0" animBg="1"/>
      <p:bldP spid="1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298" y="3038476"/>
            <a:ext cx="11887878" cy="917575"/>
          </a:xfrm>
        </p:spPr>
        <p:txBody>
          <a:bodyPr/>
          <a:lstStyle/>
          <a:p>
            <a:pPr algn="ctr"/>
            <a:r>
              <a:rPr lang="en-US" sz="4896"/>
              <a:t>2. What can it do for me?</a:t>
            </a:r>
          </a:p>
        </p:txBody>
      </p:sp>
    </p:spTree>
    <p:extLst>
      <p:ext uri="{BB962C8B-B14F-4D97-AF65-F5344CB8AC3E}">
        <p14:creationId xmlns:p14="http://schemas.microsoft.com/office/powerpoint/2010/main" val="136193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" y="1"/>
            <a:ext cx="12434711" cy="6994525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 bwMode="auto">
          <a:xfrm>
            <a:off x="882" y="-1"/>
            <a:ext cx="12434712" cy="6994525"/>
          </a:xfrm>
          <a:prstGeom prst="rect">
            <a:avLst/>
          </a:prstGeom>
          <a:solidFill>
            <a:srgbClr val="000000">
              <a:alpha val="33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err="1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83" y="4033186"/>
            <a:ext cx="12434711" cy="2961339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6528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408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22100" y="3579645"/>
            <a:ext cx="11191836" cy="2494467"/>
            <a:chOff x="609093" y="3509776"/>
            <a:chExt cx="10973385" cy="2445779"/>
          </a:xfrm>
        </p:grpSpPr>
        <p:sp>
          <p:nvSpPr>
            <p:cNvPr id="14" name="TextBox 13"/>
            <p:cNvSpPr txBox="1"/>
            <p:nvPr/>
          </p:nvSpPr>
          <p:spPr>
            <a:xfrm>
              <a:off x="4501156" y="4360184"/>
              <a:ext cx="3203356" cy="628642"/>
            </a:xfrm>
            <a:prstGeom prst="rect">
              <a:avLst/>
            </a:prstGeom>
            <a:noFill/>
          </p:spPr>
          <p:txBody>
            <a:bodyPr wrap="square" lIns="182802" tIns="146241" rIns="182802" bIns="146241" rtlCol="0">
              <a:spAutoFit/>
            </a:bodyPr>
            <a:lstStyle/>
            <a:p>
              <a:pPr algn="ctr" defTabSz="932205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448" kern="0" spc="50">
                  <a:ln w="3175"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Understanding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5344" y="4879999"/>
              <a:ext cx="2954980" cy="10755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563">
                <a:spcBef>
                  <a:spcPts val="200"/>
                </a:spcBef>
                <a:defRPr/>
              </a:pPr>
              <a:r>
                <a:rPr lang="en-US" sz="1632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Interpret business and</a:t>
              </a:r>
              <a:br>
                <a:rPr lang="en-US" sz="1632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632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 customer data in real time </a:t>
              </a:r>
              <a:br>
                <a:rPr lang="en-US" sz="1632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632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and scale including text, docs, images, video, voice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5661735" y="3509776"/>
              <a:ext cx="882198" cy="882196"/>
              <a:chOff x="5654900" y="4087798"/>
              <a:chExt cx="882198" cy="882196"/>
            </a:xfrm>
          </p:grpSpPr>
          <p:sp>
            <p:nvSpPr>
              <p:cNvPr id="19" name="Oval 18"/>
              <p:cNvSpPr/>
              <p:nvPr/>
            </p:nvSpPr>
            <p:spPr bwMode="auto">
              <a:xfrm>
                <a:off x="5654900" y="4087798"/>
                <a:ext cx="882198" cy="882196"/>
              </a:xfrm>
              <a:prstGeom prst="ellipse">
                <a:avLst/>
              </a:prstGeom>
              <a:solidFill>
                <a:schemeClr val="tx2"/>
              </a:solidFill>
              <a:ln w="19050" cap="flat" cmpd="sng" algn="ctr">
                <a:solidFill>
                  <a:schemeClr val="bg2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11853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879" u="sng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24" name="Freeform 14"/>
              <p:cNvSpPr>
                <a:spLocks noEditPoints="1"/>
              </p:cNvSpPr>
              <p:nvPr/>
            </p:nvSpPr>
            <p:spPr bwMode="auto">
              <a:xfrm>
                <a:off x="5845013" y="4324055"/>
                <a:ext cx="488676" cy="314371"/>
              </a:xfrm>
              <a:custGeom>
                <a:avLst/>
                <a:gdLst>
                  <a:gd name="T0" fmla="*/ 85 w 314"/>
                  <a:gd name="T1" fmla="*/ 62 h 202"/>
                  <a:gd name="T2" fmla="*/ 0 w 314"/>
                  <a:gd name="T3" fmla="*/ 202 h 202"/>
                  <a:gd name="T4" fmla="*/ 314 w 314"/>
                  <a:gd name="T5" fmla="*/ 202 h 202"/>
                  <a:gd name="T6" fmla="*/ 178 w 314"/>
                  <a:gd name="T7" fmla="*/ 7 h 202"/>
                  <a:gd name="T8" fmla="*/ 125 w 314"/>
                  <a:gd name="T9" fmla="*/ 77 h 202"/>
                  <a:gd name="T10" fmla="*/ 125 w 314"/>
                  <a:gd name="T11" fmla="*/ 41 h 202"/>
                  <a:gd name="T12" fmla="*/ 125 w 314"/>
                  <a:gd name="T13" fmla="*/ 22 h 202"/>
                  <a:gd name="T14" fmla="*/ 125 w 314"/>
                  <a:gd name="T15" fmla="*/ 0 h 202"/>
                  <a:gd name="T16" fmla="*/ 70 w 314"/>
                  <a:gd name="T17" fmla="*/ 19 h 202"/>
                  <a:gd name="T18" fmla="*/ 108 w 314"/>
                  <a:gd name="T19" fmla="*/ 34 h 202"/>
                  <a:gd name="T20" fmla="*/ 108 w 314"/>
                  <a:gd name="T21" fmla="*/ 77 h 202"/>
                  <a:gd name="T22" fmla="*/ 85 w 314"/>
                  <a:gd name="T23" fmla="*/ 62 h 202"/>
                  <a:gd name="T24" fmla="*/ 30 w 314"/>
                  <a:gd name="T25" fmla="*/ 185 h 202"/>
                  <a:gd name="T26" fmla="*/ 89 w 314"/>
                  <a:gd name="T27" fmla="*/ 86 h 202"/>
                  <a:gd name="T28" fmla="*/ 123 w 314"/>
                  <a:gd name="T29" fmla="*/ 107 h 202"/>
                  <a:gd name="T30" fmla="*/ 140 w 314"/>
                  <a:gd name="T31" fmla="*/ 86 h 202"/>
                  <a:gd name="T32" fmla="*/ 159 w 314"/>
                  <a:gd name="T33" fmla="*/ 105 h 202"/>
                  <a:gd name="T34" fmla="*/ 174 w 314"/>
                  <a:gd name="T35" fmla="*/ 90 h 202"/>
                  <a:gd name="T36" fmla="*/ 193 w 314"/>
                  <a:gd name="T37" fmla="*/ 110 h 202"/>
                  <a:gd name="T38" fmla="*/ 214 w 314"/>
                  <a:gd name="T39" fmla="*/ 88 h 202"/>
                  <a:gd name="T40" fmla="*/ 282 w 314"/>
                  <a:gd name="T41" fmla="*/ 185 h 202"/>
                  <a:gd name="T42" fmla="*/ 30 w 314"/>
                  <a:gd name="T43" fmla="*/ 185 h 202"/>
                  <a:gd name="T44" fmla="*/ 204 w 314"/>
                  <a:gd name="T45" fmla="*/ 73 h 202"/>
                  <a:gd name="T46" fmla="*/ 193 w 314"/>
                  <a:gd name="T47" fmla="*/ 84 h 202"/>
                  <a:gd name="T48" fmla="*/ 174 w 314"/>
                  <a:gd name="T49" fmla="*/ 67 h 202"/>
                  <a:gd name="T50" fmla="*/ 159 w 314"/>
                  <a:gd name="T51" fmla="*/ 82 h 202"/>
                  <a:gd name="T52" fmla="*/ 151 w 314"/>
                  <a:gd name="T53" fmla="*/ 73 h 202"/>
                  <a:gd name="T54" fmla="*/ 178 w 314"/>
                  <a:gd name="T55" fmla="*/ 34 h 202"/>
                  <a:gd name="T56" fmla="*/ 204 w 314"/>
                  <a:gd name="T57" fmla="*/ 73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14" h="202">
                    <a:moveTo>
                      <a:pt x="85" y="62"/>
                    </a:moveTo>
                    <a:lnTo>
                      <a:pt x="0" y="202"/>
                    </a:lnTo>
                    <a:lnTo>
                      <a:pt x="314" y="202"/>
                    </a:lnTo>
                    <a:lnTo>
                      <a:pt x="178" y="7"/>
                    </a:lnTo>
                    <a:lnTo>
                      <a:pt x="125" y="77"/>
                    </a:lnTo>
                    <a:lnTo>
                      <a:pt x="125" y="41"/>
                    </a:lnTo>
                    <a:lnTo>
                      <a:pt x="125" y="22"/>
                    </a:lnTo>
                    <a:lnTo>
                      <a:pt x="125" y="0"/>
                    </a:lnTo>
                    <a:lnTo>
                      <a:pt x="70" y="19"/>
                    </a:lnTo>
                    <a:lnTo>
                      <a:pt x="108" y="34"/>
                    </a:lnTo>
                    <a:lnTo>
                      <a:pt x="108" y="77"/>
                    </a:lnTo>
                    <a:lnTo>
                      <a:pt x="85" y="62"/>
                    </a:lnTo>
                    <a:close/>
                    <a:moveTo>
                      <a:pt x="30" y="185"/>
                    </a:moveTo>
                    <a:lnTo>
                      <a:pt x="89" y="86"/>
                    </a:lnTo>
                    <a:lnTo>
                      <a:pt x="123" y="107"/>
                    </a:lnTo>
                    <a:lnTo>
                      <a:pt x="140" y="86"/>
                    </a:lnTo>
                    <a:lnTo>
                      <a:pt x="159" y="105"/>
                    </a:lnTo>
                    <a:lnTo>
                      <a:pt x="174" y="90"/>
                    </a:lnTo>
                    <a:lnTo>
                      <a:pt x="193" y="110"/>
                    </a:lnTo>
                    <a:lnTo>
                      <a:pt x="214" y="88"/>
                    </a:lnTo>
                    <a:lnTo>
                      <a:pt x="282" y="185"/>
                    </a:lnTo>
                    <a:lnTo>
                      <a:pt x="30" y="185"/>
                    </a:lnTo>
                    <a:close/>
                    <a:moveTo>
                      <a:pt x="204" y="73"/>
                    </a:moveTo>
                    <a:lnTo>
                      <a:pt x="193" y="84"/>
                    </a:lnTo>
                    <a:lnTo>
                      <a:pt x="174" y="67"/>
                    </a:lnTo>
                    <a:lnTo>
                      <a:pt x="159" y="82"/>
                    </a:lnTo>
                    <a:lnTo>
                      <a:pt x="151" y="73"/>
                    </a:lnTo>
                    <a:lnTo>
                      <a:pt x="178" y="34"/>
                    </a:lnTo>
                    <a:lnTo>
                      <a:pt x="204" y="7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F3F3F"/>
                  </a:solidFill>
                  <a:latin typeface="Segoe UI"/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8908121" y="4360184"/>
              <a:ext cx="2662578" cy="628642"/>
            </a:xfrm>
            <a:prstGeom prst="rect">
              <a:avLst/>
            </a:prstGeom>
            <a:noFill/>
          </p:spPr>
          <p:txBody>
            <a:bodyPr wrap="square" lIns="182802" tIns="146241" rIns="182802" bIns="146241" rtlCol="0">
              <a:spAutoFit/>
            </a:bodyPr>
            <a:lstStyle/>
            <a:p>
              <a:pPr algn="ctr" defTabSz="932205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448" kern="0" spc="50">
                  <a:ln w="3175"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Interacting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896342" y="4879999"/>
              <a:ext cx="2686136" cy="10755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563">
                <a:spcBef>
                  <a:spcPts val="200"/>
                </a:spcBef>
                <a:defRPr/>
              </a:pPr>
              <a:r>
                <a:rPr lang="en-US" sz="1632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Remove technology barriers with customers </a:t>
              </a:r>
              <a:br>
                <a:rPr lang="en-US" sz="1632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632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and multiply employee capabilities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9800430" y="3513567"/>
              <a:ext cx="877960" cy="877960"/>
              <a:chOff x="9797006" y="4091589"/>
              <a:chExt cx="877960" cy="877960"/>
            </a:xfrm>
          </p:grpSpPr>
          <p:sp>
            <p:nvSpPr>
              <p:cNvPr id="22" name="Oval 21"/>
              <p:cNvSpPr/>
              <p:nvPr/>
            </p:nvSpPr>
            <p:spPr bwMode="auto">
              <a:xfrm>
                <a:off x="9797006" y="4091589"/>
                <a:ext cx="877960" cy="877960"/>
              </a:xfrm>
              <a:prstGeom prst="ellipse">
                <a:avLst/>
              </a:prstGeom>
              <a:solidFill>
                <a:schemeClr val="tx2"/>
              </a:solidFill>
              <a:ln w="19050" cap="flat" cmpd="sng" algn="ctr">
                <a:solidFill>
                  <a:schemeClr val="bg2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11853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879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42" name="Freeform 5"/>
              <p:cNvSpPr>
                <a:spLocks noEditPoints="1"/>
              </p:cNvSpPr>
              <p:nvPr/>
            </p:nvSpPr>
            <p:spPr bwMode="auto">
              <a:xfrm>
                <a:off x="10036781" y="4331364"/>
                <a:ext cx="398411" cy="398411"/>
              </a:xfrm>
              <a:custGeom>
                <a:avLst/>
                <a:gdLst>
                  <a:gd name="T0" fmla="*/ 120 w 120"/>
                  <a:gd name="T1" fmla="*/ 120 h 120"/>
                  <a:gd name="T2" fmla="*/ 120 w 120"/>
                  <a:gd name="T3" fmla="*/ 0 h 120"/>
                  <a:gd name="T4" fmla="*/ 0 w 120"/>
                  <a:gd name="T5" fmla="*/ 0 h 120"/>
                  <a:gd name="T6" fmla="*/ 0 w 120"/>
                  <a:gd name="T7" fmla="*/ 120 h 120"/>
                  <a:gd name="T8" fmla="*/ 24 w 120"/>
                  <a:gd name="T9" fmla="*/ 120 h 120"/>
                  <a:gd name="T10" fmla="*/ 24 w 120"/>
                  <a:gd name="T11" fmla="*/ 116 h 120"/>
                  <a:gd name="T12" fmla="*/ 60 w 120"/>
                  <a:gd name="T13" fmla="*/ 80 h 120"/>
                  <a:gd name="T14" fmla="*/ 96 w 120"/>
                  <a:gd name="T15" fmla="*/ 116 h 120"/>
                  <a:gd name="T16" fmla="*/ 96 w 120"/>
                  <a:gd name="T17" fmla="*/ 120 h 120"/>
                  <a:gd name="T18" fmla="*/ 120 w 120"/>
                  <a:gd name="T19" fmla="*/ 120 h 120"/>
                  <a:gd name="T20" fmla="*/ 77 w 120"/>
                  <a:gd name="T21" fmla="*/ 75 h 120"/>
                  <a:gd name="T22" fmla="*/ 92 w 120"/>
                  <a:gd name="T23" fmla="*/ 48 h 120"/>
                  <a:gd name="T24" fmla="*/ 60 w 120"/>
                  <a:gd name="T25" fmla="*/ 16 h 120"/>
                  <a:gd name="T26" fmla="*/ 28 w 120"/>
                  <a:gd name="T27" fmla="*/ 48 h 120"/>
                  <a:gd name="T28" fmla="*/ 43 w 120"/>
                  <a:gd name="T29" fmla="*/ 75 h 120"/>
                  <a:gd name="T30" fmla="*/ 16 w 120"/>
                  <a:gd name="T31" fmla="*/ 112 h 120"/>
                  <a:gd name="T32" fmla="*/ 8 w 120"/>
                  <a:gd name="T33" fmla="*/ 112 h 120"/>
                  <a:gd name="T34" fmla="*/ 8 w 120"/>
                  <a:gd name="T35" fmla="*/ 8 h 120"/>
                  <a:gd name="T36" fmla="*/ 112 w 120"/>
                  <a:gd name="T37" fmla="*/ 8 h 120"/>
                  <a:gd name="T38" fmla="*/ 112 w 120"/>
                  <a:gd name="T39" fmla="*/ 112 h 120"/>
                  <a:gd name="T40" fmla="*/ 104 w 120"/>
                  <a:gd name="T41" fmla="*/ 112 h 120"/>
                  <a:gd name="T42" fmla="*/ 77 w 120"/>
                  <a:gd name="T43" fmla="*/ 75 h 120"/>
                  <a:gd name="T44" fmla="*/ 60 w 120"/>
                  <a:gd name="T45" fmla="*/ 72 h 120"/>
                  <a:gd name="T46" fmla="*/ 36 w 120"/>
                  <a:gd name="T47" fmla="*/ 48 h 120"/>
                  <a:gd name="T48" fmla="*/ 60 w 120"/>
                  <a:gd name="T49" fmla="*/ 24 h 120"/>
                  <a:gd name="T50" fmla="*/ 84 w 120"/>
                  <a:gd name="T51" fmla="*/ 48 h 120"/>
                  <a:gd name="T52" fmla="*/ 60 w 120"/>
                  <a:gd name="T53" fmla="*/ 7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0">
                    <a:moveTo>
                      <a:pt x="120" y="120"/>
                    </a:moveTo>
                    <a:cubicBezTo>
                      <a:pt x="120" y="0"/>
                      <a:pt x="120" y="0"/>
                      <a:pt x="12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4" y="116"/>
                      <a:pt x="24" y="116"/>
                      <a:pt x="24" y="116"/>
                    </a:cubicBezTo>
                    <a:cubicBezTo>
                      <a:pt x="24" y="96"/>
                      <a:pt x="40" y="80"/>
                      <a:pt x="60" y="80"/>
                    </a:cubicBezTo>
                    <a:cubicBezTo>
                      <a:pt x="80" y="80"/>
                      <a:pt x="96" y="96"/>
                      <a:pt x="96" y="116"/>
                    </a:cubicBezTo>
                    <a:cubicBezTo>
                      <a:pt x="96" y="120"/>
                      <a:pt x="96" y="120"/>
                      <a:pt x="96" y="120"/>
                    </a:cubicBezTo>
                    <a:lnTo>
                      <a:pt x="120" y="120"/>
                    </a:lnTo>
                    <a:close/>
                    <a:moveTo>
                      <a:pt x="77" y="75"/>
                    </a:moveTo>
                    <a:cubicBezTo>
                      <a:pt x="86" y="70"/>
                      <a:pt x="92" y="60"/>
                      <a:pt x="92" y="48"/>
                    </a:cubicBezTo>
                    <a:cubicBezTo>
                      <a:pt x="92" y="30"/>
                      <a:pt x="78" y="16"/>
                      <a:pt x="60" y="16"/>
                    </a:cubicBezTo>
                    <a:cubicBezTo>
                      <a:pt x="42" y="16"/>
                      <a:pt x="28" y="30"/>
                      <a:pt x="28" y="48"/>
                    </a:cubicBezTo>
                    <a:cubicBezTo>
                      <a:pt x="28" y="60"/>
                      <a:pt x="34" y="70"/>
                      <a:pt x="43" y="75"/>
                    </a:cubicBezTo>
                    <a:cubicBezTo>
                      <a:pt x="29" y="81"/>
                      <a:pt x="18" y="95"/>
                      <a:pt x="16" y="112"/>
                    </a:cubicBezTo>
                    <a:cubicBezTo>
                      <a:pt x="8" y="112"/>
                      <a:pt x="8" y="112"/>
                      <a:pt x="8" y="112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112" y="8"/>
                      <a:pt x="112" y="8"/>
                      <a:pt x="112" y="8"/>
                    </a:cubicBezTo>
                    <a:cubicBezTo>
                      <a:pt x="112" y="112"/>
                      <a:pt x="112" y="112"/>
                      <a:pt x="112" y="112"/>
                    </a:cubicBezTo>
                    <a:cubicBezTo>
                      <a:pt x="104" y="112"/>
                      <a:pt x="104" y="112"/>
                      <a:pt x="104" y="112"/>
                    </a:cubicBezTo>
                    <a:cubicBezTo>
                      <a:pt x="102" y="95"/>
                      <a:pt x="91" y="81"/>
                      <a:pt x="77" y="75"/>
                    </a:cubicBezTo>
                    <a:moveTo>
                      <a:pt x="60" y="72"/>
                    </a:moveTo>
                    <a:cubicBezTo>
                      <a:pt x="47" y="72"/>
                      <a:pt x="36" y="61"/>
                      <a:pt x="36" y="48"/>
                    </a:cubicBezTo>
                    <a:cubicBezTo>
                      <a:pt x="36" y="35"/>
                      <a:pt x="47" y="24"/>
                      <a:pt x="60" y="24"/>
                    </a:cubicBezTo>
                    <a:cubicBezTo>
                      <a:pt x="73" y="24"/>
                      <a:pt x="84" y="35"/>
                      <a:pt x="84" y="48"/>
                    </a:cubicBezTo>
                    <a:cubicBezTo>
                      <a:pt x="84" y="61"/>
                      <a:pt x="73" y="72"/>
                      <a:pt x="60" y="7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F3F3F"/>
                  </a:solidFill>
                  <a:latin typeface="Segoe UI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609093" y="4360183"/>
              <a:ext cx="2700662" cy="1044653"/>
            </a:xfrm>
            <a:prstGeom prst="rect">
              <a:avLst/>
            </a:prstGeom>
            <a:noFill/>
          </p:spPr>
          <p:txBody>
            <a:bodyPr wrap="square" lIns="182802" tIns="146241" rIns="182802" bIns="146241" rtlCol="0">
              <a:spAutoFit/>
            </a:bodyPr>
            <a:lstStyle/>
            <a:p>
              <a:pPr algn="ctr" defTabSz="932205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448" kern="0" spc="50">
                  <a:ln w="3175"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Reasoning</a:t>
              </a:r>
            </a:p>
            <a:p>
              <a:pPr algn="ctr" defTabSz="932205">
                <a:lnSpc>
                  <a:spcPct val="90000"/>
                </a:lnSpc>
                <a:spcAft>
                  <a:spcPts val="600"/>
                </a:spcAft>
                <a:defRPr/>
              </a:pPr>
              <a:endParaRPr lang="en-US" sz="2448" kern="0" spc="5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80750" y="4879999"/>
              <a:ext cx="2157349" cy="10755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563">
                <a:spcBef>
                  <a:spcPts val="200"/>
                </a:spcBef>
                <a:defRPr/>
              </a:pPr>
              <a:r>
                <a:rPr lang="en-US" sz="1632">
                  <a:gradFill>
                    <a:gsLst>
                      <a:gs pos="5195">
                        <a:prstClr val="white"/>
                      </a:gs>
                      <a:gs pos="18000">
                        <a:prstClr val="white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Leverage your unique </a:t>
              </a:r>
              <a:br>
                <a:rPr lang="en-US" sz="1632">
                  <a:gradFill>
                    <a:gsLst>
                      <a:gs pos="5195">
                        <a:prstClr val="white"/>
                      </a:gs>
                      <a:gs pos="18000">
                        <a:prstClr val="white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632">
                  <a:gradFill>
                    <a:gsLst>
                      <a:gs pos="5195">
                        <a:prstClr val="white"/>
                      </a:gs>
                      <a:gs pos="18000">
                        <a:prstClr val="white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data and augment your business in new, unimaginable ways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1520445" y="3513567"/>
              <a:ext cx="877959" cy="877957"/>
              <a:chOff x="1517027" y="4091589"/>
              <a:chExt cx="877959" cy="877957"/>
            </a:xfrm>
          </p:grpSpPr>
          <p:sp>
            <p:nvSpPr>
              <p:cNvPr id="21" name="Oval 20"/>
              <p:cNvSpPr/>
              <p:nvPr/>
            </p:nvSpPr>
            <p:spPr bwMode="auto">
              <a:xfrm>
                <a:off x="1517027" y="4091589"/>
                <a:ext cx="877959" cy="877957"/>
              </a:xfrm>
              <a:prstGeom prst="ellipse">
                <a:avLst/>
              </a:prstGeom>
              <a:solidFill>
                <a:schemeClr val="tx2"/>
              </a:solidFill>
              <a:ln w="19050" cap="flat" cmpd="sng" algn="ctr">
                <a:solidFill>
                  <a:schemeClr val="bg2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11853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79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Intelligence">
                <a:extLst/>
              </p:cNvPr>
              <p:cNvSpPr>
                <a:spLocks noChangeAspect="1" noEditPoints="1"/>
              </p:cNvSpPr>
              <p:nvPr/>
            </p:nvSpPr>
            <p:spPr bwMode="auto">
              <a:xfrm>
                <a:off x="1765687" y="4347687"/>
                <a:ext cx="380638" cy="365760"/>
              </a:xfrm>
              <a:custGeom>
                <a:avLst/>
                <a:gdLst>
                  <a:gd name="T0" fmla="*/ 90 w 347"/>
                  <a:gd name="T1" fmla="*/ 24 h 333"/>
                  <a:gd name="T2" fmla="*/ 114 w 347"/>
                  <a:gd name="T3" fmla="*/ 0 h 333"/>
                  <a:gd name="T4" fmla="*/ 138 w 347"/>
                  <a:gd name="T5" fmla="*/ 24 h 333"/>
                  <a:gd name="T6" fmla="*/ 114 w 347"/>
                  <a:gd name="T7" fmla="*/ 49 h 333"/>
                  <a:gd name="T8" fmla="*/ 90 w 347"/>
                  <a:gd name="T9" fmla="*/ 24 h 333"/>
                  <a:gd name="T10" fmla="*/ 0 w 347"/>
                  <a:gd name="T11" fmla="*/ 146 h 333"/>
                  <a:gd name="T12" fmla="*/ 37 w 347"/>
                  <a:gd name="T13" fmla="*/ 183 h 333"/>
                  <a:gd name="T14" fmla="*/ 75 w 347"/>
                  <a:gd name="T15" fmla="*/ 146 h 333"/>
                  <a:gd name="T16" fmla="*/ 37 w 347"/>
                  <a:gd name="T17" fmla="*/ 108 h 333"/>
                  <a:gd name="T18" fmla="*/ 0 w 347"/>
                  <a:gd name="T19" fmla="*/ 146 h 333"/>
                  <a:gd name="T20" fmla="*/ 60 w 347"/>
                  <a:gd name="T21" fmla="*/ 273 h 333"/>
                  <a:gd name="T22" fmla="*/ 119 w 347"/>
                  <a:gd name="T23" fmla="*/ 333 h 333"/>
                  <a:gd name="T24" fmla="*/ 179 w 347"/>
                  <a:gd name="T25" fmla="*/ 273 h 333"/>
                  <a:gd name="T26" fmla="*/ 119 w 347"/>
                  <a:gd name="T27" fmla="*/ 213 h 333"/>
                  <a:gd name="T28" fmla="*/ 60 w 347"/>
                  <a:gd name="T29" fmla="*/ 273 h 333"/>
                  <a:gd name="T30" fmla="*/ 134 w 347"/>
                  <a:gd name="T31" fmla="*/ 110 h 333"/>
                  <a:gd name="T32" fmla="*/ 174 w 347"/>
                  <a:gd name="T33" fmla="*/ 149 h 333"/>
                  <a:gd name="T34" fmla="*/ 213 w 347"/>
                  <a:gd name="T35" fmla="*/ 110 h 333"/>
                  <a:gd name="T36" fmla="*/ 174 w 347"/>
                  <a:gd name="T37" fmla="*/ 71 h 333"/>
                  <a:gd name="T38" fmla="*/ 134 w 347"/>
                  <a:gd name="T39" fmla="*/ 110 h 333"/>
                  <a:gd name="T40" fmla="*/ 228 w 347"/>
                  <a:gd name="T41" fmla="*/ 241 h 333"/>
                  <a:gd name="T42" fmla="*/ 287 w 347"/>
                  <a:gd name="T43" fmla="*/ 303 h 333"/>
                  <a:gd name="T44" fmla="*/ 347 w 347"/>
                  <a:gd name="T45" fmla="*/ 241 h 333"/>
                  <a:gd name="T46" fmla="*/ 287 w 347"/>
                  <a:gd name="T47" fmla="*/ 179 h 333"/>
                  <a:gd name="T48" fmla="*/ 228 w 347"/>
                  <a:gd name="T49" fmla="*/ 241 h 333"/>
                  <a:gd name="T50" fmla="*/ 228 w 347"/>
                  <a:gd name="T51" fmla="*/ 250 h 333"/>
                  <a:gd name="T52" fmla="*/ 178 w 347"/>
                  <a:gd name="T53" fmla="*/ 262 h 333"/>
                  <a:gd name="T54" fmla="*/ 74 w 347"/>
                  <a:gd name="T55" fmla="*/ 139 h 333"/>
                  <a:gd name="T56" fmla="*/ 136 w 347"/>
                  <a:gd name="T57" fmla="*/ 120 h 333"/>
                  <a:gd name="T58" fmla="*/ 137 w 347"/>
                  <a:gd name="T59" fmla="*/ 216 h 333"/>
                  <a:gd name="T60" fmla="*/ 162 w 347"/>
                  <a:gd name="T61" fmla="*/ 148 h 333"/>
                  <a:gd name="T62" fmla="*/ 86 w 347"/>
                  <a:gd name="T63" fmla="*/ 223 h 333"/>
                  <a:gd name="T64" fmla="*/ 57 w 347"/>
                  <a:gd name="T65" fmla="*/ 177 h 333"/>
                  <a:gd name="T66" fmla="*/ 232 w 347"/>
                  <a:gd name="T67" fmla="*/ 217 h 333"/>
                  <a:gd name="T68" fmla="*/ 71 w 347"/>
                  <a:gd name="T69" fmla="*/ 161 h 333"/>
                  <a:gd name="T70" fmla="*/ 102 w 347"/>
                  <a:gd name="T71" fmla="*/ 46 h 333"/>
                  <a:gd name="T72" fmla="*/ 58 w 347"/>
                  <a:gd name="T73" fmla="*/ 115 h 333"/>
                  <a:gd name="T74" fmla="*/ 249 w 347"/>
                  <a:gd name="T75" fmla="*/ 194 h 333"/>
                  <a:gd name="T76" fmla="*/ 200 w 347"/>
                  <a:gd name="T77" fmla="*/ 139 h 333"/>
                  <a:gd name="T78" fmla="*/ 112 w 347"/>
                  <a:gd name="T79" fmla="*/ 213 h 333"/>
                  <a:gd name="T80" fmla="*/ 114 w 347"/>
                  <a:gd name="T81" fmla="*/ 49 h 333"/>
                  <a:gd name="T82" fmla="*/ 126 w 347"/>
                  <a:gd name="T83" fmla="*/ 45 h 333"/>
                  <a:gd name="T84" fmla="*/ 151 w 347"/>
                  <a:gd name="T85" fmla="*/ 78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47" h="333">
                    <a:moveTo>
                      <a:pt x="90" y="24"/>
                    </a:moveTo>
                    <a:cubicBezTo>
                      <a:pt x="90" y="11"/>
                      <a:pt x="100" y="0"/>
                      <a:pt x="114" y="0"/>
                    </a:cubicBezTo>
                    <a:cubicBezTo>
                      <a:pt x="127" y="0"/>
                      <a:pt x="138" y="11"/>
                      <a:pt x="138" y="24"/>
                    </a:cubicBezTo>
                    <a:cubicBezTo>
                      <a:pt x="138" y="38"/>
                      <a:pt x="127" y="49"/>
                      <a:pt x="114" y="49"/>
                    </a:cubicBezTo>
                    <a:cubicBezTo>
                      <a:pt x="100" y="49"/>
                      <a:pt x="90" y="38"/>
                      <a:pt x="90" y="24"/>
                    </a:cubicBezTo>
                    <a:close/>
                    <a:moveTo>
                      <a:pt x="0" y="146"/>
                    </a:moveTo>
                    <a:cubicBezTo>
                      <a:pt x="0" y="166"/>
                      <a:pt x="17" y="183"/>
                      <a:pt x="37" y="183"/>
                    </a:cubicBezTo>
                    <a:cubicBezTo>
                      <a:pt x="58" y="183"/>
                      <a:pt x="75" y="166"/>
                      <a:pt x="75" y="146"/>
                    </a:cubicBezTo>
                    <a:cubicBezTo>
                      <a:pt x="75" y="125"/>
                      <a:pt x="58" y="108"/>
                      <a:pt x="37" y="108"/>
                    </a:cubicBezTo>
                    <a:cubicBezTo>
                      <a:pt x="17" y="108"/>
                      <a:pt x="0" y="125"/>
                      <a:pt x="0" y="146"/>
                    </a:cubicBezTo>
                    <a:close/>
                    <a:moveTo>
                      <a:pt x="60" y="273"/>
                    </a:moveTo>
                    <a:cubicBezTo>
                      <a:pt x="60" y="306"/>
                      <a:pt x="86" y="333"/>
                      <a:pt x="119" y="333"/>
                    </a:cubicBezTo>
                    <a:cubicBezTo>
                      <a:pt x="152" y="333"/>
                      <a:pt x="179" y="306"/>
                      <a:pt x="179" y="273"/>
                    </a:cubicBezTo>
                    <a:cubicBezTo>
                      <a:pt x="179" y="240"/>
                      <a:pt x="152" y="213"/>
                      <a:pt x="119" y="213"/>
                    </a:cubicBezTo>
                    <a:cubicBezTo>
                      <a:pt x="86" y="213"/>
                      <a:pt x="60" y="240"/>
                      <a:pt x="60" y="273"/>
                    </a:cubicBezTo>
                    <a:close/>
                    <a:moveTo>
                      <a:pt x="134" y="110"/>
                    </a:moveTo>
                    <a:cubicBezTo>
                      <a:pt x="134" y="132"/>
                      <a:pt x="152" y="149"/>
                      <a:pt x="174" y="149"/>
                    </a:cubicBezTo>
                    <a:cubicBezTo>
                      <a:pt x="195" y="149"/>
                      <a:pt x="213" y="132"/>
                      <a:pt x="213" y="110"/>
                    </a:cubicBezTo>
                    <a:cubicBezTo>
                      <a:pt x="213" y="89"/>
                      <a:pt x="195" y="71"/>
                      <a:pt x="174" y="71"/>
                    </a:cubicBezTo>
                    <a:cubicBezTo>
                      <a:pt x="152" y="71"/>
                      <a:pt x="134" y="89"/>
                      <a:pt x="134" y="110"/>
                    </a:cubicBezTo>
                    <a:close/>
                    <a:moveTo>
                      <a:pt x="228" y="241"/>
                    </a:moveTo>
                    <a:cubicBezTo>
                      <a:pt x="228" y="275"/>
                      <a:pt x="254" y="303"/>
                      <a:pt x="287" y="303"/>
                    </a:cubicBezTo>
                    <a:cubicBezTo>
                      <a:pt x="320" y="303"/>
                      <a:pt x="347" y="275"/>
                      <a:pt x="347" y="241"/>
                    </a:cubicBezTo>
                    <a:cubicBezTo>
                      <a:pt x="347" y="207"/>
                      <a:pt x="320" y="179"/>
                      <a:pt x="287" y="179"/>
                    </a:cubicBezTo>
                    <a:cubicBezTo>
                      <a:pt x="254" y="179"/>
                      <a:pt x="228" y="207"/>
                      <a:pt x="228" y="241"/>
                    </a:cubicBezTo>
                    <a:close/>
                    <a:moveTo>
                      <a:pt x="228" y="250"/>
                    </a:moveTo>
                    <a:cubicBezTo>
                      <a:pt x="178" y="262"/>
                      <a:pt x="178" y="262"/>
                      <a:pt x="178" y="262"/>
                    </a:cubicBezTo>
                    <a:moveTo>
                      <a:pt x="74" y="139"/>
                    </a:moveTo>
                    <a:cubicBezTo>
                      <a:pt x="136" y="120"/>
                      <a:pt x="136" y="120"/>
                      <a:pt x="136" y="120"/>
                    </a:cubicBezTo>
                    <a:moveTo>
                      <a:pt x="137" y="216"/>
                    </a:moveTo>
                    <a:cubicBezTo>
                      <a:pt x="162" y="148"/>
                      <a:pt x="162" y="148"/>
                      <a:pt x="162" y="148"/>
                    </a:cubicBezTo>
                    <a:moveTo>
                      <a:pt x="86" y="223"/>
                    </a:moveTo>
                    <a:cubicBezTo>
                      <a:pt x="57" y="177"/>
                      <a:pt x="57" y="177"/>
                      <a:pt x="57" y="177"/>
                    </a:cubicBezTo>
                    <a:moveTo>
                      <a:pt x="232" y="217"/>
                    </a:moveTo>
                    <a:cubicBezTo>
                      <a:pt x="71" y="161"/>
                      <a:pt x="71" y="161"/>
                      <a:pt x="71" y="161"/>
                    </a:cubicBezTo>
                    <a:moveTo>
                      <a:pt x="102" y="46"/>
                    </a:moveTo>
                    <a:cubicBezTo>
                      <a:pt x="58" y="115"/>
                      <a:pt x="58" y="115"/>
                      <a:pt x="58" y="115"/>
                    </a:cubicBezTo>
                    <a:moveTo>
                      <a:pt x="249" y="194"/>
                    </a:moveTo>
                    <a:cubicBezTo>
                      <a:pt x="200" y="139"/>
                      <a:pt x="200" y="139"/>
                      <a:pt x="200" y="139"/>
                    </a:cubicBezTo>
                    <a:moveTo>
                      <a:pt x="112" y="213"/>
                    </a:moveTo>
                    <a:cubicBezTo>
                      <a:pt x="114" y="49"/>
                      <a:pt x="114" y="49"/>
                      <a:pt x="114" y="49"/>
                    </a:cubicBezTo>
                    <a:moveTo>
                      <a:pt x="126" y="45"/>
                    </a:moveTo>
                    <a:cubicBezTo>
                      <a:pt x="151" y="78"/>
                      <a:pt x="151" y="78"/>
                      <a:pt x="151" y="78"/>
                    </a:cubicBezTo>
                  </a:path>
                </a:pathLst>
              </a:custGeom>
              <a:noFill/>
              <a:ln w="19050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918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2021522" y="365891"/>
            <a:ext cx="8393430" cy="785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96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AI for your business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059244" y="1732255"/>
            <a:ext cx="3015083" cy="918405"/>
          </a:xfrm>
          <a:prstGeom prst="rect">
            <a:avLst/>
          </a:prstGeom>
        </p:spPr>
        <p:txBody>
          <a:bodyPr vert="horz" wrap="square" lIns="93247" tIns="93247" rIns="93247" bIns="93247" rtlCol="0" anchor="ctr">
            <a:noAutofit/>
          </a:bodyPr>
          <a:lstStyle/>
          <a:p>
            <a:pPr defTabSz="932418">
              <a:lnSpc>
                <a:spcPct val="90000"/>
              </a:lnSpc>
            </a:pPr>
            <a:r>
              <a:rPr lang="en-US" sz="1836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estimated additional revenue/shifting revenue driven by AI in three years</a:t>
            </a:r>
          </a:p>
        </p:txBody>
      </p:sp>
      <p:sp>
        <p:nvSpPr>
          <p:cNvPr id="27" name="Rectangle 26"/>
          <p:cNvSpPr>
            <a:spLocks noChangeAspect="1"/>
          </p:cNvSpPr>
          <p:nvPr/>
        </p:nvSpPr>
        <p:spPr>
          <a:xfrm>
            <a:off x="3136827" y="1635848"/>
            <a:ext cx="2843848" cy="1131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32418">
              <a:lnSpc>
                <a:spcPct val="90000"/>
              </a:lnSpc>
            </a:pPr>
            <a:r>
              <a:rPr lang="en-US" sz="7343" b="1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$1.2T</a:t>
            </a:r>
            <a:r>
              <a:rPr lang="en-US" sz="734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  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25408" y="6626403"/>
            <a:ext cx="870628" cy="2377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24">
              <a:lnSpc>
                <a:spcPct val="90000"/>
              </a:lnSpc>
              <a:defRPr/>
            </a:pPr>
            <a:r>
              <a:rPr lang="en-US" sz="1020">
                <a:gradFill>
                  <a:gsLst>
                    <a:gs pos="5195">
                      <a:prstClr val="white"/>
                    </a:gs>
                    <a:gs pos="17000">
                      <a:prstClr val="white"/>
                    </a:gs>
                  </a:gsLst>
                  <a:lin ang="5400000" scaled="1"/>
                </a:gradFill>
                <a:latin typeface="Segoe UI"/>
              </a:rPr>
              <a:t>Source: IDC</a:t>
            </a:r>
          </a:p>
        </p:txBody>
      </p:sp>
    </p:spTree>
    <p:extLst>
      <p:ext uri="{BB962C8B-B14F-4D97-AF65-F5344CB8AC3E}">
        <p14:creationId xmlns:p14="http://schemas.microsoft.com/office/powerpoint/2010/main" val="124427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3.60991E-6 -3.62233E-6 L -3.60991E-6 0.06787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engage"/>
          <p:cNvSpPr/>
          <p:nvPr/>
        </p:nvSpPr>
        <p:spPr bwMode="auto">
          <a:xfrm>
            <a:off x="2342939" y="2107899"/>
            <a:ext cx="2194249" cy="90374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32293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40" kern="0" spc="50">
                <a:gradFill>
                  <a:gsLst>
                    <a:gs pos="0">
                      <a:srgbClr val="FFFFFF">
                        <a:lumMod val="25000"/>
                      </a:srgbClr>
                    </a:gs>
                    <a:gs pos="100000">
                      <a:srgbClr val="FFFFFF">
                        <a:lumMod val="25000"/>
                      </a:srgbClr>
                    </a:gs>
                  </a:gsLst>
                  <a:lin ang="5400000" scaled="1"/>
                </a:gradFill>
                <a:latin typeface="Segoe UI Light"/>
                <a:cs typeface="Segoe UI" panose="020B0502040204020203" pitchFamily="34" charset="0"/>
              </a:rPr>
              <a:t>Engage your customers</a:t>
            </a:r>
          </a:p>
        </p:txBody>
      </p:sp>
      <p:sp>
        <p:nvSpPr>
          <p:cNvPr id="71" name="empower"/>
          <p:cNvSpPr/>
          <p:nvPr/>
        </p:nvSpPr>
        <p:spPr bwMode="auto">
          <a:xfrm>
            <a:off x="2342939" y="4530082"/>
            <a:ext cx="2194249" cy="90374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32293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40" kern="0" spc="50">
                <a:gradFill>
                  <a:gsLst>
                    <a:gs pos="0">
                      <a:srgbClr val="FFFFFF">
                        <a:lumMod val="25000"/>
                      </a:srgbClr>
                    </a:gs>
                    <a:gs pos="100000">
                      <a:srgbClr val="FFFFFF">
                        <a:lumMod val="25000"/>
                      </a:srgbClr>
                    </a:gs>
                  </a:gsLst>
                  <a:lin ang="5400000" scaled="1"/>
                </a:gradFill>
                <a:latin typeface="Segoe UI Light"/>
                <a:cs typeface="Segoe UI" panose="020B0502040204020203" pitchFamily="34" charset="0"/>
              </a:rPr>
              <a:t>Enable your employees</a:t>
            </a:r>
          </a:p>
        </p:txBody>
      </p:sp>
      <p:sp>
        <p:nvSpPr>
          <p:cNvPr id="70" name="optimize"/>
          <p:cNvSpPr/>
          <p:nvPr/>
        </p:nvSpPr>
        <p:spPr bwMode="auto">
          <a:xfrm>
            <a:off x="7753346" y="4530082"/>
            <a:ext cx="2194249" cy="90374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32293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40" kern="0" spc="50">
                <a:gradFill>
                  <a:gsLst>
                    <a:gs pos="0">
                      <a:srgbClr val="FFFFFF">
                        <a:lumMod val="25000"/>
                      </a:srgbClr>
                    </a:gs>
                    <a:gs pos="100000">
                      <a:srgbClr val="FFFFFF">
                        <a:lumMod val="25000"/>
                      </a:srgbClr>
                    </a:gs>
                  </a:gsLst>
                  <a:lin ang="5400000" scaled="1"/>
                </a:gradFill>
                <a:latin typeface="Segoe UI Light"/>
                <a:cs typeface="Segoe UI" panose="020B0502040204020203" pitchFamily="34" charset="0"/>
              </a:rPr>
              <a:t>Optimize your operations</a:t>
            </a:r>
          </a:p>
        </p:txBody>
      </p:sp>
      <p:sp>
        <p:nvSpPr>
          <p:cNvPr id="68" name="transform"/>
          <p:cNvSpPr/>
          <p:nvPr/>
        </p:nvSpPr>
        <p:spPr bwMode="auto">
          <a:xfrm>
            <a:off x="7753346" y="2133037"/>
            <a:ext cx="2194249" cy="90374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32293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40" kern="0" spc="50">
                <a:gradFill>
                  <a:gsLst>
                    <a:gs pos="0">
                      <a:srgbClr val="FFFFFF">
                        <a:lumMod val="25000"/>
                      </a:srgbClr>
                    </a:gs>
                    <a:gs pos="100000">
                      <a:srgbClr val="FFFFFF">
                        <a:lumMod val="25000"/>
                      </a:srgbClr>
                    </a:gs>
                  </a:gsLst>
                  <a:lin ang="5400000" scaled="1"/>
                </a:gradFill>
                <a:latin typeface="Segoe UI Light"/>
                <a:cs typeface="Segoe UI" panose="020B0502040204020203" pitchFamily="34" charset="0"/>
              </a:rPr>
              <a:t>Transform your products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5481" y="314704"/>
            <a:ext cx="11887878" cy="917575"/>
          </a:xfrm>
        </p:spPr>
        <p:txBody>
          <a:bodyPr/>
          <a:lstStyle/>
          <a:p>
            <a:pPr algn="ctr"/>
            <a:r>
              <a:rPr lang="en-US" sz="4488"/>
              <a:t>Digital Transformation </a:t>
            </a:r>
            <a:r>
              <a:rPr lang="en-US" sz="4488">
                <a:solidFill>
                  <a:schemeClr val="tx2"/>
                </a:solidFill>
              </a:rPr>
              <a:t>+</a:t>
            </a:r>
            <a:r>
              <a:rPr lang="en-US" sz="4488"/>
              <a:t> AI</a:t>
            </a:r>
          </a:p>
        </p:txBody>
      </p:sp>
      <p:sp>
        <p:nvSpPr>
          <p:cNvPr id="73" name="Oval 72"/>
          <p:cNvSpPr/>
          <p:nvPr/>
        </p:nvSpPr>
        <p:spPr bwMode="auto">
          <a:xfrm flipH="1">
            <a:off x="4399447" y="2077887"/>
            <a:ext cx="3539604" cy="3539605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304568" y="2036061"/>
            <a:ext cx="1203627" cy="1203627"/>
            <a:chOff x="3005483" y="2840991"/>
            <a:chExt cx="1312542" cy="1312542"/>
          </a:xfrm>
        </p:grpSpPr>
        <p:sp>
          <p:nvSpPr>
            <p:cNvPr id="92" name="Oval 91"/>
            <p:cNvSpPr/>
            <p:nvPr/>
          </p:nvSpPr>
          <p:spPr bwMode="auto">
            <a:xfrm>
              <a:off x="3005483" y="2840991"/>
              <a:ext cx="1312542" cy="1312542"/>
            </a:xfrm>
            <a:prstGeom prst="ellipse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185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79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3158834" y="2994342"/>
              <a:ext cx="1005840" cy="1005840"/>
              <a:chOff x="2486149" y="3040062"/>
              <a:chExt cx="914400" cy="914400"/>
            </a:xfrm>
          </p:grpSpPr>
          <p:sp>
            <p:nvSpPr>
              <p:cNvPr id="36" name="Oval 35"/>
              <p:cNvSpPr/>
              <p:nvPr/>
            </p:nvSpPr>
            <p:spPr bwMode="auto">
              <a:xfrm>
                <a:off x="2486149" y="3040062"/>
                <a:ext cx="914400" cy="914400"/>
              </a:xfrm>
              <a:prstGeom prst="ellips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11853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79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37" name="Group 36"/>
              <p:cNvGrpSpPr/>
              <p:nvPr/>
            </p:nvGrpSpPr>
            <p:grpSpPr>
              <a:xfrm>
                <a:off x="2718485" y="3301180"/>
                <a:ext cx="449726" cy="392158"/>
                <a:chOff x="2532420" y="3433223"/>
                <a:chExt cx="529777" cy="461962"/>
              </a:xfrm>
            </p:grpSpPr>
            <p:sp>
              <p:nvSpPr>
                <p:cNvPr id="38" name="Freeform 5"/>
                <p:cNvSpPr>
                  <a:spLocks noEditPoints="1"/>
                </p:cNvSpPr>
                <p:nvPr/>
              </p:nvSpPr>
              <p:spPr bwMode="auto">
                <a:xfrm>
                  <a:off x="2671755" y="3476422"/>
                  <a:ext cx="390442" cy="418763"/>
                </a:xfrm>
                <a:custGeom>
                  <a:avLst/>
                  <a:gdLst>
                    <a:gd name="T0" fmla="*/ 94 w 112"/>
                    <a:gd name="T1" fmla="*/ 43 h 120"/>
                    <a:gd name="T2" fmla="*/ 104 w 112"/>
                    <a:gd name="T3" fmla="*/ 24 h 120"/>
                    <a:gd name="T4" fmla="*/ 80 w 112"/>
                    <a:gd name="T5" fmla="*/ 0 h 120"/>
                    <a:gd name="T6" fmla="*/ 56 w 112"/>
                    <a:gd name="T7" fmla="*/ 24 h 120"/>
                    <a:gd name="T8" fmla="*/ 66 w 112"/>
                    <a:gd name="T9" fmla="*/ 43 h 120"/>
                    <a:gd name="T10" fmla="*/ 51 w 112"/>
                    <a:gd name="T11" fmla="*/ 58 h 120"/>
                    <a:gd name="T12" fmla="*/ 32 w 112"/>
                    <a:gd name="T13" fmla="*/ 48 h 120"/>
                    <a:gd name="T14" fmla="*/ 8 w 112"/>
                    <a:gd name="T15" fmla="*/ 72 h 120"/>
                    <a:gd name="T16" fmla="*/ 18 w 112"/>
                    <a:gd name="T17" fmla="*/ 91 h 120"/>
                    <a:gd name="T18" fmla="*/ 0 w 112"/>
                    <a:gd name="T19" fmla="*/ 120 h 120"/>
                    <a:gd name="T20" fmla="*/ 8 w 112"/>
                    <a:gd name="T21" fmla="*/ 120 h 120"/>
                    <a:gd name="T22" fmla="*/ 32 w 112"/>
                    <a:gd name="T23" fmla="*/ 96 h 120"/>
                    <a:gd name="T24" fmla="*/ 56 w 112"/>
                    <a:gd name="T25" fmla="*/ 120 h 120"/>
                    <a:gd name="T26" fmla="*/ 64 w 112"/>
                    <a:gd name="T27" fmla="*/ 120 h 120"/>
                    <a:gd name="T28" fmla="*/ 46 w 112"/>
                    <a:gd name="T29" fmla="*/ 91 h 120"/>
                    <a:gd name="T30" fmla="*/ 56 w 112"/>
                    <a:gd name="T31" fmla="*/ 72 h 120"/>
                    <a:gd name="T32" fmla="*/ 80 w 112"/>
                    <a:gd name="T33" fmla="*/ 48 h 120"/>
                    <a:gd name="T34" fmla="*/ 104 w 112"/>
                    <a:gd name="T35" fmla="*/ 72 h 120"/>
                    <a:gd name="T36" fmla="*/ 112 w 112"/>
                    <a:gd name="T37" fmla="*/ 72 h 120"/>
                    <a:gd name="T38" fmla="*/ 94 w 112"/>
                    <a:gd name="T39" fmla="*/ 43 h 120"/>
                    <a:gd name="T40" fmla="*/ 32 w 112"/>
                    <a:gd name="T41" fmla="*/ 88 h 120"/>
                    <a:gd name="T42" fmla="*/ 16 w 112"/>
                    <a:gd name="T43" fmla="*/ 72 h 120"/>
                    <a:gd name="T44" fmla="*/ 32 w 112"/>
                    <a:gd name="T45" fmla="*/ 56 h 120"/>
                    <a:gd name="T46" fmla="*/ 48 w 112"/>
                    <a:gd name="T47" fmla="*/ 72 h 120"/>
                    <a:gd name="T48" fmla="*/ 32 w 112"/>
                    <a:gd name="T49" fmla="*/ 88 h 120"/>
                    <a:gd name="T50" fmla="*/ 80 w 112"/>
                    <a:gd name="T51" fmla="*/ 40 h 120"/>
                    <a:gd name="T52" fmla="*/ 64 w 112"/>
                    <a:gd name="T53" fmla="*/ 24 h 120"/>
                    <a:gd name="T54" fmla="*/ 80 w 112"/>
                    <a:gd name="T55" fmla="*/ 8 h 120"/>
                    <a:gd name="T56" fmla="*/ 96 w 112"/>
                    <a:gd name="T57" fmla="*/ 24 h 120"/>
                    <a:gd name="T58" fmla="*/ 80 w 112"/>
                    <a:gd name="T59" fmla="*/ 4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12" h="120">
                      <a:moveTo>
                        <a:pt x="94" y="43"/>
                      </a:moveTo>
                      <a:cubicBezTo>
                        <a:pt x="100" y="39"/>
                        <a:pt x="104" y="32"/>
                        <a:pt x="104" y="24"/>
                      </a:cubicBezTo>
                      <a:cubicBezTo>
                        <a:pt x="104" y="11"/>
                        <a:pt x="93" y="0"/>
                        <a:pt x="80" y="0"/>
                      </a:cubicBezTo>
                      <a:cubicBezTo>
                        <a:pt x="66" y="0"/>
                        <a:pt x="56" y="11"/>
                        <a:pt x="56" y="24"/>
                      </a:cubicBezTo>
                      <a:cubicBezTo>
                        <a:pt x="56" y="32"/>
                        <a:pt x="60" y="39"/>
                        <a:pt x="66" y="43"/>
                      </a:cubicBezTo>
                      <a:cubicBezTo>
                        <a:pt x="59" y="47"/>
                        <a:pt x="54" y="52"/>
                        <a:pt x="51" y="58"/>
                      </a:cubicBezTo>
                      <a:cubicBezTo>
                        <a:pt x="47" y="52"/>
                        <a:pt x="40" y="48"/>
                        <a:pt x="32" y="48"/>
                      </a:cubicBezTo>
                      <a:cubicBezTo>
                        <a:pt x="18" y="48"/>
                        <a:pt x="8" y="59"/>
                        <a:pt x="8" y="72"/>
                      </a:cubicBezTo>
                      <a:cubicBezTo>
                        <a:pt x="8" y="80"/>
                        <a:pt x="12" y="87"/>
                        <a:pt x="18" y="91"/>
                      </a:cubicBezTo>
                      <a:cubicBezTo>
                        <a:pt x="7" y="97"/>
                        <a:pt x="0" y="108"/>
                        <a:pt x="0" y="120"/>
                      </a:cubicBezTo>
                      <a:cubicBezTo>
                        <a:pt x="8" y="120"/>
                        <a:pt x="8" y="120"/>
                        <a:pt x="8" y="120"/>
                      </a:cubicBezTo>
                      <a:cubicBezTo>
                        <a:pt x="8" y="107"/>
                        <a:pt x="18" y="96"/>
                        <a:pt x="32" y="96"/>
                      </a:cubicBezTo>
                      <a:cubicBezTo>
                        <a:pt x="45" y="96"/>
                        <a:pt x="56" y="107"/>
                        <a:pt x="56" y="120"/>
                      </a:cubicBezTo>
                      <a:cubicBezTo>
                        <a:pt x="64" y="120"/>
                        <a:pt x="64" y="120"/>
                        <a:pt x="64" y="120"/>
                      </a:cubicBezTo>
                      <a:cubicBezTo>
                        <a:pt x="64" y="108"/>
                        <a:pt x="56" y="97"/>
                        <a:pt x="46" y="91"/>
                      </a:cubicBezTo>
                      <a:cubicBezTo>
                        <a:pt x="52" y="87"/>
                        <a:pt x="56" y="80"/>
                        <a:pt x="56" y="72"/>
                      </a:cubicBezTo>
                      <a:cubicBezTo>
                        <a:pt x="56" y="59"/>
                        <a:pt x="66" y="48"/>
                        <a:pt x="80" y="48"/>
                      </a:cubicBezTo>
                      <a:cubicBezTo>
                        <a:pt x="93" y="48"/>
                        <a:pt x="104" y="59"/>
                        <a:pt x="104" y="72"/>
                      </a:cubicBezTo>
                      <a:cubicBezTo>
                        <a:pt x="112" y="72"/>
                        <a:pt x="112" y="72"/>
                        <a:pt x="112" y="72"/>
                      </a:cubicBezTo>
                      <a:cubicBezTo>
                        <a:pt x="112" y="60"/>
                        <a:pt x="104" y="49"/>
                        <a:pt x="94" y="43"/>
                      </a:cubicBezTo>
                      <a:close/>
                      <a:moveTo>
                        <a:pt x="32" y="88"/>
                      </a:moveTo>
                      <a:cubicBezTo>
                        <a:pt x="23" y="88"/>
                        <a:pt x="16" y="81"/>
                        <a:pt x="16" y="72"/>
                      </a:cubicBezTo>
                      <a:cubicBezTo>
                        <a:pt x="16" y="63"/>
                        <a:pt x="23" y="56"/>
                        <a:pt x="32" y="56"/>
                      </a:cubicBezTo>
                      <a:cubicBezTo>
                        <a:pt x="41" y="56"/>
                        <a:pt x="48" y="63"/>
                        <a:pt x="48" y="72"/>
                      </a:cubicBezTo>
                      <a:cubicBezTo>
                        <a:pt x="48" y="81"/>
                        <a:pt x="41" y="88"/>
                        <a:pt x="32" y="88"/>
                      </a:cubicBezTo>
                      <a:close/>
                      <a:moveTo>
                        <a:pt x="80" y="40"/>
                      </a:moveTo>
                      <a:cubicBezTo>
                        <a:pt x="71" y="40"/>
                        <a:pt x="64" y="33"/>
                        <a:pt x="64" y="24"/>
                      </a:cubicBezTo>
                      <a:cubicBezTo>
                        <a:pt x="64" y="15"/>
                        <a:pt x="71" y="8"/>
                        <a:pt x="80" y="8"/>
                      </a:cubicBezTo>
                      <a:cubicBezTo>
                        <a:pt x="89" y="8"/>
                        <a:pt x="96" y="15"/>
                        <a:pt x="96" y="24"/>
                      </a:cubicBezTo>
                      <a:cubicBezTo>
                        <a:pt x="96" y="33"/>
                        <a:pt x="89" y="40"/>
                        <a:pt x="80" y="4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chemeClr val="accent1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4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39" name="Freeform 6"/>
                <p:cNvSpPr>
                  <a:spLocks noEditPoints="1"/>
                </p:cNvSpPr>
                <p:nvPr/>
              </p:nvSpPr>
              <p:spPr bwMode="auto">
                <a:xfrm>
                  <a:off x="2532420" y="3433223"/>
                  <a:ext cx="303199" cy="170944"/>
                </a:xfrm>
                <a:custGeom>
                  <a:avLst/>
                  <a:gdLst>
                    <a:gd name="T0" fmla="*/ 87 w 87"/>
                    <a:gd name="T1" fmla="*/ 49 h 49"/>
                    <a:gd name="T2" fmla="*/ 19 w 87"/>
                    <a:gd name="T3" fmla="*/ 49 h 49"/>
                    <a:gd name="T4" fmla="*/ 0 w 87"/>
                    <a:gd name="T5" fmla="*/ 30 h 49"/>
                    <a:gd name="T6" fmla="*/ 0 w 87"/>
                    <a:gd name="T7" fmla="*/ 19 h 49"/>
                    <a:gd name="T8" fmla="*/ 19 w 87"/>
                    <a:gd name="T9" fmla="*/ 0 h 49"/>
                    <a:gd name="T10" fmla="*/ 49 w 87"/>
                    <a:gd name="T11" fmla="*/ 0 h 49"/>
                    <a:gd name="T12" fmla="*/ 68 w 87"/>
                    <a:gd name="T13" fmla="*/ 19 h 49"/>
                    <a:gd name="T14" fmla="*/ 68 w 87"/>
                    <a:gd name="T15" fmla="*/ 28 h 49"/>
                    <a:gd name="T16" fmla="*/ 87 w 87"/>
                    <a:gd name="T17" fmla="*/ 49 h 49"/>
                    <a:gd name="T18" fmla="*/ 19 w 87"/>
                    <a:gd name="T19" fmla="*/ 8 h 49"/>
                    <a:gd name="T20" fmla="*/ 8 w 87"/>
                    <a:gd name="T21" fmla="*/ 19 h 49"/>
                    <a:gd name="T22" fmla="*/ 8 w 87"/>
                    <a:gd name="T23" fmla="*/ 30 h 49"/>
                    <a:gd name="T24" fmla="*/ 19 w 87"/>
                    <a:gd name="T25" fmla="*/ 41 h 49"/>
                    <a:gd name="T26" fmla="*/ 69 w 87"/>
                    <a:gd name="T27" fmla="*/ 41 h 49"/>
                    <a:gd name="T28" fmla="*/ 60 w 87"/>
                    <a:gd name="T29" fmla="*/ 31 h 49"/>
                    <a:gd name="T30" fmla="*/ 60 w 87"/>
                    <a:gd name="T31" fmla="*/ 19 h 49"/>
                    <a:gd name="T32" fmla="*/ 49 w 87"/>
                    <a:gd name="T33" fmla="*/ 8 h 49"/>
                    <a:gd name="T34" fmla="*/ 19 w 87"/>
                    <a:gd name="T35" fmla="*/ 8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87" h="49">
                      <a:moveTo>
                        <a:pt x="87" y="49"/>
                      </a:move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9" y="49"/>
                        <a:pt x="0" y="41"/>
                        <a:pt x="0" y="3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9"/>
                        <a:pt x="9" y="0"/>
                        <a:pt x="19" y="0"/>
                      </a:cubicBez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60" y="0"/>
                        <a:pt x="68" y="9"/>
                        <a:pt x="68" y="19"/>
                      </a:cubicBezTo>
                      <a:cubicBezTo>
                        <a:pt x="68" y="28"/>
                        <a:pt x="68" y="28"/>
                        <a:pt x="68" y="28"/>
                      </a:cubicBezTo>
                      <a:lnTo>
                        <a:pt x="87" y="49"/>
                      </a:lnTo>
                      <a:close/>
                      <a:moveTo>
                        <a:pt x="19" y="8"/>
                      </a:moveTo>
                      <a:cubicBezTo>
                        <a:pt x="13" y="8"/>
                        <a:pt x="8" y="13"/>
                        <a:pt x="8" y="19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8" y="36"/>
                        <a:pt x="13" y="41"/>
                        <a:pt x="19" y="41"/>
                      </a:cubicBezTo>
                      <a:cubicBezTo>
                        <a:pt x="69" y="41"/>
                        <a:pt x="69" y="41"/>
                        <a:pt x="69" y="41"/>
                      </a:cubicBezTo>
                      <a:cubicBezTo>
                        <a:pt x="60" y="31"/>
                        <a:pt x="60" y="31"/>
                        <a:pt x="60" y="31"/>
                      </a:cubicBezTo>
                      <a:cubicBezTo>
                        <a:pt x="60" y="19"/>
                        <a:pt x="60" y="19"/>
                        <a:pt x="60" y="19"/>
                      </a:cubicBezTo>
                      <a:cubicBezTo>
                        <a:pt x="60" y="13"/>
                        <a:pt x="55" y="8"/>
                        <a:pt x="49" y="8"/>
                      </a:cubicBezTo>
                      <a:lnTo>
                        <a:pt x="19" y="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chemeClr val="accent1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4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</p:grpSp>
        </p:grpSp>
      </p:grpSp>
      <p:sp>
        <p:nvSpPr>
          <p:cNvPr id="85" name="Freeform 84"/>
          <p:cNvSpPr>
            <a:spLocks/>
          </p:cNvSpPr>
          <p:nvPr/>
        </p:nvSpPr>
        <p:spPr bwMode="auto">
          <a:xfrm rot="6858978" flipH="1" flipV="1">
            <a:off x="4496363" y="3071473"/>
            <a:ext cx="83852" cy="177804"/>
          </a:xfrm>
          <a:custGeom>
            <a:avLst/>
            <a:gdLst>
              <a:gd name="T0" fmla="*/ 0 w 72"/>
              <a:gd name="T1" fmla="*/ 0 h 138"/>
              <a:gd name="T2" fmla="*/ 72 w 72"/>
              <a:gd name="T3" fmla="*/ 69 h 138"/>
              <a:gd name="T4" fmla="*/ 0 w 72"/>
              <a:gd name="T5" fmla="*/ 13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2" h="138">
                <a:moveTo>
                  <a:pt x="0" y="0"/>
                </a:moveTo>
                <a:lnTo>
                  <a:pt x="72" y="69"/>
                </a:lnTo>
                <a:lnTo>
                  <a:pt x="0" y="138"/>
                </a:lnTo>
              </a:path>
            </a:pathLst>
          </a:custGeom>
          <a:noFill/>
          <a:ln w="19050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04568" y="4335170"/>
            <a:ext cx="1203627" cy="1203627"/>
            <a:chOff x="3737678" y="5144754"/>
            <a:chExt cx="1312542" cy="1312542"/>
          </a:xfrm>
        </p:grpSpPr>
        <p:sp>
          <p:nvSpPr>
            <p:cNvPr id="97" name="Oval 96"/>
            <p:cNvSpPr/>
            <p:nvPr/>
          </p:nvSpPr>
          <p:spPr bwMode="auto">
            <a:xfrm>
              <a:off x="3737678" y="5144754"/>
              <a:ext cx="1312542" cy="1312542"/>
            </a:xfrm>
            <a:prstGeom prst="ellipse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185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79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3891029" y="5301378"/>
              <a:ext cx="1005840" cy="1005840"/>
              <a:chOff x="4669408" y="3040062"/>
              <a:chExt cx="914400" cy="914400"/>
            </a:xfrm>
          </p:grpSpPr>
          <p:sp>
            <p:nvSpPr>
              <p:cNvPr id="41" name="Oval 40"/>
              <p:cNvSpPr/>
              <p:nvPr/>
            </p:nvSpPr>
            <p:spPr bwMode="auto">
              <a:xfrm>
                <a:off x="4669408" y="3040062"/>
                <a:ext cx="914400" cy="914400"/>
              </a:xfrm>
              <a:prstGeom prst="ellips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11853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79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4944841" y="3264392"/>
                <a:ext cx="363534" cy="465739"/>
                <a:chOff x="4744392" y="3360420"/>
                <a:chExt cx="428242" cy="548640"/>
              </a:xfrm>
            </p:grpSpPr>
            <p:sp>
              <p:nvSpPr>
                <p:cNvPr id="43" name="Freeform 49"/>
                <p:cNvSpPr>
                  <a:spLocks noEditPoints="1"/>
                </p:cNvSpPr>
                <p:nvPr/>
              </p:nvSpPr>
              <p:spPr bwMode="auto">
                <a:xfrm>
                  <a:off x="4744392" y="3360420"/>
                  <a:ext cx="167995" cy="548640"/>
                </a:xfrm>
                <a:custGeom>
                  <a:avLst/>
                  <a:gdLst>
                    <a:gd name="T0" fmla="*/ 30 w 38"/>
                    <a:gd name="T1" fmla="*/ 70 h 126"/>
                    <a:gd name="T2" fmla="*/ 38 w 38"/>
                    <a:gd name="T3" fmla="*/ 70 h 126"/>
                    <a:gd name="T4" fmla="*/ 38 w 38"/>
                    <a:gd name="T5" fmla="*/ 64 h 126"/>
                    <a:gd name="T6" fmla="*/ 22 w 38"/>
                    <a:gd name="T7" fmla="*/ 64 h 126"/>
                    <a:gd name="T8" fmla="*/ 22 w 38"/>
                    <a:gd name="T9" fmla="*/ 27 h 126"/>
                    <a:gd name="T10" fmla="*/ 30 w 38"/>
                    <a:gd name="T11" fmla="*/ 19 h 126"/>
                    <a:gd name="T12" fmla="*/ 30 w 38"/>
                    <a:gd name="T13" fmla="*/ 0 h 126"/>
                    <a:gd name="T14" fmla="*/ 8 w 38"/>
                    <a:gd name="T15" fmla="*/ 0 h 126"/>
                    <a:gd name="T16" fmla="*/ 8 w 38"/>
                    <a:gd name="T17" fmla="*/ 19 h 126"/>
                    <a:gd name="T18" fmla="*/ 16 w 38"/>
                    <a:gd name="T19" fmla="*/ 27 h 126"/>
                    <a:gd name="T20" fmla="*/ 16 w 38"/>
                    <a:gd name="T21" fmla="*/ 64 h 126"/>
                    <a:gd name="T22" fmla="*/ 0 w 38"/>
                    <a:gd name="T23" fmla="*/ 64 h 126"/>
                    <a:gd name="T24" fmla="*/ 0 w 38"/>
                    <a:gd name="T25" fmla="*/ 70 h 126"/>
                    <a:gd name="T26" fmla="*/ 8 w 38"/>
                    <a:gd name="T27" fmla="*/ 70 h 126"/>
                    <a:gd name="T28" fmla="*/ 8 w 38"/>
                    <a:gd name="T29" fmla="*/ 115 h 126"/>
                    <a:gd name="T30" fmla="*/ 19 w 38"/>
                    <a:gd name="T31" fmla="*/ 126 h 126"/>
                    <a:gd name="T32" fmla="*/ 30 w 38"/>
                    <a:gd name="T33" fmla="*/ 115 h 126"/>
                    <a:gd name="T34" fmla="*/ 30 w 38"/>
                    <a:gd name="T35" fmla="*/ 70 h 126"/>
                    <a:gd name="T36" fmla="*/ 14 w 38"/>
                    <a:gd name="T37" fmla="*/ 16 h 126"/>
                    <a:gd name="T38" fmla="*/ 14 w 38"/>
                    <a:gd name="T39" fmla="*/ 6 h 126"/>
                    <a:gd name="T40" fmla="*/ 24 w 38"/>
                    <a:gd name="T41" fmla="*/ 6 h 126"/>
                    <a:gd name="T42" fmla="*/ 24 w 38"/>
                    <a:gd name="T43" fmla="*/ 16 h 126"/>
                    <a:gd name="T44" fmla="*/ 19 w 38"/>
                    <a:gd name="T45" fmla="*/ 21 h 126"/>
                    <a:gd name="T46" fmla="*/ 14 w 38"/>
                    <a:gd name="T47" fmla="*/ 16 h 126"/>
                    <a:gd name="T48" fmla="*/ 24 w 38"/>
                    <a:gd name="T49" fmla="*/ 115 h 126"/>
                    <a:gd name="T50" fmla="*/ 19 w 38"/>
                    <a:gd name="T51" fmla="*/ 120 h 126"/>
                    <a:gd name="T52" fmla="*/ 14 w 38"/>
                    <a:gd name="T53" fmla="*/ 115 h 126"/>
                    <a:gd name="T54" fmla="*/ 14 w 38"/>
                    <a:gd name="T55" fmla="*/ 70 h 126"/>
                    <a:gd name="T56" fmla="*/ 24 w 38"/>
                    <a:gd name="T57" fmla="*/ 70 h 126"/>
                    <a:gd name="T58" fmla="*/ 24 w 38"/>
                    <a:gd name="T59" fmla="*/ 115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8" h="126">
                      <a:moveTo>
                        <a:pt x="30" y="70"/>
                      </a:moveTo>
                      <a:cubicBezTo>
                        <a:pt x="38" y="70"/>
                        <a:pt x="38" y="70"/>
                        <a:pt x="38" y="70"/>
                      </a:cubicBezTo>
                      <a:cubicBezTo>
                        <a:pt x="38" y="64"/>
                        <a:pt x="38" y="64"/>
                        <a:pt x="38" y="64"/>
                      </a:cubicBezTo>
                      <a:cubicBezTo>
                        <a:pt x="22" y="64"/>
                        <a:pt x="22" y="64"/>
                        <a:pt x="22" y="64"/>
                      </a:cubicBezTo>
                      <a:cubicBezTo>
                        <a:pt x="22" y="27"/>
                        <a:pt x="22" y="27"/>
                        <a:pt x="22" y="27"/>
                      </a:cubicBezTo>
                      <a:cubicBezTo>
                        <a:pt x="30" y="19"/>
                        <a:pt x="30" y="19"/>
                        <a:pt x="30" y="19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6" y="27"/>
                        <a:pt x="16" y="27"/>
                        <a:pt x="16" y="27"/>
                      </a:cubicBezTo>
                      <a:cubicBezTo>
                        <a:pt x="16" y="64"/>
                        <a:pt x="16" y="64"/>
                        <a:pt x="16" y="64"/>
                      </a:cubicBezTo>
                      <a:cubicBezTo>
                        <a:pt x="0" y="64"/>
                        <a:pt x="0" y="64"/>
                        <a:pt x="0" y="64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8" y="70"/>
                        <a:pt x="8" y="70"/>
                        <a:pt x="8" y="70"/>
                      </a:cubicBezTo>
                      <a:cubicBezTo>
                        <a:pt x="8" y="115"/>
                        <a:pt x="8" y="115"/>
                        <a:pt x="8" y="115"/>
                      </a:cubicBezTo>
                      <a:cubicBezTo>
                        <a:pt x="8" y="121"/>
                        <a:pt x="13" y="126"/>
                        <a:pt x="19" y="126"/>
                      </a:cubicBezTo>
                      <a:cubicBezTo>
                        <a:pt x="25" y="126"/>
                        <a:pt x="30" y="121"/>
                        <a:pt x="30" y="115"/>
                      </a:cubicBezTo>
                      <a:lnTo>
                        <a:pt x="30" y="70"/>
                      </a:lnTo>
                      <a:close/>
                      <a:moveTo>
                        <a:pt x="14" y="16"/>
                      </a:move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4" y="6"/>
                        <a:pt x="24" y="6"/>
                        <a:pt x="24" y="6"/>
                      </a:cubicBezTo>
                      <a:cubicBezTo>
                        <a:pt x="24" y="16"/>
                        <a:pt x="24" y="16"/>
                        <a:pt x="24" y="16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lnTo>
                        <a:pt x="14" y="16"/>
                      </a:lnTo>
                      <a:close/>
                      <a:moveTo>
                        <a:pt x="24" y="115"/>
                      </a:moveTo>
                      <a:cubicBezTo>
                        <a:pt x="24" y="118"/>
                        <a:pt x="22" y="120"/>
                        <a:pt x="19" y="120"/>
                      </a:cubicBezTo>
                      <a:cubicBezTo>
                        <a:pt x="16" y="120"/>
                        <a:pt x="14" y="118"/>
                        <a:pt x="14" y="115"/>
                      </a:cubicBezTo>
                      <a:cubicBezTo>
                        <a:pt x="14" y="70"/>
                        <a:pt x="14" y="70"/>
                        <a:pt x="14" y="70"/>
                      </a:cubicBezTo>
                      <a:cubicBezTo>
                        <a:pt x="24" y="70"/>
                        <a:pt x="24" y="70"/>
                        <a:pt x="24" y="70"/>
                      </a:cubicBezTo>
                      <a:lnTo>
                        <a:pt x="24" y="1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chemeClr val="accent1"/>
                  </a:solidFill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4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44" name="Freeform 50"/>
                <p:cNvSpPr>
                  <a:spLocks noEditPoints="1"/>
                </p:cNvSpPr>
                <p:nvPr/>
              </p:nvSpPr>
              <p:spPr bwMode="auto">
                <a:xfrm>
                  <a:off x="4970614" y="3360420"/>
                  <a:ext cx="202020" cy="548640"/>
                </a:xfrm>
                <a:custGeom>
                  <a:avLst/>
                  <a:gdLst>
                    <a:gd name="T0" fmla="*/ 34 w 46"/>
                    <a:gd name="T1" fmla="*/ 43 h 126"/>
                    <a:gd name="T2" fmla="*/ 35 w 46"/>
                    <a:gd name="T3" fmla="*/ 43 h 126"/>
                    <a:gd name="T4" fmla="*/ 46 w 46"/>
                    <a:gd name="T5" fmla="*/ 23 h 126"/>
                    <a:gd name="T6" fmla="*/ 23 w 46"/>
                    <a:gd name="T7" fmla="*/ 0 h 126"/>
                    <a:gd name="T8" fmla="*/ 0 w 46"/>
                    <a:gd name="T9" fmla="*/ 23 h 126"/>
                    <a:gd name="T10" fmla="*/ 12 w 46"/>
                    <a:gd name="T11" fmla="*/ 43 h 126"/>
                    <a:gd name="T12" fmla="*/ 12 w 46"/>
                    <a:gd name="T13" fmla="*/ 43 h 126"/>
                    <a:gd name="T14" fmla="*/ 12 w 46"/>
                    <a:gd name="T15" fmla="*/ 115 h 126"/>
                    <a:gd name="T16" fmla="*/ 23 w 46"/>
                    <a:gd name="T17" fmla="*/ 126 h 126"/>
                    <a:gd name="T18" fmla="*/ 34 w 46"/>
                    <a:gd name="T19" fmla="*/ 115 h 126"/>
                    <a:gd name="T20" fmla="*/ 34 w 46"/>
                    <a:gd name="T21" fmla="*/ 43 h 126"/>
                    <a:gd name="T22" fmla="*/ 30 w 46"/>
                    <a:gd name="T23" fmla="*/ 39 h 126"/>
                    <a:gd name="T24" fmla="*/ 28 w 46"/>
                    <a:gd name="T25" fmla="*/ 39 h 126"/>
                    <a:gd name="T26" fmla="*/ 28 w 46"/>
                    <a:gd name="T27" fmla="*/ 115 h 126"/>
                    <a:gd name="T28" fmla="*/ 23 w 46"/>
                    <a:gd name="T29" fmla="*/ 120 h 126"/>
                    <a:gd name="T30" fmla="*/ 18 w 46"/>
                    <a:gd name="T31" fmla="*/ 115 h 126"/>
                    <a:gd name="T32" fmla="*/ 18 w 46"/>
                    <a:gd name="T33" fmla="*/ 39 h 126"/>
                    <a:gd name="T34" fmla="*/ 16 w 46"/>
                    <a:gd name="T35" fmla="*/ 39 h 126"/>
                    <a:gd name="T36" fmla="*/ 6 w 46"/>
                    <a:gd name="T37" fmla="*/ 23 h 126"/>
                    <a:gd name="T38" fmla="*/ 19 w 46"/>
                    <a:gd name="T39" fmla="*/ 7 h 126"/>
                    <a:gd name="T40" fmla="*/ 20 w 46"/>
                    <a:gd name="T41" fmla="*/ 6 h 126"/>
                    <a:gd name="T42" fmla="*/ 20 w 46"/>
                    <a:gd name="T43" fmla="*/ 19 h 126"/>
                    <a:gd name="T44" fmla="*/ 23 w 46"/>
                    <a:gd name="T45" fmla="*/ 22 h 126"/>
                    <a:gd name="T46" fmla="*/ 26 w 46"/>
                    <a:gd name="T47" fmla="*/ 19 h 126"/>
                    <a:gd name="T48" fmla="*/ 26 w 46"/>
                    <a:gd name="T49" fmla="*/ 6 h 126"/>
                    <a:gd name="T50" fmla="*/ 27 w 46"/>
                    <a:gd name="T51" fmla="*/ 7 h 126"/>
                    <a:gd name="T52" fmla="*/ 40 w 46"/>
                    <a:gd name="T53" fmla="*/ 23 h 126"/>
                    <a:gd name="T54" fmla="*/ 30 w 46"/>
                    <a:gd name="T55" fmla="*/ 39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46" h="126">
                      <a:moveTo>
                        <a:pt x="34" y="43"/>
                      </a:moveTo>
                      <a:cubicBezTo>
                        <a:pt x="35" y="43"/>
                        <a:pt x="35" y="43"/>
                        <a:pt x="35" y="43"/>
                      </a:cubicBezTo>
                      <a:cubicBezTo>
                        <a:pt x="42" y="39"/>
                        <a:pt x="46" y="31"/>
                        <a:pt x="46" y="23"/>
                      </a:cubicBezTo>
                      <a:cubicBezTo>
                        <a:pt x="46" y="10"/>
                        <a:pt x="36" y="0"/>
                        <a:pt x="23" y="0"/>
                      </a:cubicBezTo>
                      <a:cubicBezTo>
                        <a:pt x="10" y="0"/>
                        <a:pt x="0" y="10"/>
                        <a:pt x="0" y="23"/>
                      </a:cubicBezTo>
                      <a:cubicBezTo>
                        <a:pt x="0" y="31"/>
                        <a:pt x="4" y="39"/>
                        <a:pt x="12" y="43"/>
                      </a:cubicBezTo>
                      <a:cubicBezTo>
                        <a:pt x="12" y="43"/>
                        <a:pt x="12" y="43"/>
                        <a:pt x="12" y="43"/>
                      </a:cubicBezTo>
                      <a:cubicBezTo>
                        <a:pt x="12" y="115"/>
                        <a:pt x="12" y="115"/>
                        <a:pt x="12" y="115"/>
                      </a:cubicBezTo>
                      <a:cubicBezTo>
                        <a:pt x="12" y="121"/>
                        <a:pt x="17" y="126"/>
                        <a:pt x="23" y="126"/>
                      </a:cubicBezTo>
                      <a:cubicBezTo>
                        <a:pt x="29" y="126"/>
                        <a:pt x="34" y="121"/>
                        <a:pt x="34" y="115"/>
                      </a:cubicBezTo>
                      <a:lnTo>
                        <a:pt x="34" y="43"/>
                      </a:lnTo>
                      <a:close/>
                      <a:moveTo>
                        <a:pt x="30" y="39"/>
                      </a:moveTo>
                      <a:cubicBezTo>
                        <a:pt x="28" y="39"/>
                        <a:pt x="28" y="39"/>
                        <a:pt x="28" y="39"/>
                      </a:cubicBezTo>
                      <a:cubicBezTo>
                        <a:pt x="28" y="115"/>
                        <a:pt x="28" y="115"/>
                        <a:pt x="28" y="115"/>
                      </a:cubicBezTo>
                      <a:cubicBezTo>
                        <a:pt x="28" y="118"/>
                        <a:pt x="26" y="120"/>
                        <a:pt x="23" y="120"/>
                      </a:cubicBezTo>
                      <a:cubicBezTo>
                        <a:pt x="20" y="120"/>
                        <a:pt x="18" y="118"/>
                        <a:pt x="18" y="115"/>
                      </a:cubicBezTo>
                      <a:cubicBezTo>
                        <a:pt x="18" y="39"/>
                        <a:pt x="18" y="39"/>
                        <a:pt x="18" y="39"/>
                      </a:cubicBezTo>
                      <a:cubicBezTo>
                        <a:pt x="16" y="39"/>
                        <a:pt x="16" y="39"/>
                        <a:pt x="16" y="39"/>
                      </a:cubicBezTo>
                      <a:cubicBezTo>
                        <a:pt x="10" y="36"/>
                        <a:pt x="6" y="30"/>
                        <a:pt x="6" y="23"/>
                      </a:cubicBezTo>
                      <a:cubicBezTo>
                        <a:pt x="6" y="15"/>
                        <a:pt x="11" y="9"/>
                        <a:pt x="19" y="7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20" y="19"/>
                        <a:pt x="20" y="19"/>
                        <a:pt x="20" y="19"/>
                      </a:cubicBezTo>
                      <a:cubicBezTo>
                        <a:pt x="20" y="21"/>
                        <a:pt x="21" y="22"/>
                        <a:pt x="23" y="22"/>
                      </a:cubicBezTo>
                      <a:cubicBezTo>
                        <a:pt x="25" y="22"/>
                        <a:pt x="26" y="21"/>
                        <a:pt x="26" y="19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35" y="9"/>
                        <a:pt x="40" y="15"/>
                        <a:pt x="40" y="23"/>
                      </a:cubicBezTo>
                      <a:cubicBezTo>
                        <a:pt x="40" y="30"/>
                        <a:pt x="36" y="36"/>
                        <a:pt x="30" y="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chemeClr val="accent1"/>
                  </a:solidFill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4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</p:grpSp>
        </p:grpSp>
      </p:grpSp>
      <p:grpSp>
        <p:nvGrpSpPr>
          <p:cNvPr id="7" name="Group 6"/>
          <p:cNvGrpSpPr/>
          <p:nvPr/>
        </p:nvGrpSpPr>
        <p:grpSpPr>
          <a:xfrm>
            <a:off x="6787844" y="4335170"/>
            <a:ext cx="1203627" cy="1203627"/>
            <a:chOff x="7334115" y="5131475"/>
            <a:chExt cx="1312542" cy="1312542"/>
          </a:xfrm>
        </p:grpSpPr>
        <p:sp>
          <p:nvSpPr>
            <p:cNvPr id="98" name="Oval 97"/>
            <p:cNvSpPr/>
            <p:nvPr/>
          </p:nvSpPr>
          <p:spPr bwMode="auto">
            <a:xfrm>
              <a:off x="7334115" y="5131475"/>
              <a:ext cx="1312542" cy="1312542"/>
            </a:xfrm>
            <a:prstGeom prst="ellipse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185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79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7487466" y="5284826"/>
              <a:ext cx="1005840" cy="1005840"/>
              <a:chOff x="6852667" y="3040062"/>
              <a:chExt cx="914400" cy="914400"/>
            </a:xfrm>
          </p:grpSpPr>
          <p:sp>
            <p:nvSpPr>
              <p:cNvPr id="46" name="Oval 45"/>
              <p:cNvSpPr/>
              <p:nvPr/>
            </p:nvSpPr>
            <p:spPr bwMode="auto">
              <a:xfrm>
                <a:off x="6852667" y="3040062"/>
                <a:ext cx="914400" cy="914400"/>
              </a:xfrm>
              <a:prstGeom prst="ellips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11853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79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7076998" y="3264393"/>
                <a:ext cx="465739" cy="465739"/>
                <a:chOff x="7198793" y="3360420"/>
                <a:chExt cx="548640" cy="548640"/>
              </a:xfrm>
            </p:grpSpPr>
            <p:sp>
              <p:nvSpPr>
                <p:cNvPr id="48" name="Line 9"/>
                <p:cNvSpPr>
                  <a:spLocks noChangeShapeType="1"/>
                </p:cNvSpPr>
                <p:nvPr/>
              </p:nvSpPr>
              <p:spPr bwMode="auto">
                <a:xfrm>
                  <a:off x="7530844" y="3775499"/>
                  <a:ext cx="18315" cy="39988"/>
                </a:xfrm>
                <a:prstGeom prst="line">
                  <a:avLst/>
                </a:prstGeom>
                <a:noFill/>
                <a:ln w="1905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4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49" name="Line 10"/>
                <p:cNvSpPr>
                  <a:spLocks noChangeShapeType="1"/>
                </p:cNvSpPr>
                <p:nvPr/>
              </p:nvSpPr>
              <p:spPr bwMode="auto">
                <a:xfrm>
                  <a:off x="7397068" y="3457992"/>
                  <a:ext cx="18315" cy="35990"/>
                </a:xfrm>
                <a:prstGeom prst="line">
                  <a:avLst/>
                </a:prstGeom>
                <a:noFill/>
                <a:ln w="1905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4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50" name="Line 11"/>
                <p:cNvSpPr>
                  <a:spLocks noChangeShapeType="1"/>
                </p:cNvSpPr>
                <p:nvPr/>
              </p:nvSpPr>
              <p:spPr bwMode="auto">
                <a:xfrm flipH="1">
                  <a:off x="7401049" y="3775499"/>
                  <a:ext cx="14333" cy="39988"/>
                </a:xfrm>
                <a:prstGeom prst="line">
                  <a:avLst/>
                </a:prstGeom>
                <a:noFill/>
                <a:ln w="1905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4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51" name="Line 12"/>
                <p:cNvSpPr>
                  <a:spLocks noChangeShapeType="1"/>
                </p:cNvSpPr>
                <p:nvPr/>
              </p:nvSpPr>
              <p:spPr bwMode="auto">
                <a:xfrm flipH="1">
                  <a:off x="7530844" y="3457992"/>
                  <a:ext cx="14333" cy="35990"/>
                </a:xfrm>
                <a:prstGeom prst="line">
                  <a:avLst/>
                </a:prstGeom>
                <a:noFill/>
                <a:ln w="1905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4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52" name="Freeform 13"/>
                <p:cNvSpPr>
                  <a:spLocks/>
                </p:cNvSpPr>
                <p:nvPr/>
              </p:nvSpPr>
              <p:spPr bwMode="auto">
                <a:xfrm>
                  <a:off x="7198793" y="3360420"/>
                  <a:ext cx="364698" cy="523847"/>
                </a:xfrm>
                <a:custGeom>
                  <a:avLst/>
                  <a:gdLst>
                    <a:gd name="T0" fmla="*/ 101 w 101"/>
                    <a:gd name="T1" fmla="*/ 4 h 145"/>
                    <a:gd name="T2" fmla="*/ 76 w 101"/>
                    <a:gd name="T3" fmla="*/ 0 h 145"/>
                    <a:gd name="T4" fmla="*/ 0 w 101"/>
                    <a:gd name="T5" fmla="*/ 76 h 145"/>
                    <a:gd name="T6" fmla="*/ 43 w 101"/>
                    <a:gd name="T7" fmla="*/ 145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1" h="145">
                      <a:moveTo>
                        <a:pt x="101" y="4"/>
                      </a:moveTo>
                      <a:cubicBezTo>
                        <a:pt x="93" y="2"/>
                        <a:pt x="85" y="0"/>
                        <a:pt x="76" y="0"/>
                      </a:cubicBezTo>
                      <a:cubicBezTo>
                        <a:pt x="34" y="0"/>
                        <a:pt x="0" y="34"/>
                        <a:pt x="0" y="76"/>
                      </a:cubicBezTo>
                      <a:cubicBezTo>
                        <a:pt x="0" y="106"/>
                        <a:pt x="18" y="132"/>
                        <a:pt x="43" y="145"/>
                      </a:cubicBezTo>
                    </a:path>
                  </a:pathLst>
                </a:custGeom>
                <a:noFill/>
                <a:ln w="1905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4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53" name="Line 14"/>
                <p:cNvSpPr>
                  <a:spLocks noChangeShapeType="1"/>
                </p:cNvSpPr>
                <p:nvPr/>
              </p:nvSpPr>
              <p:spPr bwMode="auto">
                <a:xfrm>
                  <a:off x="7613657" y="3692323"/>
                  <a:ext cx="39814" cy="18395"/>
                </a:xfrm>
                <a:prstGeom prst="line">
                  <a:avLst/>
                </a:prstGeom>
                <a:noFill/>
                <a:ln w="1905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4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54" name="Line 15"/>
                <p:cNvSpPr>
                  <a:spLocks noChangeShapeType="1"/>
                </p:cNvSpPr>
                <p:nvPr/>
              </p:nvSpPr>
              <p:spPr bwMode="auto">
                <a:xfrm>
                  <a:off x="7292755" y="3562761"/>
                  <a:ext cx="39814" cy="14396"/>
                </a:xfrm>
                <a:prstGeom prst="line">
                  <a:avLst/>
                </a:prstGeom>
                <a:noFill/>
                <a:ln w="1905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4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55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7613657" y="3562761"/>
                  <a:ext cx="39814" cy="14396"/>
                </a:xfrm>
                <a:prstGeom prst="line">
                  <a:avLst/>
                </a:prstGeom>
                <a:noFill/>
                <a:ln w="1905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4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56" name="Line 17"/>
                <p:cNvSpPr>
                  <a:spLocks noChangeShapeType="1"/>
                </p:cNvSpPr>
                <p:nvPr/>
              </p:nvSpPr>
              <p:spPr bwMode="auto">
                <a:xfrm flipV="1">
                  <a:off x="7292755" y="3692323"/>
                  <a:ext cx="39814" cy="18395"/>
                </a:xfrm>
                <a:prstGeom prst="line">
                  <a:avLst/>
                </a:prstGeom>
                <a:noFill/>
                <a:ln w="1905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4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57" name="Freeform 18"/>
                <p:cNvSpPr>
                  <a:spLocks/>
                </p:cNvSpPr>
                <p:nvPr/>
              </p:nvSpPr>
              <p:spPr bwMode="auto">
                <a:xfrm>
                  <a:off x="7592158" y="3389212"/>
                  <a:ext cx="129795" cy="129562"/>
                </a:xfrm>
                <a:custGeom>
                  <a:avLst/>
                  <a:gdLst>
                    <a:gd name="T0" fmla="*/ 36 w 36"/>
                    <a:gd name="T1" fmla="*/ 36 h 36"/>
                    <a:gd name="T2" fmla="*/ 0 w 36"/>
                    <a:gd name="T3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36" h="36">
                      <a:moveTo>
                        <a:pt x="36" y="36"/>
                      </a:moveTo>
                      <a:cubicBezTo>
                        <a:pt x="28" y="20"/>
                        <a:pt x="15" y="7"/>
                        <a:pt x="0" y="0"/>
                      </a:cubicBezTo>
                    </a:path>
                  </a:pathLst>
                </a:custGeom>
                <a:noFill/>
                <a:ln w="1905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4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58" name="Freeform 19"/>
                <p:cNvSpPr>
                  <a:spLocks/>
                </p:cNvSpPr>
                <p:nvPr/>
              </p:nvSpPr>
              <p:spPr bwMode="auto">
                <a:xfrm>
                  <a:off x="7382735" y="3544366"/>
                  <a:ext cx="364698" cy="364694"/>
                </a:xfrm>
                <a:custGeom>
                  <a:avLst/>
                  <a:gdLst>
                    <a:gd name="T0" fmla="*/ 0 w 101"/>
                    <a:gd name="T1" fmla="*/ 97 h 101"/>
                    <a:gd name="T2" fmla="*/ 25 w 101"/>
                    <a:gd name="T3" fmla="*/ 101 h 101"/>
                    <a:gd name="T4" fmla="*/ 101 w 101"/>
                    <a:gd name="T5" fmla="*/ 25 h 101"/>
                    <a:gd name="T6" fmla="*/ 97 w 101"/>
                    <a:gd name="T7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1" h="101">
                      <a:moveTo>
                        <a:pt x="0" y="97"/>
                      </a:moveTo>
                      <a:cubicBezTo>
                        <a:pt x="8" y="99"/>
                        <a:pt x="16" y="101"/>
                        <a:pt x="25" y="101"/>
                      </a:cubicBezTo>
                      <a:cubicBezTo>
                        <a:pt x="67" y="101"/>
                        <a:pt x="101" y="67"/>
                        <a:pt x="101" y="25"/>
                      </a:cubicBezTo>
                      <a:cubicBezTo>
                        <a:pt x="101" y="16"/>
                        <a:pt x="99" y="8"/>
                        <a:pt x="97" y="0"/>
                      </a:cubicBezTo>
                    </a:path>
                  </a:pathLst>
                </a:custGeom>
                <a:noFill/>
                <a:ln w="1905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4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59" name="Oval 20"/>
                <p:cNvSpPr>
                  <a:spLocks noChangeArrowheads="1"/>
                </p:cNvSpPr>
                <p:nvPr/>
              </p:nvSpPr>
              <p:spPr bwMode="auto">
                <a:xfrm>
                  <a:off x="7325402" y="3486783"/>
                  <a:ext cx="295422" cy="295914"/>
                </a:xfrm>
                <a:prstGeom prst="ellipse">
                  <a:avLst/>
                </a:prstGeom>
                <a:noFill/>
                <a:ln w="1905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4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</p:grpSp>
        </p:grpSp>
      </p:grpSp>
      <p:sp>
        <p:nvSpPr>
          <p:cNvPr id="95" name="Freeform 94"/>
          <p:cNvSpPr>
            <a:spLocks/>
          </p:cNvSpPr>
          <p:nvPr/>
        </p:nvSpPr>
        <p:spPr bwMode="auto">
          <a:xfrm rot="18758123" flipH="1" flipV="1">
            <a:off x="7788153" y="4394351"/>
            <a:ext cx="83852" cy="177804"/>
          </a:xfrm>
          <a:custGeom>
            <a:avLst/>
            <a:gdLst>
              <a:gd name="T0" fmla="*/ 0 w 72"/>
              <a:gd name="T1" fmla="*/ 0 h 138"/>
              <a:gd name="T2" fmla="*/ 72 w 72"/>
              <a:gd name="T3" fmla="*/ 69 h 138"/>
              <a:gd name="T4" fmla="*/ 0 w 72"/>
              <a:gd name="T5" fmla="*/ 13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2" h="138">
                <a:moveTo>
                  <a:pt x="0" y="0"/>
                </a:moveTo>
                <a:lnTo>
                  <a:pt x="72" y="69"/>
                </a:lnTo>
                <a:lnTo>
                  <a:pt x="0" y="138"/>
                </a:lnTo>
              </a:path>
            </a:pathLst>
          </a:custGeom>
          <a:noFill/>
          <a:ln w="19050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787844" y="2036061"/>
            <a:ext cx="1203627" cy="1203627"/>
            <a:chOff x="8201004" y="2849271"/>
            <a:chExt cx="1312542" cy="1312542"/>
          </a:xfrm>
        </p:grpSpPr>
        <p:sp>
          <p:nvSpPr>
            <p:cNvPr id="99" name="Oval 98"/>
            <p:cNvSpPr/>
            <p:nvPr/>
          </p:nvSpPr>
          <p:spPr bwMode="auto">
            <a:xfrm>
              <a:off x="8201004" y="2849271"/>
              <a:ext cx="1312542" cy="1312542"/>
            </a:xfrm>
            <a:prstGeom prst="ellipse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185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79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8350883" y="2994342"/>
              <a:ext cx="1005840" cy="1005840"/>
              <a:chOff x="9035926" y="3040062"/>
              <a:chExt cx="914400" cy="914400"/>
            </a:xfrm>
          </p:grpSpPr>
          <p:sp>
            <p:nvSpPr>
              <p:cNvPr id="61" name="Oval 60"/>
              <p:cNvSpPr/>
              <p:nvPr/>
            </p:nvSpPr>
            <p:spPr bwMode="auto">
              <a:xfrm>
                <a:off x="9035926" y="3040062"/>
                <a:ext cx="914400" cy="914400"/>
              </a:xfrm>
              <a:prstGeom prst="ellips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219385" tIns="175508" rIns="219385" bIns="1755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11853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79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62" name="Group 61"/>
              <p:cNvGrpSpPr/>
              <p:nvPr/>
            </p:nvGrpSpPr>
            <p:grpSpPr>
              <a:xfrm>
                <a:off x="9290477" y="3294904"/>
                <a:ext cx="405298" cy="404717"/>
                <a:chOff x="-2627313" y="-174625"/>
                <a:chExt cx="2216150" cy="2212975"/>
              </a:xfrm>
            </p:grpSpPr>
            <p:sp>
              <p:nvSpPr>
                <p:cNvPr id="63" name="Freeform 5"/>
                <p:cNvSpPr>
                  <a:spLocks/>
                </p:cNvSpPr>
                <p:nvPr/>
              </p:nvSpPr>
              <p:spPr bwMode="auto">
                <a:xfrm>
                  <a:off x="-2627313" y="-174625"/>
                  <a:ext cx="2216150" cy="2212975"/>
                </a:xfrm>
                <a:custGeom>
                  <a:avLst/>
                  <a:gdLst>
                    <a:gd name="T0" fmla="*/ 1396 w 1396"/>
                    <a:gd name="T1" fmla="*/ 468 h 1394"/>
                    <a:gd name="T2" fmla="*/ 927 w 1396"/>
                    <a:gd name="T3" fmla="*/ 0 h 1394"/>
                    <a:gd name="T4" fmla="*/ 0 w 1396"/>
                    <a:gd name="T5" fmla="*/ 0 h 1394"/>
                    <a:gd name="T6" fmla="*/ 0 w 1396"/>
                    <a:gd name="T7" fmla="*/ 926 h 1394"/>
                    <a:gd name="T8" fmla="*/ 469 w 1396"/>
                    <a:gd name="T9" fmla="*/ 1394 h 1394"/>
                    <a:gd name="T10" fmla="*/ 1396 w 1396"/>
                    <a:gd name="T11" fmla="*/ 1394 h 1394"/>
                    <a:gd name="T12" fmla="*/ 1396 w 1396"/>
                    <a:gd name="T13" fmla="*/ 468 h 13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96" h="1394">
                      <a:moveTo>
                        <a:pt x="1396" y="468"/>
                      </a:moveTo>
                      <a:lnTo>
                        <a:pt x="927" y="0"/>
                      </a:lnTo>
                      <a:lnTo>
                        <a:pt x="0" y="0"/>
                      </a:lnTo>
                      <a:lnTo>
                        <a:pt x="0" y="926"/>
                      </a:lnTo>
                      <a:lnTo>
                        <a:pt x="469" y="1394"/>
                      </a:lnTo>
                      <a:lnTo>
                        <a:pt x="1396" y="1394"/>
                      </a:lnTo>
                      <a:lnTo>
                        <a:pt x="1396" y="468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4">
                    <a:defRPr/>
                  </a:pPr>
                  <a:endParaRPr lang="en-US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64" name="Freeform 6"/>
                <p:cNvSpPr>
                  <a:spLocks/>
                </p:cNvSpPr>
                <p:nvPr/>
              </p:nvSpPr>
              <p:spPr bwMode="auto">
                <a:xfrm>
                  <a:off x="-2627313" y="-174625"/>
                  <a:ext cx="2216150" cy="742950"/>
                </a:xfrm>
                <a:custGeom>
                  <a:avLst/>
                  <a:gdLst>
                    <a:gd name="T0" fmla="*/ 1396 w 1396"/>
                    <a:gd name="T1" fmla="*/ 468 h 468"/>
                    <a:gd name="T2" fmla="*/ 469 w 1396"/>
                    <a:gd name="T3" fmla="*/ 468 h 468"/>
                    <a:gd name="T4" fmla="*/ 0 w 1396"/>
                    <a:gd name="T5" fmla="*/ 0 h 4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396" h="468">
                      <a:moveTo>
                        <a:pt x="1396" y="468"/>
                      </a:moveTo>
                      <a:lnTo>
                        <a:pt x="469" y="468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4">
                    <a:defRPr/>
                  </a:pPr>
                  <a:endParaRPr lang="en-US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65" name="Line 7"/>
                <p:cNvSpPr>
                  <a:spLocks noChangeShapeType="1"/>
                </p:cNvSpPr>
                <p:nvPr/>
              </p:nvSpPr>
              <p:spPr bwMode="auto">
                <a:xfrm>
                  <a:off x="-1882775" y="568325"/>
                  <a:ext cx="0" cy="1470025"/>
                </a:xfrm>
                <a:prstGeom prst="line">
                  <a:avLst/>
                </a:prstGeom>
                <a:noFill/>
                <a:ln w="1905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4">
                    <a:defRPr/>
                  </a:pPr>
                  <a:endParaRPr lang="en-US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66" name="Line 8"/>
                <p:cNvSpPr>
                  <a:spLocks noChangeShapeType="1"/>
                </p:cNvSpPr>
                <p:nvPr/>
              </p:nvSpPr>
              <p:spPr bwMode="auto">
                <a:xfrm>
                  <a:off x="-1900238" y="-174625"/>
                  <a:ext cx="762000" cy="742950"/>
                </a:xfrm>
                <a:prstGeom prst="line">
                  <a:avLst/>
                </a:prstGeom>
                <a:noFill/>
                <a:ln w="1905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4">
                    <a:defRPr/>
                  </a:pPr>
                  <a:endParaRPr lang="en-US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67" name="Line 9"/>
                <p:cNvSpPr>
                  <a:spLocks noChangeShapeType="1"/>
                </p:cNvSpPr>
                <p:nvPr/>
              </p:nvSpPr>
              <p:spPr bwMode="auto">
                <a:xfrm>
                  <a:off x="-1536700" y="188912"/>
                  <a:ext cx="744537" cy="0"/>
                </a:xfrm>
                <a:prstGeom prst="line">
                  <a:avLst/>
                </a:prstGeom>
                <a:noFill/>
                <a:ln w="1905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4">
                    <a:defRPr/>
                  </a:pPr>
                  <a:endParaRPr lang="en-US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</p:grpSp>
        </p:grpSp>
      </p:grpSp>
      <p:sp>
        <p:nvSpPr>
          <p:cNvPr id="84" name="Freeform 83"/>
          <p:cNvSpPr>
            <a:spLocks/>
          </p:cNvSpPr>
          <p:nvPr/>
        </p:nvSpPr>
        <p:spPr bwMode="auto">
          <a:xfrm rot="3284225" flipV="1">
            <a:off x="4458562" y="4359730"/>
            <a:ext cx="83852" cy="177804"/>
          </a:xfrm>
          <a:custGeom>
            <a:avLst/>
            <a:gdLst>
              <a:gd name="T0" fmla="*/ 0 w 72"/>
              <a:gd name="T1" fmla="*/ 0 h 138"/>
              <a:gd name="T2" fmla="*/ 72 w 72"/>
              <a:gd name="T3" fmla="*/ 69 h 138"/>
              <a:gd name="T4" fmla="*/ 0 w 72"/>
              <a:gd name="T5" fmla="*/ 13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2" h="138">
                <a:moveTo>
                  <a:pt x="0" y="0"/>
                </a:moveTo>
                <a:lnTo>
                  <a:pt x="72" y="69"/>
                </a:lnTo>
                <a:lnTo>
                  <a:pt x="0" y="138"/>
                </a:lnTo>
              </a:path>
            </a:pathLst>
          </a:custGeom>
          <a:noFill/>
          <a:ln w="19050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4" name="Freeform 93"/>
          <p:cNvSpPr>
            <a:spLocks/>
          </p:cNvSpPr>
          <p:nvPr/>
        </p:nvSpPr>
        <p:spPr bwMode="auto">
          <a:xfrm rot="1856903" flipH="1" flipV="1">
            <a:off x="5294292" y="5322830"/>
            <a:ext cx="83852" cy="177804"/>
          </a:xfrm>
          <a:custGeom>
            <a:avLst/>
            <a:gdLst>
              <a:gd name="T0" fmla="*/ 0 w 72"/>
              <a:gd name="T1" fmla="*/ 0 h 138"/>
              <a:gd name="T2" fmla="*/ 72 w 72"/>
              <a:gd name="T3" fmla="*/ 69 h 138"/>
              <a:gd name="T4" fmla="*/ 0 w 72"/>
              <a:gd name="T5" fmla="*/ 13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2" h="138">
                <a:moveTo>
                  <a:pt x="0" y="0"/>
                </a:moveTo>
                <a:lnTo>
                  <a:pt x="72" y="69"/>
                </a:lnTo>
                <a:lnTo>
                  <a:pt x="0" y="138"/>
                </a:lnTo>
              </a:path>
            </a:pathLst>
          </a:custGeom>
          <a:noFill/>
          <a:ln w="19050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Freeform 90"/>
          <p:cNvSpPr>
            <a:spLocks/>
          </p:cNvSpPr>
          <p:nvPr/>
        </p:nvSpPr>
        <p:spPr bwMode="auto">
          <a:xfrm rot="19786451" flipV="1">
            <a:off x="6946717" y="5333570"/>
            <a:ext cx="83852" cy="177804"/>
          </a:xfrm>
          <a:custGeom>
            <a:avLst/>
            <a:gdLst>
              <a:gd name="T0" fmla="*/ 0 w 72"/>
              <a:gd name="T1" fmla="*/ 0 h 138"/>
              <a:gd name="T2" fmla="*/ 72 w 72"/>
              <a:gd name="T3" fmla="*/ 69 h 138"/>
              <a:gd name="T4" fmla="*/ 0 w 72"/>
              <a:gd name="T5" fmla="*/ 13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2" h="138">
                <a:moveTo>
                  <a:pt x="0" y="0"/>
                </a:moveTo>
                <a:lnTo>
                  <a:pt x="72" y="69"/>
                </a:lnTo>
                <a:lnTo>
                  <a:pt x="0" y="138"/>
                </a:lnTo>
              </a:path>
            </a:pathLst>
          </a:custGeom>
          <a:noFill/>
          <a:ln w="19050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3" name="Freeform 92"/>
          <p:cNvSpPr>
            <a:spLocks/>
          </p:cNvSpPr>
          <p:nvPr/>
        </p:nvSpPr>
        <p:spPr bwMode="auto">
          <a:xfrm rot="14812449" flipV="1">
            <a:off x="7746524" y="3045655"/>
            <a:ext cx="83852" cy="177804"/>
          </a:xfrm>
          <a:custGeom>
            <a:avLst/>
            <a:gdLst>
              <a:gd name="T0" fmla="*/ 0 w 72"/>
              <a:gd name="T1" fmla="*/ 0 h 138"/>
              <a:gd name="T2" fmla="*/ 72 w 72"/>
              <a:gd name="T3" fmla="*/ 69 h 138"/>
              <a:gd name="T4" fmla="*/ 0 w 72"/>
              <a:gd name="T5" fmla="*/ 13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2" h="138">
                <a:moveTo>
                  <a:pt x="0" y="0"/>
                </a:moveTo>
                <a:lnTo>
                  <a:pt x="72" y="69"/>
                </a:lnTo>
                <a:lnTo>
                  <a:pt x="0" y="138"/>
                </a:lnTo>
              </a:path>
            </a:pathLst>
          </a:custGeom>
          <a:noFill/>
          <a:ln w="19050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8" name="Freeform 87"/>
          <p:cNvSpPr>
            <a:spLocks/>
          </p:cNvSpPr>
          <p:nvPr/>
        </p:nvSpPr>
        <p:spPr bwMode="auto">
          <a:xfrm rot="8621118" flipV="1">
            <a:off x="5365752" y="2163736"/>
            <a:ext cx="83852" cy="177804"/>
          </a:xfrm>
          <a:custGeom>
            <a:avLst/>
            <a:gdLst>
              <a:gd name="T0" fmla="*/ 0 w 72"/>
              <a:gd name="T1" fmla="*/ 0 h 138"/>
              <a:gd name="T2" fmla="*/ 72 w 72"/>
              <a:gd name="T3" fmla="*/ 69 h 138"/>
              <a:gd name="T4" fmla="*/ 0 w 72"/>
              <a:gd name="T5" fmla="*/ 13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2" h="138">
                <a:moveTo>
                  <a:pt x="0" y="0"/>
                </a:moveTo>
                <a:lnTo>
                  <a:pt x="72" y="69"/>
                </a:lnTo>
                <a:lnTo>
                  <a:pt x="0" y="138"/>
                </a:lnTo>
              </a:path>
            </a:pathLst>
          </a:custGeom>
          <a:noFill/>
          <a:ln w="19050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0" name="Freeform 89"/>
          <p:cNvSpPr>
            <a:spLocks/>
          </p:cNvSpPr>
          <p:nvPr/>
        </p:nvSpPr>
        <p:spPr bwMode="auto">
          <a:xfrm rot="2005605" flipV="1">
            <a:off x="6859770" y="2144399"/>
            <a:ext cx="83852" cy="177804"/>
          </a:xfrm>
          <a:custGeom>
            <a:avLst/>
            <a:gdLst>
              <a:gd name="T0" fmla="*/ 0 w 72"/>
              <a:gd name="T1" fmla="*/ 0 h 138"/>
              <a:gd name="T2" fmla="*/ 72 w 72"/>
              <a:gd name="T3" fmla="*/ 69 h 138"/>
              <a:gd name="T4" fmla="*/ 0 w 72"/>
              <a:gd name="T5" fmla="*/ 13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2" h="138">
                <a:moveTo>
                  <a:pt x="0" y="0"/>
                </a:moveTo>
                <a:lnTo>
                  <a:pt x="72" y="69"/>
                </a:lnTo>
                <a:lnTo>
                  <a:pt x="0" y="138"/>
                </a:lnTo>
              </a:path>
            </a:pathLst>
          </a:custGeom>
          <a:noFill/>
          <a:ln w="19050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4" name="Oval 103"/>
          <p:cNvSpPr/>
          <p:nvPr/>
        </p:nvSpPr>
        <p:spPr bwMode="auto">
          <a:xfrm flipH="1">
            <a:off x="5220206" y="2893503"/>
            <a:ext cx="1872957" cy="1872959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283" rIns="0" bIns="1462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36" kern="0">
                <a:ln w="3175">
                  <a:noFill/>
                </a:ln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Artificial Intelligence</a:t>
            </a:r>
            <a:endParaRPr lang="en-US" sz="1428">
              <a:solidFill>
                <a:schemeClr val="tx2"/>
              </a:soli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304569" y="3083479"/>
            <a:ext cx="347535" cy="145071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7638431" y="3060935"/>
            <a:ext cx="418461" cy="147325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8" name="Rectangle 77"/>
          <p:cNvSpPr/>
          <p:nvPr/>
        </p:nvSpPr>
        <p:spPr bwMode="auto">
          <a:xfrm rot="16200000">
            <a:off x="5970008" y="4609083"/>
            <a:ext cx="384150" cy="181508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9" name="Rectangle 78"/>
          <p:cNvSpPr/>
          <p:nvPr/>
        </p:nvSpPr>
        <p:spPr bwMode="auto">
          <a:xfrm rot="16200000">
            <a:off x="5944225" y="1272381"/>
            <a:ext cx="418461" cy="166441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8CA333F-D545-4385-A3F8-96F639A46C5A}"/>
              </a:ext>
            </a:extLst>
          </p:cNvPr>
          <p:cNvSpPr txBox="1"/>
          <p:nvPr/>
        </p:nvSpPr>
        <p:spPr>
          <a:xfrm flipH="1">
            <a:off x="1169894" y="6252882"/>
            <a:ext cx="7885992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https://www.youtube.com/watch?v=M8SIs1GfSz0</a:t>
            </a:r>
            <a:endParaRPr lang="en-CA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4979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21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04167E-6 -3.33333E-6 L 0.09948 0.16945 " pathEditMode="relative" rAng="0" ptsTypes="AA">
                                      <p:cBhvr>
                                        <p:cTn id="26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4" y="847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21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6.25E-7 -3.33333E-6 L -0.10117 0.16852 " pathEditMode="relative" rAng="0" ptsTypes="AA">
                                      <p:cBhvr>
                                        <p:cTn id="28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65" y="842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21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6.25E-7 2.96296E-6 L -0.10117 -0.16273 " pathEditMode="relative" rAng="0" ptsTypes="AA">
                                      <p:cBhvr>
                                        <p:cTn id="30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65" y="-814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21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04167E-6 2.96296E-6 L 0.10026 -0.16019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13" y="-8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750"/>
                            </p:stCondLst>
                            <p:childTnLst>
                              <p:par>
                                <p:cTn id="53" presetID="16" presetClass="exit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Horizontal)">
                                      <p:cBhvr>
                                        <p:cTn id="5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6" presetClass="exit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Horizontal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6" presetClass="exit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6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6" presetClass="exit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6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25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1" grpId="0"/>
      <p:bldP spid="70" grpId="0"/>
      <p:bldP spid="68" grpId="0"/>
      <p:bldP spid="73" grpId="0" animBg="1"/>
      <p:bldP spid="104" grpId="0" animBg="1"/>
      <p:bldP spid="11" grpId="0" animBg="1"/>
      <p:bldP spid="77" grpId="0" animBg="1"/>
      <p:bldP spid="78" grpId="0" animBg="1"/>
      <p:bldP spid="79" grpId="0" animBg="1"/>
    </p:bldLst>
  </p:timing>
</p:sld>
</file>

<file path=ppt/theme/theme1.xml><?xml version="1.0" encoding="utf-8"?>
<a:theme xmlns:a="http://schemas.openxmlformats.org/drawingml/2006/main" name="5-50109_Microsoft_Light_Template">
  <a:themeElements>
    <a:clrScheme name="Microsoft_2017_Light">
      <a:dk1>
        <a:srgbClr val="353535"/>
      </a:dk1>
      <a:lt1>
        <a:srgbClr val="FFFFFF"/>
      </a:lt1>
      <a:dk2>
        <a:srgbClr val="D83B01"/>
      </a:dk2>
      <a:lt2>
        <a:srgbClr val="E6E6E6"/>
      </a:lt2>
      <a:accent1>
        <a:srgbClr val="D83B01"/>
      </a:accent1>
      <a:accent2>
        <a:srgbClr val="FF8C00"/>
      </a:accent2>
      <a:accent3>
        <a:srgbClr val="FFB900"/>
      </a:accent3>
      <a:accent4>
        <a:srgbClr val="0078D7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7_16x9_Template.potx" id="{2A99AE01-A11F-4F2C-9BCC-4E42F4CE769C}" vid="{42DFBAD3-C25F-4FC8-963A-1F73730D7E5C}"/>
    </a:ext>
  </a:extLst>
</a:theme>
</file>

<file path=ppt/theme/theme2.xml><?xml version="1.0" encoding="utf-8"?>
<a:theme xmlns:a="http://schemas.openxmlformats.org/drawingml/2006/main" name="5-50109_Microsoft_Dark_Template">
  <a:themeElements>
    <a:clrScheme name="Microsoft 2017 Dark">
      <a:dk1>
        <a:srgbClr val="353535"/>
      </a:dk1>
      <a:lt1>
        <a:srgbClr val="FFFFFF"/>
      </a:lt1>
      <a:dk2>
        <a:srgbClr val="D83B01"/>
      </a:dk2>
      <a:lt2>
        <a:srgbClr val="CDF4FF"/>
      </a:lt2>
      <a:accent1>
        <a:srgbClr val="D83B01"/>
      </a:accent1>
      <a:accent2>
        <a:srgbClr val="FF8C00"/>
      </a:accent2>
      <a:accent3>
        <a:srgbClr val="FFB900"/>
      </a:accent3>
      <a:accent4>
        <a:srgbClr val="00BCF2"/>
      </a:accent4>
      <a:accent5>
        <a:srgbClr val="D2D2D2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7_16x9_Template.potx" id="{2A99AE01-A11F-4F2C-9BCC-4E42F4CE769C}" vid="{7C638A3A-D771-4183-8214-2AFBE384714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ssion_x0020_Code xmlns="04e01bb1-6d80-42e9-ae53-416b1e8aa845" xsi:nil="true"/>
    <LikesCount xmlns="http://schemas.microsoft.com/sharepoint/v3" xsi:nil="true"/>
    <_x0062_bc8 xmlns="e889e55c-35cf-43c7-aaf4-cf2500919dd8">
      <UserInfo>
        <DisplayName/>
        <AccountId xsi:nil="true"/>
        <AccountType/>
      </UserInfo>
    </_x0062_bc8>
    <External_x0020_Speaker xmlns="04e01bb1-6d80-42e9-ae53-416b1e8aa845" xsi:nil="true"/>
    <fb4e50409e3b4517bb965b3c7125e153 xmlns="04e01bb1-6d80-42e9-ae53-416b1e8aa845">
      <Terms xmlns="http://schemas.microsoft.com/office/infopath/2007/PartnerControls"/>
    </fb4e50409e3b4517bb965b3c7125e153>
    <MS_x0020_Content_x0020_Owner xmlns="04e01bb1-6d80-42e9-ae53-416b1e8aa845">
      <UserInfo>
        <DisplayName/>
        <AccountId xsi:nil="true"/>
        <AccountType/>
      </UserInfo>
    </MS_x0020_Content_x0020_Owner>
    <l61c8586195b4657a1f710a539f9bc3a xmlns="04e01bb1-6d80-42e9-ae53-416b1e8aa845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Orange County Convention Center</TermName>
          <TermId xmlns="http://schemas.microsoft.com/office/infopath/2007/PartnerControls">bd993e89-aa48-4695-84e0-3b53e88b1a79</TermId>
        </TermInfo>
      </Terms>
    </l61c8586195b4657a1f710a539f9bc3a>
    <a645af38eebb4a1ea4744f163c56ea26 xmlns="04e01bb1-6d80-42e9-ae53-416b1e8aa845">
      <Terms xmlns="http://schemas.microsoft.com/office/infopath/2007/PartnerControls"/>
    </a645af38eebb4a1ea4744f163c56ea26>
    <g60601ae6c3e4c409eb6a70077dda16d xmlns="04e01bb1-6d80-42e9-ae53-416b1e8aa845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Orlando</TermName>
          <TermId xmlns="http://schemas.microsoft.com/office/infopath/2007/PartnerControls">8cc4ed56-1866-4501-a22c-89aafde6f59b</TermId>
        </TermInfo>
      </Terms>
    </g60601ae6c3e4c409eb6a70077dda16d>
    <e6bd9c8ce3ed4fe68161c78952f36fbc xmlns="04e01bb1-6d80-42e9-ae53-416b1e8aa845">
      <Terms xmlns="http://schemas.microsoft.com/office/infopath/2007/PartnerControls"/>
    </e6bd9c8ce3ed4fe68161c78952f36fbc>
    <MS_x0020_Speaker xmlns="04e01bb1-6d80-42e9-ae53-416b1e8aa845">
      <UserInfo>
        <DisplayName/>
        <AccountId xsi:nil="true"/>
        <AccountType/>
      </UserInfo>
    </MS_x0020_Speaker>
    <Presentation_x0020_Date xmlns="04e01bb1-6d80-42e9-ae53-416b1e8aa845" xsi:nil="true"/>
    <Event_x0020_Start_x0020_Date xmlns="04e01bb1-6d80-42e9-ae53-416b1e8aa845">2017-09-25T00:00:00+00:00</Event_x0020_Start_x0020_Date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 2017</TermName>
          <TermId xmlns="http://schemas.microsoft.com/office/infopath/2007/PartnerControls">21d30605-03f6-4b08-a63a-5a553eb19f84</TermId>
        </TermInfo>
      </Terms>
    </TaxKeywordTaxHTField>
    <e349cd3f156b4e7d8653c9cd4f2d8fb4 xmlns="04e01bb1-6d80-42e9-ae53-416b1e8aa845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e349cd3f156b4e7d8653c9cd4f2d8fb4>
    <TaxCatchAll xmlns="230e9df3-be65-4c73-a93b-d1236ebd677e">
      <Value>55</Value>
      <Value>54</Value>
      <Value>53</Value>
      <Value>16</Value>
    </TaxCatchAll>
    <Event_x0020_End_x0020_Date xmlns="04e01bb1-6d80-42e9-ae53-416b1e8aa845">2017-09-29T00:00:00+00:00</Event_x0020_End_x0020_Date>
    <c2f1b796fca04ddbb48af271e99c8750 xmlns="04e01bb1-6d80-42e9-ae53-416b1e8aa845">
      <Terms xmlns="http://schemas.microsoft.com/office/infopath/2007/PartnerControls"/>
    </c2f1b796fca04ddbb48af271e99c8750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A584695755FE764EB25B07353E74077C00D779C3CEF1177A4F8B41F96DF87A1F66" ma:contentTypeVersion="27" ma:contentTypeDescription="" ma:contentTypeScope="" ma:versionID="8641f81e7643323f4894ad5cfb9fb0f3">
  <xsd:schema xmlns:xsd="http://www.w3.org/2001/XMLSchema" xmlns:xs="http://www.w3.org/2001/XMLSchema" xmlns:p="http://schemas.microsoft.com/office/2006/metadata/properties" xmlns:ns1="http://schemas.microsoft.com/sharepoint/v3" xmlns:ns2="04e01bb1-6d80-42e9-ae53-416b1e8aa845" xmlns:ns3="230e9df3-be65-4c73-a93b-d1236ebd677e" xmlns:ns5="e889e55c-35cf-43c7-aaf4-cf2500919dd8" targetNamespace="http://schemas.microsoft.com/office/2006/metadata/properties" ma:root="true" ma:fieldsID="cfa393de6d5a52634dd4113eb929c878" ns1:_="" ns2:_="" ns3:_="" ns5:_="">
    <xsd:import namespace="http://schemas.microsoft.com/sharepoint/v3"/>
    <xsd:import namespace="04e01bb1-6d80-42e9-ae53-416b1e8aa845"/>
    <xsd:import namespace="230e9df3-be65-4c73-a93b-d1236ebd677e"/>
    <xsd:import namespace="e889e55c-35cf-43c7-aaf4-cf2500919dd8"/>
    <xsd:element name="properties">
      <xsd:complexType>
        <xsd:sequence>
          <xsd:element name="documentManagement">
            <xsd:complexType>
              <xsd:all>
                <xsd:element ref="ns2:e349cd3f156b4e7d8653c9cd4f2d8fb4" minOccurs="0"/>
                <xsd:element ref="ns3:TaxCatchAll" minOccurs="0"/>
                <xsd:element ref="ns3:TaxCatchAllLabel" minOccurs="0"/>
                <xsd:element ref="ns2:g60601ae6c3e4c409eb6a70077dda16d" minOccurs="0"/>
                <xsd:element ref="ns2:l61c8586195b4657a1f710a539f9bc3a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e6bd9c8ce3ed4fe68161c78952f36fbc" minOccurs="0"/>
                <xsd:element ref="ns2:c2f1b796fca04ddbb48af271e99c8750" minOccurs="0"/>
                <xsd:element ref="ns2:Session_x0020_Code" minOccurs="0"/>
                <xsd:element ref="ns2:MS_x0020_Content_x0020_Owner" minOccurs="0"/>
                <xsd:element ref="ns2:a645af38eebb4a1ea4744f163c56ea26" minOccurs="0"/>
                <xsd:element ref="ns2:fb4e50409e3b4517bb965b3c7125e153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2:SharedWithUsers" minOccurs="0"/>
                <xsd:element ref="ns2:SharedWithDetails" minOccurs="0"/>
                <xsd:element ref="ns5:_x0062_bc8" minOccurs="0"/>
                <xsd:element ref="ns2:LastSharedByUser" minOccurs="0"/>
                <xsd:element ref="ns2:LastSharedByTime" minOccurs="0"/>
                <xsd:element ref="ns5:MediaServiceMetadata" minOccurs="0"/>
                <xsd:element ref="ns5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e01bb1-6d80-42e9-ae53-416b1e8aa845" elementFormDefault="qualified">
    <xsd:import namespace="http://schemas.microsoft.com/office/2006/documentManagement/types"/>
    <xsd:import namespace="http://schemas.microsoft.com/office/infopath/2007/PartnerControls"/>
    <xsd:element name="e349cd3f156b4e7d8653c9cd4f2d8fb4" ma:index="8" nillable="true" ma:taxonomy="true" ma:internalName="e349cd3f156b4e7d8653c9cd4f2d8fb4" ma:taxonomyFieldName="Event_x0020_Name" ma:displayName="Event Name" ma:default="" ma:fieldId="{e349cd3f-156b-4e7d-8653-c9cd4f2d8fb4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g60601ae6c3e4c409eb6a70077dda16d" ma:index="12" nillable="true" ma:taxonomy="true" ma:internalName="g60601ae6c3e4c409eb6a70077dda16d" ma:taxonomyFieldName="Event_x0020_Location" ma:displayName="Event Location" ma:default="" ma:fieldId="{060601ae-6c3e-4c40-9eb6-a70077dda16d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61c8586195b4657a1f710a539f9bc3a" ma:index="14" nillable="true" ma:taxonomy="true" ma:internalName="l61c8586195b4657a1f710a539f9bc3a" ma:taxonomyFieldName="Event_x0020_Venue" ma:displayName="Event Venue" ma:default="" ma:fieldId="{561c8586-195b-4657-a1f7-10a539f9bc3a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e6bd9c8ce3ed4fe68161c78952f36fbc" ma:index="21" nillable="true" ma:taxonomy="true" ma:internalName="e6bd9c8ce3ed4fe68161c78952f36fbc" ma:taxonomyFieldName="Product" ma:displayName="Product" ma:default="" ma:fieldId="{e6bd9c8c-e3ed-4fe6-8161-c78952f36fbc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2f1b796fca04ddbb48af271e99c8750" ma:index="23" nillable="true" ma:taxonomy="true" ma:internalName="c2f1b796fca04ddbb48af271e99c8750" ma:taxonomyFieldName="Campaign" ma:displayName="Campaign" ma:default="" ma:fieldId="{c2f1b796-fca0-4ddb-b48a-f271e99c8750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645af38eebb4a1ea4744f163c56ea26" ma:index="27" nillable="true" ma:taxonomy="true" ma:internalName="a645af38eebb4a1ea4744f163c56ea26" ma:taxonomyFieldName="Track" ma:displayName="Track" ma:default="" ma:fieldId="{a645af38-eebb-4a1e-a474-4f163c56ea26}" ma:sspId="e385fb40-52d4-4fae-9c5b-3e8ff8a5878e" ma:termSetId="c41d04fa-0c93-454c-bbda-19a0dbc9ce57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b4e50409e3b4517bb965b3c7125e153" ma:index="29" nillable="true" ma:taxonomy="true" ma:internalName="fb4e50409e3b4517bb965b3c7125e153" ma:taxonomyFieldName="Audience1" ma:displayName="Audience" ma:default="" ma:fieldId="{fb4e5040-9e3b-4517-bb96-5b3c7125e153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40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41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8508df36-a784-4474-b4a6-3a99ee8c8b37}" ma:internalName="TaxCatchAll" ma:showField="CatchAllData" ma:web="04e01bb1-6d80-42e9-ae53-416b1e8aa84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508df36-a784-4474-b4a6-3a99ee8c8b37}" ma:internalName="TaxCatchAllLabel" ma:readOnly="true" ma:showField="CatchAllDataLabel" ma:web="04e01bb1-6d80-42e9-ae53-416b1e8aa84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89e55c-35cf-43c7-aaf4-cf2500919dd8" elementFormDefault="qualified">
    <xsd:import namespace="http://schemas.microsoft.com/office/2006/documentManagement/types"/>
    <xsd:import namespace="http://schemas.microsoft.com/office/infopath/2007/PartnerControls"/>
    <xsd:element name="_x0062_bc8" ma:index="39" nillable="true" ma:displayName="Person or Group" ma:list="UserInfo" ma:internalName="_x0062_bc8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ServiceMetadata" ma:index="4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43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http://schemas.microsoft.com/sharepoint/v3"/>
    <ds:schemaRef ds:uri="230e9df3-be65-4c73-a93b-d1236ebd677e"/>
    <ds:schemaRef ds:uri="http://purl.org/dc/terms/"/>
    <ds:schemaRef ds:uri="http://schemas.openxmlformats.org/package/2006/metadata/core-properties"/>
    <ds:schemaRef ds:uri="e889e55c-35cf-43c7-aaf4-cf2500919dd8"/>
    <ds:schemaRef ds:uri="http://purl.org/dc/dcmitype/"/>
    <ds:schemaRef ds:uri="http://schemas.microsoft.com/office/2006/documentManagement/types"/>
    <ds:schemaRef ds:uri="http://schemas.microsoft.com/office/infopath/2007/PartnerControls"/>
    <ds:schemaRef ds:uri="04e01bb1-6d80-42e9-ae53-416b1e8aa84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32F11E6-5A70-45F1-A1F4-684775A686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4e01bb1-6d80-42e9-ae53-416b1e8aa845"/>
    <ds:schemaRef ds:uri="230e9df3-be65-4c73-a93b-d1236ebd677e"/>
    <ds:schemaRef ds:uri="e889e55c-35cf-43c7-aaf4-cf2500919dd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Microsoft_2017_16x9_Template</Template>
  <TotalTime>9390</TotalTime>
  <Words>2656</Words>
  <Application>Microsoft Office PowerPoint</Application>
  <PresentationFormat>Personnalisé</PresentationFormat>
  <Paragraphs>575</Paragraphs>
  <Slides>54</Slides>
  <Notes>32</Notes>
  <HiddenSlides>0</HiddenSlides>
  <MMClips>1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54</vt:i4>
      </vt:variant>
    </vt:vector>
  </HeadingPairs>
  <TitlesOfParts>
    <vt:vector size="65" baseType="lpstr">
      <vt:lpstr>Arial</vt:lpstr>
      <vt:lpstr>Calibri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5-50109_Microsoft_Light_Template</vt:lpstr>
      <vt:lpstr>5-50109_Microsoft_Dark_Template</vt:lpstr>
      <vt:lpstr>AI with Bot Framework and Azure Cognitive Services</vt:lpstr>
      <vt:lpstr>Agenda</vt:lpstr>
      <vt:lpstr>Introduction</vt:lpstr>
      <vt:lpstr> What is artificial intelligence?</vt:lpstr>
      <vt:lpstr>Présentation PowerPoint</vt:lpstr>
      <vt:lpstr>Présentation PowerPoint</vt:lpstr>
      <vt:lpstr>2. What can it do for me?</vt:lpstr>
      <vt:lpstr>Présentation PowerPoint</vt:lpstr>
      <vt:lpstr>Digital Transformation + AI</vt:lpstr>
      <vt:lpstr>3. What does Microsoft offer?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Why a bot? </vt:lpstr>
      <vt:lpstr>What is a bot?</vt:lpstr>
      <vt:lpstr>What is a bot? </vt:lpstr>
      <vt:lpstr>Anatomy of a typical bot</vt:lpstr>
      <vt:lpstr>Présentation PowerPoint</vt:lpstr>
      <vt:lpstr>Présentation PowerPoint</vt:lpstr>
      <vt:lpstr>Prerequisites for creating Bot</vt:lpstr>
      <vt:lpstr>A Bare Minimum Bot Code – C#</vt:lpstr>
      <vt:lpstr>Demo</vt:lpstr>
      <vt:lpstr>Présentation PowerPoint</vt:lpstr>
      <vt:lpstr>Présentation PowerPoint</vt:lpstr>
      <vt:lpstr>Présentation PowerPoint</vt:lpstr>
      <vt:lpstr>Demo</vt:lpstr>
      <vt:lpstr>Présentation PowerPoint</vt:lpstr>
      <vt:lpstr>Présentation PowerPoint</vt:lpstr>
      <vt:lpstr>Azure Bot Service</vt:lpstr>
      <vt:lpstr>Demo</vt:lpstr>
      <vt:lpstr>Présentation PowerPoint</vt:lpstr>
      <vt:lpstr>Présentation PowerPoint</vt:lpstr>
      <vt:lpstr>Why Cognitive Services?</vt:lpstr>
      <vt:lpstr>Présentation PowerPoint</vt:lpstr>
      <vt:lpstr>Présentation PowerPoint</vt:lpstr>
      <vt:lpstr>QnA Maker</vt:lpstr>
      <vt:lpstr>Demo</vt:lpstr>
      <vt:lpstr>Présentation PowerPoint</vt:lpstr>
      <vt:lpstr>Présentation PowerPoint</vt:lpstr>
      <vt:lpstr>Text Analytics</vt:lpstr>
      <vt:lpstr>Demo</vt:lpstr>
      <vt:lpstr>Présentation PowerPoint</vt:lpstr>
      <vt:lpstr>Présentation PowerPoint</vt:lpstr>
      <vt:lpstr>LUIS</vt:lpstr>
      <vt:lpstr>Présentation PowerPoint</vt:lpstr>
      <vt:lpstr>LUIS: Quick Start</vt:lpstr>
      <vt:lpstr>LUIS + Bing Spell Check</vt:lpstr>
      <vt:lpstr>Demo</vt:lpstr>
      <vt:lpstr>Developer Landscape</vt:lpstr>
      <vt:lpstr>Code samples on my GitHub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>&lt;Speech title here&gt;</dc:subject>
  <dc:creator>James Carpinter</dc:creator>
  <cp:keywords>Microsoft Ignite 2017</cp:keywords>
  <dc:description>Template: Mitchell Derrey, Silver Fox Productions_x000d_
Formatting: _x000d_
Audience Type:</dc:description>
  <cp:lastModifiedBy>owner1</cp:lastModifiedBy>
  <cp:revision>152</cp:revision>
  <dcterms:created xsi:type="dcterms:W3CDTF">2017-09-07T04:46:11Z</dcterms:created>
  <dcterms:modified xsi:type="dcterms:W3CDTF">2018-03-25T12:59:28Z</dcterms:modified>
  <cp:category>Microsoft Ignite 2017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0x010100A584695755FE764EB25B07353E74077C00D779C3CEF1177A4F8B41F96DF87A1F66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55;#Orange County Convention Center|bd993e89-aa48-4695-84e0-3b53e88b1a79</vt:lpwstr>
  </property>
  <property fmtid="{D5CDD505-2E9C-101B-9397-08002B2CF9AE}" pid="7" name="Track">
    <vt:lpwstr/>
  </property>
  <property fmtid="{D5CDD505-2E9C-101B-9397-08002B2CF9AE}" pid="8" name="Event Location">
    <vt:lpwstr>54;#Orlando|8cc4ed56-1866-4501-a22c-89aafde6f59b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53;#Microsoft Ignite 2017|21d30605-03f6-4b08-a63a-5a553eb19f84</vt:lpwstr>
  </property>
  <property fmtid="{D5CDD505-2E9C-101B-9397-08002B2CF9AE}" pid="12" name="Audience1">
    <vt:lpwstr/>
  </property>
  <property fmtid="{D5CDD505-2E9C-101B-9397-08002B2CF9AE}" pid="13" name="Event Name">
    <vt:lpwstr>16;#Microsoft Ignite|9323c522-fe4b-4922-816b-10a1920d7afb</vt:lpwstr>
  </property>
</Properties>
</file>